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4.webp" ContentType="image/webp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91" r:id="rId3"/>
    <p:sldId id="1226" r:id="rId5"/>
    <p:sldId id="1228" r:id="rId6"/>
    <p:sldId id="1262" r:id="rId7"/>
    <p:sldId id="1229" r:id="rId8"/>
    <p:sldId id="1334" r:id="rId9"/>
    <p:sldId id="1336" r:id="rId10"/>
    <p:sldId id="1335" r:id="rId11"/>
    <p:sldId id="1264" r:id="rId12"/>
    <p:sldId id="1333" r:id="rId13"/>
    <p:sldId id="1139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9721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4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、这里是另一种文字页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、文本框可自由填入内容，如文字过多，会自动缩排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DA2A2-8270-4ED5-BF5C-C8E0B3242F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、这里是</a:t>
            </a:r>
            <a:r>
              <a:rPr lang="en-US" altLang="zh-CN" dirty="0"/>
              <a:t>2#</a:t>
            </a:r>
            <a:r>
              <a:rPr lang="zh-CN" altLang="en-US" dirty="0"/>
              <a:t>目录页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、这里是</a:t>
            </a:r>
            <a:r>
              <a:rPr lang="en-US" altLang="zh-CN" dirty="0"/>
              <a:t>1#</a:t>
            </a:r>
            <a:r>
              <a:rPr lang="zh-CN" altLang="en-US" dirty="0"/>
              <a:t>转场页，图片为紫金港西区求是书院建筑群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、这里是另一种文字页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、文本框可自由填入内容，如文字过多，会自动缩排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、这里是</a:t>
            </a:r>
            <a:r>
              <a:rPr lang="en-US" altLang="zh-CN" dirty="0"/>
              <a:t>1#</a:t>
            </a:r>
            <a:r>
              <a:rPr lang="zh-CN" altLang="en-US" dirty="0"/>
              <a:t>转场页，图片为紫金港西区求是书院建筑群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、这里是另一种文字页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、文本框可自由填入内容，如文字过多，会自动缩排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、这里是另一种文字页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、文本框可自由填入内容，如文字过多，会自动缩排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、这里是另一种文字页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、文本框可自由填入内容，如文字过多，会自动缩排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使用说明：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、这里是</a:t>
            </a:r>
            <a:r>
              <a:rPr lang="en-US" altLang="zh-CN" dirty="0"/>
              <a:t>1#</a:t>
            </a:r>
            <a:r>
              <a:rPr lang="zh-CN" altLang="en-US" dirty="0"/>
              <a:t>转场页，图片为紫金港西区求是书院建筑群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538A16-44D0-4638-ACD6-43A88F095A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 txBox="1"/>
          <p:nvPr userDrawn="1"/>
        </p:nvSpPr>
        <p:spPr>
          <a:xfrm>
            <a:off x="960840" y="4702089"/>
            <a:ext cx="2812728" cy="617036"/>
          </a:xfrm>
          <a:prstGeom prst="rect">
            <a:avLst/>
          </a:prstGeom>
          <a:solidFill>
            <a:srgbClr val="04428A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占位符 8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60840" y="4702089"/>
            <a:ext cx="2743200" cy="61753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答辩人信息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60840" y="1432866"/>
            <a:ext cx="1487488" cy="1595437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72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1" name="文本占位符 7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960840" y="2785075"/>
            <a:ext cx="5330316" cy="72182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tx1"/>
                </a:solidFill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单击此处编辑小节标题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960840" y="3429000"/>
            <a:ext cx="5210175" cy="1222597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500"/>
              </a:spcAft>
              <a:buFontTx/>
              <a:buNone/>
              <a:defRPr sz="1600" b="1">
                <a:solidFill>
                  <a:schemeClr val="accent4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单击此处输入小节标题的说明</a:t>
            </a:r>
            <a:endParaRPr lang="en-US" altLang="zh-CN" dirty="0"/>
          </a:p>
          <a:p>
            <a:pPr lvl="0"/>
            <a:r>
              <a:rPr lang="zh-CN" altLang="en-US" dirty="0"/>
              <a:t>比如背景、意义等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218" y="202011"/>
            <a:ext cx="8655953" cy="601075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2800" b="1">
                <a:latin typeface="方正粗雅宋简体" panose="02000000000000000000" pitchFamily="2" charset="-122"/>
                <a:ea typeface="方正粗雅宋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37021" y="6494335"/>
            <a:ext cx="2743200" cy="341761"/>
          </a:xfrm>
          <a:prstGeom prst="rect">
            <a:avLst/>
          </a:prstGeom>
        </p:spPr>
        <p:txBody>
          <a:bodyPr/>
          <a:lstStyle>
            <a:lvl1pPr algn="r">
              <a:defRPr sz="1100" b="1" i="0">
                <a:solidFill>
                  <a:schemeClr val="accent1"/>
                </a:solidFill>
              </a:defRPr>
            </a:lvl1pPr>
          </a:lstStyle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Group 74"/>
          <p:cNvGrpSpPr>
            <a:grpSpLocks noChangeAspect="1"/>
          </p:cNvGrpSpPr>
          <p:nvPr userDrawn="1"/>
        </p:nvGrpSpPr>
        <p:grpSpPr bwMode="auto">
          <a:xfrm>
            <a:off x="9961824" y="317195"/>
            <a:ext cx="1557337" cy="433207"/>
            <a:chOff x="954" y="660"/>
            <a:chExt cx="1269" cy="353"/>
          </a:xfrm>
        </p:grpSpPr>
        <p:sp>
          <p:nvSpPr>
            <p:cNvPr id="7" name="Freeform 75"/>
            <p:cNvSpPr/>
            <p:nvPr userDrawn="1"/>
          </p:nvSpPr>
          <p:spPr bwMode="auto">
            <a:xfrm>
              <a:off x="1968" y="833"/>
              <a:ext cx="45" cy="46"/>
            </a:xfrm>
            <a:custGeom>
              <a:avLst/>
              <a:gdLst>
                <a:gd name="T0" fmla="*/ 10 w 36"/>
                <a:gd name="T1" fmla="*/ 35 h 37"/>
                <a:gd name="T2" fmla="*/ 6 w 36"/>
                <a:gd name="T3" fmla="*/ 25 h 37"/>
                <a:gd name="T4" fmla="*/ 0 w 36"/>
                <a:gd name="T5" fmla="*/ 11 h 37"/>
                <a:gd name="T6" fmla="*/ 23 w 36"/>
                <a:gd name="T7" fmla="*/ 4 h 37"/>
                <a:gd name="T8" fmla="*/ 28 w 36"/>
                <a:gd name="T9" fmla="*/ 9 h 37"/>
                <a:gd name="T10" fmla="*/ 30 w 36"/>
                <a:gd name="T11" fmla="*/ 29 h 37"/>
                <a:gd name="T12" fmla="*/ 10 w 36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10" y="35"/>
                  </a:moveTo>
                  <a:cubicBezTo>
                    <a:pt x="3" y="34"/>
                    <a:pt x="7" y="31"/>
                    <a:pt x="6" y="25"/>
                  </a:cubicBezTo>
                  <a:cubicBezTo>
                    <a:pt x="5" y="20"/>
                    <a:pt x="0" y="14"/>
                    <a:pt x="0" y="11"/>
                  </a:cubicBezTo>
                  <a:cubicBezTo>
                    <a:pt x="1" y="0"/>
                    <a:pt x="15" y="0"/>
                    <a:pt x="23" y="4"/>
                  </a:cubicBezTo>
                  <a:cubicBezTo>
                    <a:pt x="25" y="4"/>
                    <a:pt x="26" y="7"/>
                    <a:pt x="28" y="9"/>
                  </a:cubicBezTo>
                  <a:cubicBezTo>
                    <a:pt x="32" y="14"/>
                    <a:pt x="36" y="23"/>
                    <a:pt x="30" y="29"/>
                  </a:cubicBezTo>
                  <a:cubicBezTo>
                    <a:pt x="25" y="34"/>
                    <a:pt x="17" y="37"/>
                    <a:pt x="10" y="3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6"/>
            <p:cNvSpPr/>
            <p:nvPr userDrawn="1"/>
          </p:nvSpPr>
          <p:spPr bwMode="auto">
            <a:xfrm>
              <a:off x="1837" y="698"/>
              <a:ext cx="160" cy="165"/>
            </a:xfrm>
            <a:custGeom>
              <a:avLst/>
              <a:gdLst>
                <a:gd name="T0" fmla="*/ 33 w 129"/>
                <a:gd name="T1" fmla="*/ 133 h 133"/>
                <a:gd name="T2" fmla="*/ 32 w 129"/>
                <a:gd name="T3" fmla="*/ 133 h 133"/>
                <a:gd name="T4" fmla="*/ 33 w 129"/>
                <a:gd name="T5" fmla="*/ 130 h 133"/>
                <a:gd name="T6" fmla="*/ 55 w 129"/>
                <a:gd name="T7" fmla="*/ 116 h 133"/>
                <a:gd name="T8" fmla="*/ 67 w 129"/>
                <a:gd name="T9" fmla="*/ 99 h 133"/>
                <a:gd name="T10" fmla="*/ 25 w 129"/>
                <a:gd name="T11" fmla="*/ 115 h 133"/>
                <a:gd name="T12" fmla="*/ 8 w 129"/>
                <a:gd name="T13" fmla="*/ 108 h 133"/>
                <a:gd name="T14" fmla="*/ 8 w 129"/>
                <a:gd name="T15" fmla="*/ 107 h 133"/>
                <a:gd name="T16" fmla="*/ 8 w 129"/>
                <a:gd name="T17" fmla="*/ 92 h 133"/>
                <a:gd name="T18" fmla="*/ 60 w 129"/>
                <a:gd name="T19" fmla="*/ 80 h 133"/>
                <a:gd name="T20" fmla="*/ 75 w 129"/>
                <a:gd name="T21" fmla="*/ 72 h 133"/>
                <a:gd name="T22" fmla="*/ 77 w 129"/>
                <a:gd name="T23" fmla="*/ 14 h 133"/>
                <a:gd name="T24" fmla="*/ 99 w 129"/>
                <a:gd name="T25" fmla="*/ 16 h 133"/>
                <a:gd name="T26" fmla="*/ 103 w 129"/>
                <a:gd name="T27" fmla="*/ 21 h 133"/>
                <a:gd name="T28" fmla="*/ 104 w 129"/>
                <a:gd name="T29" fmla="*/ 21 h 133"/>
                <a:gd name="T30" fmla="*/ 103 w 129"/>
                <a:gd name="T31" fmla="*/ 35 h 133"/>
                <a:gd name="T32" fmla="*/ 98 w 129"/>
                <a:gd name="T33" fmla="*/ 65 h 133"/>
                <a:gd name="T34" fmla="*/ 126 w 129"/>
                <a:gd name="T35" fmla="*/ 54 h 133"/>
                <a:gd name="T36" fmla="*/ 123 w 129"/>
                <a:gd name="T37" fmla="*/ 69 h 133"/>
                <a:gd name="T38" fmla="*/ 95 w 129"/>
                <a:gd name="T39" fmla="*/ 81 h 133"/>
                <a:gd name="T40" fmla="*/ 82 w 129"/>
                <a:gd name="T41" fmla="*/ 111 h 133"/>
                <a:gd name="T42" fmla="*/ 75 w 129"/>
                <a:gd name="T43" fmla="*/ 118 h 133"/>
                <a:gd name="T44" fmla="*/ 56 w 129"/>
                <a:gd name="T45" fmla="*/ 128 h 133"/>
                <a:gd name="T46" fmla="*/ 33 w 129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133">
                  <a:moveTo>
                    <a:pt x="33" y="133"/>
                  </a:moveTo>
                  <a:cubicBezTo>
                    <a:pt x="33" y="133"/>
                    <a:pt x="33" y="133"/>
                    <a:pt x="32" y="133"/>
                  </a:cubicBezTo>
                  <a:cubicBezTo>
                    <a:pt x="32" y="132"/>
                    <a:pt x="32" y="131"/>
                    <a:pt x="33" y="130"/>
                  </a:cubicBezTo>
                  <a:cubicBezTo>
                    <a:pt x="35" y="130"/>
                    <a:pt x="55" y="117"/>
                    <a:pt x="55" y="116"/>
                  </a:cubicBezTo>
                  <a:cubicBezTo>
                    <a:pt x="60" y="111"/>
                    <a:pt x="66" y="106"/>
                    <a:pt x="67" y="99"/>
                  </a:cubicBezTo>
                  <a:cubicBezTo>
                    <a:pt x="53" y="104"/>
                    <a:pt x="40" y="114"/>
                    <a:pt x="25" y="115"/>
                  </a:cubicBezTo>
                  <a:cubicBezTo>
                    <a:pt x="18" y="113"/>
                    <a:pt x="13" y="110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" y="102"/>
                    <a:pt x="0" y="95"/>
                    <a:pt x="8" y="92"/>
                  </a:cubicBezTo>
                  <a:cubicBezTo>
                    <a:pt x="23" y="96"/>
                    <a:pt x="46" y="85"/>
                    <a:pt x="60" y="80"/>
                  </a:cubicBezTo>
                  <a:cubicBezTo>
                    <a:pt x="63" y="78"/>
                    <a:pt x="72" y="75"/>
                    <a:pt x="75" y="72"/>
                  </a:cubicBezTo>
                  <a:cubicBezTo>
                    <a:pt x="78" y="52"/>
                    <a:pt x="76" y="33"/>
                    <a:pt x="77" y="14"/>
                  </a:cubicBezTo>
                  <a:cubicBezTo>
                    <a:pt x="82" y="0"/>
                    <a:pt x="90" y="10"/>
                    <a:pt x="99" y="16"/>
                  </a:cubicBezTo>
                  <a:cubicBezTo>
                    <a:pt x="99" y="18"/>
                    <a:pt x="101" y="19"/>
                    <a:pt x="103" y="21"/>
                  </a:cubicBezTo>
                  <a:cubicBezTo>
                    <a:pt x="103" y="21"/>
                    <a:pt x="103" y="21"/>
                    <a:pt x="104" y="21"/>
                  </a:cubicBezTo>
                  <a:cubicBezTo>
                    <a:pt x="107" y="27"/>
                    <a:pt x="108" y="30"/>
                    <a:pt x="103" y="35"/>
                  </a:cubicBezTo>
                  <a:cubicBezTo>
                    <a:pt x="99" y="44"/>
                    <a:pt x="97" y="54"/>
                    <a:pt x="98" y="65"/>
                  </a:cubicBezTo>
                  <a:cubicBezTo>
                    <a:pt x="108" y="63"/>
                    <a:pt x="114" y="55"/>
                    <a:pt x="126" y="54"/>
                  </a:cubicBezTo>
                  <a:cubicBezTo>
                    <a:pt x="129" y="60"/>
                    <a:pt x="128" y="65"/>
                    <a:pt x="123" y="69"/>
                  </a:cubicBezTo>
                  <a:cubicBezTo>
                    <a:pt x="114" y="73"/>
                    <a:pt x="105" y="77"/>
                    <a:pt x="95" y="81"/>
                  </a:cubicBezTo>
                  <a:cubicBezTo>
                    <a:pt x="93" y="91"/>
                    <a:pt x="89" y="103"/>
                    <a:pt x="82" y="111"/>
                  </a:cubicBezTo>
                  <a:cubicBezTo>
                    <a:pt x="81" y="113"/>
                    <a:pt x="76" y="117"/>
                    <a:pt x="75" y="118"/>
                  </a:cubicBezTo>
                  <a:cubicBezTo>
                    <a:pt x="69" y="122"/>
                    <a:pt x="63" y="126"/>
                    <a:pt x="56" y="128"/>
                  </a:cubicBezTo>
                  <a:cubicBezTo>
                    <a:pt x="37" y="133"/>
                    <a:pt x="37" y="133"/>
                    <a:pt x="33" y="1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7"/>
            <p:cNvSpPr/>
            <p:nvPr userDrawn="1"/>
          </p:nvSpPr>
          <p:spPr bwMode="auto">
            <a:xfrm>
              <a:off x="1630" y="796"/>
              <a:ext cx="94" cy="110"/>
            </a:xfrm>
            <a:custGeom>
              <a:avLst/>
              <a:gdLst>
                <a:gd name="T0" fmla="*/ 17 w 76"/>
                <a:gd name="T1" fmla="*/ 88 h 88"/>
                <a:gd name="T2" fmla="*/ 0 w 76"/>
                <a:gd name="T3" fmla="*/ 70 h 88"/>
                <a:gd name="T4" fmla="*/ 2 w 76"/>
                <a:gd name="T5" fmla="*/ 65 h 88"/>
                <a:gd name="T6" fmla="*/ 50 w 76"/>
                <a:gd name="T7" fmla="*/ 26 h 88"/>
                <a:gd name="T8" fmla="*/ 65 w 76"/>
                <a:gd name="T9" fmla="*/ 5 h 88"/>
                <a:gd name="T10" fmla="*/ 66 w 76"/>
                <a:gd name="T11" fmla="*/ 4 h 88"/>
                <a:gd name="T12" fmla="*/ 66 w 76"/>
                <a:gd name="T13" fmla="*/ 4 h 88"/>
                <a:gd name="T14" fmla="*/ 76 w 76"/>
                <a:gd name="T15" fmla="*/ 5 h 88"/>
                <a:gd name="T16" fmla="*/ 65 w 76"/>
                <a:gd name="T17" fmla="*/ 19 h 88"/>
                <a:gd name="T18" fmla="*/ 54 w 76"/>
                <a:gd name="T19" fmla="*/ 43 h 88"/>
                <a:gd name="T20" fmla="*/ 48 w 76"/>
                <a:gd name="T21" fmla="*/ 54 h 88"/>
                <a:gd name="T22" fmla="*/ 35 w 76"/>
                <a:gd name="T23" fmla="*/ 72 h 88"/>
                <a:gd name="T24" fmla="*/ 21 w 76"/>
                <a:gd name="T25" fmla="*/ 87 h 88"/>
                <a:gd name="T26" fmla="*/ 17 w 76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88">
                  <a:moveTo>
                    <a:pt x="17" y="88"/>
                  </a:moveTo>
                  <a:cubicBezTo>
                    <a:pt x="10" y="84"/>
                    <a:pt x="3" y="76"/>
                    <a:pt x="0" y="70"/>
                  </a:cubicBezTo>
                  <a:cubicBezTo>
                    <a:pt x="0" y="69"/>
                    <a:pt x="1" y="67"/>
                    <a:pt x="2" y="65"/>
                  </a:cubicBezTo>
                  <a:cubicBezTo>
                    <a:pt x="18" y="52"/>
                    <a:pt x="35" y="41"/>
                    <a:pt x="50" y="26"/>
                  </a:cubicBezTo>
                  <a:cubicBezTo>
                    <a:pt x="54" y="19"/>
                    <a:pt x="60" y="12"/>
                    <a:pt x="65" y="5"/>
                  </a:cubicBezTo>
                  <a:cubicBezTo>
                    <a:pt x="65" y="5"/>
                    <a:pt x="66" y="5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0" y="0"/>
                    <a:pt x="72" y="0"/>
                    <a:pt x="76" y="5"/>
                  </a:cubicBezTo>
                  <a:cubicBezTo>
                    <a:pt x="76" y="10"/>
                    <a:pt x="68" y="14"/>
                    <a:pt x="65" y="19"/>
                  </a:cubicBezTo>
                  <a:cubicBezTo>
                    <a:pt x="62" y="27"/>
                    <a:pt x="58" y="35"/>
                    <a:pt x="54" y="43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43" y="57"/>
                    <a:pt x="37" y="66"/>
                    <a:pt x="35" y="72"/>
                  </a:cubicBezTo>
                  <a:cubicBezTo>
                    <a:pt x="29" y="75"/>
                    <a:pt x="27" y="84"/>
                    <a:pt x="21" y="87"/>
                  </a:cubicBezTo>
                  <a:cubicBezTo>
                    <a:pt x="19" y="87"/>
                    <a:pt x="18" y="87"/>
                    <a:pt x="17" y="8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78"/>
            <p:cNvSpPr/>
            <p:nvPr userDrawn="1"/>
          </p:nvSpPr>
          <p:spPr bwMode="auto">
            <a:xfrm>
              <a:off x="1749" y="791"/>
              <a:ext cx="53" cy="41"/>
            </a:xfrm>
            <a:custGeom>
              <a:avLst/>
              <a:gdLst>
                <a:gd name="T0" fmla="*/ 19 w 43"/>
                <a:gd name="T1" fmla="*/ 33 h 33"/>
                <a:gd name="T2" fmla="*/ 0 w 43"/>
                <a:gd name="T3" fmla="*/ 20 h 33"/>
                <a:gd name="T4" fmla="*/ 2 w 43"/>
                <a:gd name="T5" fmla="*/ 14 h 33"/>
                <a:gd name="T6" fmla="*/ 6 w 43"/>
                <a:gd name="T7" fmla="*/ 13 h 33"/>
                <a:gd name="T8" fmla="*/ 17 w 43"/>
                <a:gd name="T9" fmla="*/ 12 h 33"/>
                <a:gd name="T10" fmla="*/ 43 w 43"/>
                <a:gd name="T11" fmla="*/ 5 h 33"/>
                <a:gd name="T12" fmla="*/ 19 w 4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3">
                  <a:moveTo>
                    <a:pt x="19" y="33"/>
                  </a:moveTo>
                  <a:cubicBezTo>
                    <a:pt x="9" y="33"/>
                    <a:pt x="6" y="26"/>
                    <a:pt x="0" y="20"/>
                  </a:cubicBezTo>
                  <a:cubicBezTo>
                    <a:pt x="0" y="18"/>
                    <a:pt x="2" y="16"/>
                    <a:pt x="2" y="14"/>
                  </a:cubicBezTo>
                  <a:cubicBezTo>
                    <a:pt x="4" y="14"/>
                    <a:pt x="4" y="14"/>
                    <a:pt x="6" y="13"/>
                  </a:cubicBezTo>
                  <a:cubicBezTo>
                    <a:pt x="10" y="12"/>
                    <a:pt x="12" y="12"/>
                    <a:pt x="17" y="12"/>
                  </a:cubicBezTo>
                  <a:cubicBezTo>
                    <a:pt x="22" y="11"/>
                    <a:pt x="38" y="0"/>
                    <a:pt x="43" y="5"/>
                  </a:cubicBezTo>
                  <a:cubicBezTo>
                    <a:pt x="43" y="17"/>
                    <a:pt x="30" y="30"/>
                    <a:pt x="19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9"/>
            <p:cNvSpPr/>
            <p:nvPr userDrawn="1"/>
          </p:nvSpPr>
          <p:spPr bwMode="auto">
            <a:xfrm>
              <a:off x="1668" y="766"/>
              <a:ext cx="36" cy="42"/>
            </a:xfrm>
            <a:custGeom>
              <a:avLst/>
              <a:gdLst>
                <a:gd name="T0" fmla="*/ 5 w 29"/>
                <a:gd name="T1" fmla="*/ 34 h 34"/>
                <a:gd name="T2" fmla="*/ 0 w 29"/>
                <a:gd name="T3" fmla="*/ 9 h 34"/>
                <a:gd name="T4" fmla="*/ 19 w 29"/>
                <a:gd name="T5" fmla="*/ 6 h 34"/>
                <a:gd name="T6" fmla="*/ 23 w 29"/>
                <a:gd name="T7" fmla="*/ 26 h 34"/>
                <a:gd name="T8" fmla="*/ 5 w 2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5" y="34"/>
                  </a:moveTo>
                  <a:cubicBezTo>
                    <a:pt x="1" y="30"/>
                    <a:pt x="0" y="14"/>
                    <a:pt x="0" y="9"/>
                  </a:cubicBezTo>
                  <a:cubicBezTo>
                    <a:pt x="3" y="0"/>
                    <a:pt x="12" y="0"/>
                    <a:pt x="19" y="6"/>
                  </a:cubicBezTo>
                  <a:cubicBezTo>
                    <a:pt x="25" y="14"/>
                    <a:pt x="29" y="17"/>
                    <a:pt x="23" y="26"/>
                  </a:cubicBezTo>
                  <a:cubicBezTo>
                    <a:pt x="16" y="32"/>
                    <a:pt x="13" y="32"/>
                    <a:pt x="5" y="3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80"/>
            <p:cNvSpPr/>
            <p:nvPr userDrawn="1"/>
          </p:nvSpPr>
          <p:spPr bwMode="auto">
            <a:xfrm>
              <a:off x="1748" y="739"/>
              <a:ext cx="63" cy="60"/>
            </a:xfrm>
            <a:custGeom>
              <a:avLst/>
              <a:gdLst>
                <a:gd name="T0" fmla="*/ 17 w 51"/>
                <a:gd name="T1" fmla="*/ 48 h 48"/>
                <a:gd name="T2" fmla="*/ 21 w 51"/>
                <a:gd name="T3" fmla="*/ 30 h 48"/>
                <a:gd name="T4" fmla="*/ 13 w 51"/>
                <a:gd name="T5" fmla="*/ 32 h 48"/>
                <a:gd name="T6" fmla="*/ 3 w 51"/>
                <a:gd name="T7" fmla="*/ 15 h 48"/>
                <a:gd name="T8" fmla="*/ 13 w 51"/>
                <a:gd name="T9" fmla="*/ 11 h 48"/>
                <a:gd name="T10" fmla="*/ 33 w 51"/>
                <a:gd name="T11" fmla="*/ 2 h 48"/>
                <a:gd name="T12" fmla="*/ 51 w 51"/>
                <a:gd name="T13" fmla="*/ 18 h 48"/>
                <a:gd name="T14" fmla="*/ 39 w 51"/>
                <a:gd name="T15" fmla="*/ 36 h 48"/>
                <a:gd name="T16" fmla="*/ 22 w 51"/>
                <a:gd name="T17" fmla="*/ 47 h 48"/>
                <a:gd name="T18" fmla="*/ 17 w 5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8">
                  <a:moveTo>
                    <a:pt x="17" y="48"/>
                  </a:moveTo>
                  <a:cubicBezTo>
                    <a:pt x="16" y="43"/>
                    <a:pt x="23" y="33"/>
                    <a:pt x="21" y="30"/>
                  </a:cubicBezTo>
                  <a:cubicBezTo>
                    <a:pt x="18" y="31"/>
                    <a:pt x="16" y="32"/>
                    <a:pt x="13" y="32"/>
                  </a:cubicBezTo>
                  <a:cubicBezTo>
                    <a:pt x="7" y="29"/>
                    <a:pt x="0" y="21"/>
                    <a:pt x="3" y="15"/>
                  </a:cubicBezTo>
                  <a:cubicBezTo>
                    <a:pt x="7" y="10"/>
                    <a:pt x="6" y="12"/>
                    <a:pt x="13" y="11"/>
                  </a:cubicBezTo>
                  <a:cubicBezTo>
                    <a:pt x="19" y="8"/>
                    <a:pt x="26" y="5"/>
                    <a:pt x="33" y="2"/>
                  </a:cubicBezTo>
                  <a:cubicBezTo>
                    <a:pt x="45" y="0"/>
                    <a:pt x="50" y="6"/>
                    <a:pt x="51" y="18"/>
                  </a:cubicBezTo>
                  <a:cubicBezTo>
                    <a:pt x="49" y="25"/>
                    <a:pt x="44" y="31"/>
                    <a:pt x="39" y="36"/>
                  </a:cubicBezTo>
                  <a:cubicBezTo>
                    <a:pt x="33" y="40"/>
                    <a:pt x="27" y="44"/>
                    <a:pt x="22" y="47"/>
                  </a:cubicBezTo>
                  <a:cubicBezTo>
                    <a:pt x="20" y="47"/>
                    <a:pt x="19" y="48"/>
                    <a:pt x="17" y="4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81"/>
            <p:cNvSpPr/>
            <p:nvPr userDrawn="1"/>
          </p:nvSpPr>
          <p:spPr bwMode="auto">
            <a:xfrm>
              <a:off x="1687" y="715"/>
              <a:ext cx="38" cy="42"/>
            </a:xfrm>
            <a:custGeom>
              <a:avLst/>
              <a:gdLst>
                <a:gd name="T0" fmla="*/ 3 w 31"/>
                <a:gd name="T1" fmla="*/ 34 h 34"/>
                <a:gd name="T2" fmla="*/ 3 w 31"/>
                <a:gd name="T3" fmla="*/ 29 h 34"/>
                <a:gd name="T4" fmla="*/ 0 w 31"/>
                <a:gd name="T5" fmla="*/ 16 h 34"/>
                <a:gd name="T6" fmla="*/ 7 w 31"/>
                <a:gd name="T7" fmla="*/ 0 h 34"/>
                <a:gd name="T8" fmla="*/ 26 w 31"/>
                <a:gd name="T9" fmla="*/ 23 h 34"/>
                <a:gd name="T10" fmla="*/ 3 w 3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3" y="34"/>
                  </a:moveTo>
                  <a:cubicBezTo>
                    <a:pt x="1" y="32"/>
                    <a:pt x="2" y="31"/>
                    <a:pt x="3" y="29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1" y="7"/>
                    <a:pt x="0" y="4"/>
                    <a:pt x="7" y="0"/>
                  </a:cubicBezTo>
                  <a:cubicBezTo>
                    <a:pt x="12" y="3"/>
                    <a:pt x="31" y="12"/>
                    <a:pt x="26" y="23"/>
                  </a:cubicBezTo>
                  <a:cubicBezTo>
                    <a:pt x="21" y="29"/>
                    <a:pt x="11" y="33"/>
                    <a:pt x="3" y="3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2"/>
            <p:cNvSpPr/>
            <p:nvPr userDrawn="1"/>
          </p:nvSpPr>
          <p:spPr bwMode="auto">
            <a:xfrm>
              <a:off x="1365" y="728"/>
              <a:ext cx="244" cy="186"/>
            </a:xfrm>
            <a:custGeom>
              <a:avLst/>
              <a:gdLst>
                <a:gd name="T0" fmla="*/ 20 w 197"/>
                <a:gd name="T1" fmla="*/ 150 h 150"/>
                <a:gd name="T2" fmla="*/ 13 w 197"/>
                <a:gd name="T3" fmla="*/ 119 h 150"/>
                <a:gd name="T4" fmla="*/ 17 w 197"/>
                <a:gd name="T5" fmla="*/ 114 h 150"/>
                <a:gd name="T6" fmla="*/ 17 w 197"/>
                <a:gd name="T7" fmla="*/ 113 h 150"/>
                <a:gd name="T8" fmla="*/ 44 w 197"/>
                <a:gd name="T9" fmla="*/ 77 h 150"/>
                <a:gd name="T10" fmla="*/ 52 w 197"/>
                <a:gd name="T11" fmla="*/ 67 h 150"/>
                <a:gd name="T12" fmla="*/ 53 w 197"/>
                <a:gd name="T13" fmla="*/ 78 h 150"/>
                <a:gd name="T14" fmla="*/ 60 w 197"/>
                <a:gd name="T15" fmla="*/ 77 h 150"/>
                <a:gd name="T16" fmla="*/ 85 w 197"/>
                <a:gd name="T17" fmla="*/ 58 h 150"/>
                <a:gd name="T18" fmla="*/ 87 w 197"/>
                <a:gd name="T19" fmla="*/ 48 h 150"/>
                <a:gd name="T20" fmla="*/ 68 w 197"/>
                <a:gd name="T21" fmla="*/ 44 h 150"/>
                <a:gd name="T22" fmla="*/ 88 w 197"/>
                <a:gd name="T23" fmla="*/ 29 h 150"/>
                <a:gd name="T24" fmla="*/ 92 w 197"/>
                <a:gd name="T25" fmla="*/ 9 h 150"/>
                <a:gd name="T26" fmla="*/ 109 w 197"/>
                <a:gd name="T27" fmla="*/ 22 h 150"/>
                <a:gd name="T28" fmla="*/ 110 w 197"/>
                <a:gd name="T29" fmla="*/ 37 h 150"/>
                <a:gd name="T30" fmla="*/ 108 w 197"/>
                <a:gd name="T31" fmla="*/ 46 h 150"/>
                <a:gd name="T32" fmla="*/ 111 w 197"/>
                <a:gd name="T33" fmla="*/ 46 h 150"/>
                <a:gd name="T34" fmla="*/ 131 w 197"/>
                <a:gd name="T35" fmla="*/ 32 h 150"/>
                <a:gd name="T36" fmla="*/ 140 w 197"/>
                <a:gd name="T37" fmla="*/ 5 h 150"/>
                <a:gd name="T38" fmla="*/ 163 w 197"/>
                <a:gd name="T39" fmla="*/ 11 h 150"/>
                <a:gd name="T40" fmla="*/ 176 w 197"/>
                <a:gd name="T41" fmla="*/ 5 h 150"/>
                <a:gd name="T42" fmla="*/ 182 w 197"/>
                <a:gd name="T43" fmla="*/ 4 h 150"/>
                <a:gd name="T44" fmla="*/ 184 w 197"/>
                <a:gd name="T45" fmla="*/ 13 h 150"/>
                <a:gd name="T46" fmla="*/ 157 w 197"/>
                <a:gd name="T47" fmla="*/ 39 h 150"/>
                <a:gd name="T48" fmla="*/ 166 w 197"/>
                <a:gd name="T49" fmla="*/ 29 h 150"/>
                <a:gd name="T50" fmla="*/ 190 w 197"/>
                <a:gd name="T51" fmla="*/ 34 h 150"/>
                <a:gd name="T52" fmla="*/ 184 w 197"/>
                <a:gd name="T53" fmla="*/ 50 h 150"/>
                <a:gd name="T54" fmla="*/ 182 w 197"/>
                <a:gd name="T55" fmla="*/ 54 h 150"/>
                <a:gd name="T56" fmla="*/ 182 w 197"/>
                <a:gd name="T57" fmla="*/ 93 h 150"/>
                <a:gd name="T58" fmla="*/ 173 w 197"/>
                <a:gd name="T59" fmla="*/ 107 h 150"/>
                <a:gd name="T60" fmla="*/ 173 w 197"/>
                <a:gd name="T61" fmla="*/ 107 h 150"/>
                <a:gd name="T62" fmla="*/ 172 w 197"/>
                <a:gd name="T63" fmla="*/ 107 h 150"/>
                <a:gd name="T64" fmla="*/ 158 w 197"/>
                <a:gd name="T65" fmla="*/ 113 h 150"/>
                <a:gd name="T66" fmla="*/ 158 w 197"/>
                <a:gd name="T67" fmla="*/ 58 h 150"/>
                <a:gd name="T68" fmla="*/ 157 w 197"/>
                <a:gd name="T69" fmla="*/ 58 h 150"/>
                <a:gd name="T70" fmla="*/ 139 w 197"/>
                <a:gd name="T71" fmla="*/ 89 h 150"/>
                <a:gd name="T72" fmla="*/ 124 w 197"/>
                <a:gd name="T73" fmla="*/ 80 h 150"/>
                <a:gd name="T74" fmla="*/ 128 w 197"/>
                <a:gd name="T75" fmla="*/ 76 h 150"/>
                <a:gd name="T76" fmla="*/ 130 w 197"/>
                <a:gd name="T77" fmla="*/ 45 h 150"/>
                <a:gd name="T78" fmla="*/ 111 w 197"/>
                <a:gd name="T79" fmla="*/ 64 h 150"/>
                <a:gd name="T80" fmla="*/ 102 w 197"/>
                <a:gd name="T81" fmla="*/ 70 h 150"/>
                <a:gd name="T82" fmla="*/ 97 w 197"/>
                <a:gd name="T83" fmla="*/ 91 h 150"/>
                <a:gd name="T84" fmla="*/ 92 w 197"/>
                <a:gd name="T85" fmla="*/ 101 h 150"/>
                <a:gd name="T86" fmla="*/ 91 w 197"/>
                <a:gd name="T87" fmla="*/ 102 h 150"/>
                <a:gd name="T88" fmla="*/ 74 w 197"/>
                <a:gd name="T89" fmla="*/ 110 h 150"/>
                <a:gd name="T90" fmla="*/ 74 w 197"/>
                <a:gd name="T91" fmla="*/ 107 h 150"/>
                <a:gd name="T92" fmla="*/ 82 w 197"/>
                <a:gd name="T93" fmla="*/ 85 h 150"/>
                <a:gd name="T94" fmla="*/ 63 w 197"/>
                <a:gd name="T95" fmla="*/ 94 h 150"/>
                <a:gd name="T96" fmla="*/ 53 w 197"/>
                <a:gd name="T97" fmla="*/ 91 h 150"/>
                <a:gd name="T98" fmla="*/ 52 w 197"/>
                <a:gd name="T99" fmla="*/ 90 h 150"/>
                <a:gd name="T100" fmla="*/ 48 w 197"/>
                <a:gd name="T101" fmla="*/ 88 h 150"/>
                <a:gd name="T102" fmla="*/ 44 w 197"/>
                <a:gd name="T103" fmla="*/ 100 h 150"/>
                <a:gd name="T104" fmla="*/ 27 w 197"/>
                <a:gd name="T105" fmla="*/ 147 h 150"/>
                <a:gd name="T106" fmla="*/ 20 w 197"/>
                <a:gd name="T10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50">
                  <a:moveTo>
                    <a:pt x="20" y="150"/>
                  </a:moveTo>
                  <a:cubicBezTo>
                    <a:pt x="9" y="146"/>
                    <a:pt x="0" y="124"/>
                    <a:pt x="13" y="119"/>
                  </a:cubicBezTo>
                  <a:cubicBezTo>
                    <a:pt x="13" y="117"/>
                    <a:pt x="15" y="115"/>
                    <a:pt x="17" y="114"/>
                  </a:cubicBezTo>
                  <a:cubicBezTo>
                    <a:pt x="17" y="114"/>
                    <a:pt x="17" y="113"/>
                    <a:pt x="17" y="113"/>
                  </a:cubicBezTo>
                  <a:cubicBezTo>
                    <a:pt x="27" y="103"/>
                    <a:pt x="35" y="88"/>
                    <a:pt x="44" y="77"/>
                  </a:cubicBezTo>
                  <a:cubicBezTo>
                    <a:pt x="46" y="72"/>
                    <a:pt x="47" y="68"/>
                    <a:pt x="52" y="67"/>
                  </a:cubicBezTo>
                  <a:cubicBezTo>
                    <a:pt x="55" y="69"/>
                    <a:pt x="54" y="74"/>
                    <a:pt x="53" y="78"/>
                  </a:cubicBezTo>
                  <a:cubicBezTo>
                    <a:pt x="54" y="79"/>
                    <a:pt x="58" y="78"/>
                    <a:pt x="60" y="77"/>
                  </a:cubicBezTo>
                  <a:cubicBezTo>
                    <a:pt x="68" y="71"/>
                    <a:pt x="78" y="65"/>
                    <a:pt x="85" y="58"/>
                  </a:cubicBezTo>
                  <a:cubicBezTo>
                    <a:pt x="86" y="55"/>
                    <a:pt x="86" y="52"/>
                    <a:pt x="87" y="48"/>
                  </a:cubicBezTo>
                  <a:cubicBezTo>
                    <a:pt x="81" y="50"/>
                    <a:pt x="64" y="54"/>
                    <a:pt x="68" y="44"/>
                  </a:cubicBezTo>
                  <a:cubicBezTo>
                    <a:pt x="75" y="41"/>
                    <a:pt x="84" y="36"/>
                    <a:pt x="88" y="29"/>
                  </a:cubicBezTo>
                  <a:cubicBezTo>
                    <a:pt x="90" y="22"/>
                    <a:pt x="89" y="14"/>
                    <a:pt x="92" y="9"/>
                  </a:cubicBezTo>
                  <a:cubicBezTo>
                    <a:pt x="99" y="5"/>
                    <a:pt x="108" y="14"/>
                    <a:pt x="109" y="22"/>
                  </a:cubicBezTo>
                  <a:cubicBezTo>
                    <a:pt x="112" y="27"/>
                    <a:pt x="121" y="21"/>
                    <a:pt x="110" y="37"/>
                  </a:cubicBezTo>
                  <a:cubicBezTo>
                    <a:pt x="108" y="39"/>
                    <a:pt x="108" y="42"/>
                    <a:pt x="108" y="46"/>
                  </a:cubicBezTo>
                  <a:cubicBezTo>
                    <a:pt x="109" y="46"/>
                    <a:pt x="110" y="46"/>
                    <a:pt x="111" y="46"/>
                  </a:cubicBezTo>
                  <a:cubicBezTo>
                    <a:pt x="117" y="41"/>
                    <a:pt x="124" y="36"/>
                    <a:pt x="131" y="32"/>
                  </a:cubicBezTo>
                  <a:cubicBezTo>
                    <a:pt x="133" y="22"/>
                    <a:pt x="135" y="14"/>
                    <a:pt x="140" y="5"/>
                  </a:cubicBezTo>
                  <a:cubicBezTo>
                    <a:pt x="147" y="0"/>
                    <a:pt x="156" y="5"/>
                    <a:pt x="163" y="11"/>
                  </a:cubicBezTo>
                  <a:cubicBezTo>
                    <a:pt x="168" y="11"/>
                    <a:pt x="172" y="8"/>
                    <a:pt x="176" y="5"/>
                  </a:cubicBezTo>
                  <a:cubicBezTo>
                    <a:pt x="178" y="4"/>
                    <a:pt x="178" y="4"/>
                    <a:pt x="182" y="4"/>
                  </a:cubicBezTo>
                  <a:cubicBezTo>
                    <a:pt x="183" y="7"/>
                    <a:pt x="184" y="9"/>
                    <a:pt x="184" y="13"/>
                  </a:cubicBezTo>
                  <a:cubicBezTo>
                    <a:pt x="181" y="24"/>
                    <a:pt x="151" y="27"/>
                    <a:pt x="157" y="39"/>
                  </a:cubicBezTo>
                  <a:cubicBezTo>
                    <a:pt x="162" y="39"/>
                    <a:pt x="164" y="33"/>
                    <a:pt x="166" y="29"/>
                  </a:cubicBezTo>
                  <a:cubicBezTo>
                    <a:pt x="171" y="26"/>
                    <a:pt x="184" y="30"/>
                    <a:pt x="190" y="34"/>
                  </a:cubicBezTo>
                  <a:cubicBezTo>
                    <a:pt x="197" y="42"/>
                    <a:pt x="192" y="45"/>
                    <a:pt x="184" y="50"/>
                  </a:cubicBezTo>
                  <a:cubicBezTo>
                    <a:pt x="183" y="52"/>
                    <a:pt x="183" y="53"/>
                    <a:pt x="182" y="54"/>
                  </a:cubicBezTo>
                  <a:cubicBezTo>
                    <a:pt x="181" y="70"/>
                    <a:pt x="181" y="70"/>
                    <a:pt x="182" y="93"/>
                  </a:cubicBezTo>
                  <a:cubicBezTo>
                    <a:pt x="179" y="99"/>
                    <a:pt x="177" y="102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9" y="112"/>
                    <a:pt x="162" y="117"/>
                    <a:pt x="158" y="113"/>
                  </a:cubicBezTo>
                  <a:cubicBezTo>
                    <a:pt x="158" y="94"/>
                    <a:pt x="159" y="75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56" y="67"/>
                    <a:pt x="147" y="84"/>
                    <a:pt x="139" y="89"/>
                  </a:cubicBezTo>
                  <a:cubicBezTo>
                    <a:pt x="132" y="90"/>
                    <a:pt x="126" y="86"/>
                    <a:pt x="124" y="80"/>
                  </a:cubicBezTo>
                  <a:cubicBezTo>
                    <a:pt x="125" y="78"/>
                    <a:pt x="126" y="77"/>
                    <a:pt x="128" y="76"/>
                  </a:cubicBezTo>
                  <a:cubicBezTo>
                    <a:pt x="132" y="68"/>
                    <a:pt x="130" y="53"/>
                    <a:pt x="130" y="45"/>
                  </a:cubicBezTo>
                  <a:cubicBezTo>
                    <a:pt x="125" y="46"/>
                    <a:pt x="115" y="59"/>
                    <a:pt x="111" y="64"/>
                  </a:cubicBezTo>
                  <a:cubicBezTo>
                    <a:pt x="108" y="66"/>
                    <a:pt x="105" y="68"/>
                    <a:pt x="102" y="70"/>
                  </a:cubicBezTo>
                  <a:cubicBezTo>
                    <a:pt x="100" y="77"/>
                    <a:pt x="98" y="84"/>
                    <a:pt x="97" y="91"/>
                  </a:cubicBezTo>
                  <a:cubicBezTo>
                    <a:pt x="95" y="95"/>
                    <a:pt x="93" y="98"/>
                    <a:pt x="92" y="101"/>
                  </a:cubicBezTo>
                  <a:cubicBezTo>
                    <a:pt x="91" y="101"/>
                    <a:pt x="91" y="101"/>
                    <a:pt x="91" y="102"/>
                  </a:cubicBezTo>
                  <a:cubicBezTo>
                    <a:pt x="88" y="106"/>
                    <a:pt x="80" y="118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9" y="101"/>
                    <a:pt x="82" y="92"/>
                    <a:pt x="82" y="85"/>
                  </a:cubicBezTo>
                  <a:cubicBezTo>
                    <a:pt x="75" y="87"/>
                    <a:pt x="70" y="94"/>
                    <a:pt x="63" y="94"/>
                  </a:cubicBezTo>
                  <a:cubicBezTo>
                    <a:pt x="59" y="93"/>
                    <a:pt x="55" y="92"/>
                    <a:pt x="53" y="91"/>
                  </a:cubicBezTo>
                  <a:cubicBezTo>
                    <a:pt x="53" y="90"/>
                    <a:pt x="53" y="90"/>
                    <a:pt x="52" y="90"/>
                  </a:cubicBezTo>
                  <a:cubicBezTo>
                    <a:pt x="51" y="89"/>
                    <a:pt x="49" y="87"/>
                    <a:pt x="48" y="88"/>
                  </a:cubicBezTo>
                  <a:cubicBezTo>
                    <a:pt x="47" y="91"/>
                    <a:pt x="45" y="96"/>
                    <a:pt x="44" y="100"/>
                  </a:cubicBezTo>
                  <a:cubicBezTo>
                    <a:pt x="37" y="115"/>
                    <a:pt x="32" y="130"/>
                    <a:pt x="27" y="147"/>
                  </a:cubicBezTo>
                  <a:cubicBezTo>
                    <a:pt x="24" y="149"/>
                    <a:pt x="23" y="150"/>
                    <a:pt x="20" y="15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3"/>
            <p:cNvSpPr/>
            <p:nvPr userDrawn="1"/>
          </p:nvSpPr>
          <p:spPr bwMode="auto">
            <a:xfrm>
              <a:off x="1401" y="757"/>
              <a:ext cx="37" cy="49"/>
            </a:xfrm>
            <a:custGeom>
              <a:avLst/>
              <a:gdLst>
                <a:gd name="T0" fmla="*/ 5 w 30"/>
                <a:gd name="T1" fmla="*/ 39 h 39"/>
                <a:gd name="T2" fmla="*/ 6 w 30"/>
                <a:gd name="T3" fmla="*/ 28 h 39"/>
                <a:gd name="T4" fmla="*/ 6 w 30"/>
                <a:gd name="T5" fmla="*/ 1 h 39"/>
                <a:gd name="T6" fmla="*/ 10 w 30"/>
                <a:gd name="T7" fmla="*/ 0 h 39"/>
                <a:gd name="T8" fmla="*/ 25 w 30"/>
                <a:gd name="T9" fmla="*/ 17 h 39"/>
                <a:gd name="T10" fmla="*/ 5 w 3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5" y="39"/>
                  </a:moveTo>
                  <a:cubicBezTo>
                    <a:pt x="3" y="35"/>
                    <a:pt x="6" y="31"/>
                    <a:pt x="6" y="28"/>
                  </a:cubicBezTo>
                  <a:cubicBezTo>
                    <a:pt x="3" y="17"/>
                    <a:pt x="0" y="9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4" y="4"/>
                    <a:pt x="21" y="11"/>
                    <a:pt x="25" y="17"/>
                  </a:cubicBezTo>
                  <a:cubicBezTo>
                    <a:pt x="30" y="29"/>
                    <a:pt x="14" y="35"/>
                    <a:pt x="5" y="39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4"/>
            <p:cNvSpPr/>
            <p:nvPr userDrawn="1"/>
          </p:nvSpPr>
          <p:spPr bwMode="auto">
            <a:xfrm>
              <a:off x="1411" y="708"/>
              <a:ext cx="46" cy="47"/>
            </a:xfrm>
            <a:custGeom>
              <a:avLst/>
              <a:gdLst>
                <a:gd name="T0" fmla="*/ 7 w 37"/>
                <a:gd name="T1" fmla="*/ 38 h 38"/>
                <a:gd name="T2" fmla="*/ 4 w 37"/>
                <a:gd name="T3" fmla="*/ 36 h 38"/>
                <a:gd name="T4" fmla="*/ 6 w 37"/>
                <a:gd name="T5" fmla="*/ 29 h 38"/>
                <a:gd name="T6" fmla="*/ 11 w 37"/>
                <a:gd name="T7" fmla="*/ 0 h 38"/>
                <a:gd name="T8" fmla="*/ 16 w 37"/>
                <a:gd name="T9" fmla="*/ 7 h 38"/>
                <a:gd name="T10" fmla="*/ 24 w 37"/>
                <a:gd name="T11" fmla="*/ 32 h 38"/>
                <a:gd name="T12" fmla="*/ 7 w 3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7" y="38"/>
                  </a:moveTo>
                  <a:cubicBezTo>
                    <a:pt x="5" y="37"/>
                    <a:pt x="5" y="37"/>
                    <a:pt x="4" y="36"/>
                  </a:cubicBezTo>
                  <a:cubicBezTo>
                    <a:pt x="6" y="33"/>
                    <a:pt x="7" y="32"/>
                    <a:pt x="6" y="29"/>
                  </a:cubicBezTo>
                  <a:cubicBezTo>
                    <a:pt x="0" y="20"/>
                    <a:pt x="0" y="5"/>
                    <a:pt x="11" y="0"/>
                  </a:cubicBezTo>
                  <a:cubicBezTo>
                    <a:pt x="14" y="0"/>
                    <a:pt x="15" y="3"/>
                    <a:pt x="16" y="7"/>
                  </a:cubicBezTo>
                  <a:cubicBezTo>
                    <a:pt x="23" y="14"/>
                    <a:pt x="37" y="23"/>
                    <a:pt x="24" y="32"/>
                  </a:cubicBezTo>
                  <a:cubicBezTo>
                    <a:pt x="18" y="35"/>
                    <a:pt x="13" y="36"/>
                    <a:pt x="7" y="38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85"/>
            <p:cNvSpPr/>
            <p:nvPr userDrawn="1"/>
          </p:nvSpPr>
          <p:spPr bwMode="auto">
            <a:xfrm>
              <a:off x="2067" y="765"/>
              <a:ext cx="26" cy="39"/>
            </a:xfrm>
            <a:custGeom>
              <a:avLst/>
              <a:gdLst>
                <a:gd name="T0" fmla="*/ 10 w 21"/>
                <a:gd name="T1" fmla="*/ 31 h 31"/>
                <a:gd name="T2" fmla="*/ 3 w 21"/>
                <a:gd name="T3" fmla="*/ 4 h 31"/>
                <a:gd name="T4" fmla="*/ 21 w 21"/>
                <a:gd name="T5" fmla="*/ 18 h 31"/>
                <a:gd name="T6" fmla="*/ 1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10" y="31"/>
                  </a:moveTo>
                  <a:cubicBezTo>
                    <a:pt x="0" y="27"/>
                    <a:pt x="2" y="11"/>
                    <a:pt x="3" y="4"/>
                  </a:cubicBezTo>
                  <a:cubicBezTo>
                    <a:pt x="11" y="0"/>
                    <a:pt x="20" y="9"/>
                    <a:pt x="21" y="18"/>
                  </a:cubicBezTo>
                  <a:cubicBezTo>
                    <a:pt x="19" y="27"/>
                    <a:pt x="19" y="29"/>
                    <a:pt x="10" y="3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6"/>
            <p:cNvSpPr>
              <a:spLocks noEditPoints="1"/>
            </p:cNvSpPr>
            <p:nvPr userDrawn="1"/>
          </p:nvSpPr>
          <p:spPr bwMode="auto">
            <a:xfrm>
              <a:off x="2057" y="673"/>
              <a:ext cx="166" cy="224"/>
            </a:xfrm>
            <a:custGeom>
              <a:avLst/>
              <a:gdLst>
                <a:gd name="T0" fmla="*/ 71 w 134"/>
                <a:gd name="T1" fmla="*/ 180 h 180"/>
                <a:gd name="T2" fmla="*/ 34 w 134"/>
                <a:gd name="T3" fmla="*/ 173 h 180"/>
                <a:gd name="T4" fmla="*/ 56 w 134"/>
                <a:gd name="T5" fmla="*/ 148 h 180"/>
                <a:gd name="T6" fmla="*/ 0 w 134"/>
                <a:gd name="T7" fmla="*/ 147 h 180"/>
                <a:gd name="T8" fmla="*/ 56 w 134"/>
                <a:gd name="T9" fmla="*/ 124 h 180"/>
                <a:gd name="T10" fmla="*/ 75 w 134"/>
                <a:gd name="T11" fmla="*/ 108 h 180"/>
                <a:gd name="T12" fmla="*/ 91 w 134"/>
                <a:gd name="T13" fmla="*/ 96 h 180"/>
                <a:gd name="T14" fmla="*/ 32 w 134"/>
                <a:gd name="T15" fmla="*/ 119 h 180"/>
                <a:gd name="T16" fmla="*/ 34 w 134"/>
                <a:gd name="T17" fmla="*/ 108 h 180"/>
                <a:gd name="T18" fmla="*/ 73 w 134"/>
                <a:gd name="T19" fmla="*/ 81 h 180"/>
                <a:gd name="T20" fmla="*/ 71 w 134"/>
                <a:gd name="T21" fmla="*/ 78 h 180"/>
                <a:gd name="T22" fmla="*/ 39 w 134"/>
                <a:gd name="T23" fmla="*/ 93 h 180"/>
                <a:gd name="T24" fmla="*/ 27 w 134"/>
                <a:gd name="T25" fmla="*/ 61 h 180"/>
                <a:gd name="T26" fmla="*/ 33 w 134"/>
                <a:gd name="T27" fmla="*/ 44 h 180"/>
                <a:gd name="T28" fmla="*/ 46 w 134"/>
                <a:gd name="T29" fmla="*/ 56 h 180"/>
                <a:gd name="T30" fmla="*/ 60 w 134"/>
                <a:gd name="T31" fmla="*/ 66 h 180"/>
                <a:gd name="T32" fmla="*/ 68 w 134"/>
                <a:gd name="T33" fmla="*/ 55 h 180"/>
                <a:gd name="T34" fmla="*/ 64 w 134"/>
                <a:gd name="T35" fmla="*/ 45 h 180"/>
                <a:gd name="T36" fmla="*/ 84 w 134"/>
                <a:gd name="T37" fmla="*/ 25 h 180"/>
                <a:gd name="T38" fmla="*/ 111 w 134"/>
                <a:gd name="T39" fmla="*/ 20 h 180"/>
                <a:gd name="T40" fmla="*/ 110 w 134"/>
                <a:gd name="T41" fmla="*/ 29 h 180"/>
                <a:gd name="T42" fmla="*/ 132 w 134"/>
                <a:gd name="T43" fmla="*/ 44 h 180"/>
                <a:gd name="T44" fmla="*/ 115 w 134"/>
                <a:gd name="T45" fmla="*/ 77 h 180"/>
                <a:gd name="T46" fmla="*/ 120 w 134"/>
                <a:gd name="T47" fmla="*/ 94 h 180"/>
                <a:gd name="T48" fmla="*/ 78 w 134"/>
                <a:gd name="T49" fmla="*/ 114 h 180"/>
                <a:gd name="T50" fmla="*/ 92 w 134"/>
                <a:gd name="T51" fmla="*/ 119 h 180"/>
                <a:gd name="T52" fmla="*/ 81 w 134"/>
                <a:gd name="T53" fmla="*/ 140 h 180"/>
                <a:gd name="T54" fmla="*/ 72 w 134"/>
                <a:gd name="T55" fmla="*/ 180 h 180"/>
                <a:gd name="T56" fmla="*/ 106 w 134"/>
                <a:gd name="T57" fmla="*/ 53 h 180"/>
                <a:gd name="T58" fmla="*/ 87 w 134"/>
                <a:gd name="T59" fmla="*/ 59 h 180"/>
                <a:gd name="T60" fmla="*/ 87 w 134"/>
                <a:gd name="T61" fmla="*/ 60 h 180"/>
                <a:gd name="T62" fmla="*/ 92 w 134"/>
                <a:gd name="T63" fmla="*/ 58 h 180"/>
                <a:gd name="T64" fmla="*/ 99 w 134"/>
                <a:gd name="T65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80">
                  <a:moveTo>
                    <a:pt x="72" y="180"/>
                  </a:moveTo>
                  <a:cubicBezTo>
                    <a:pt x="71" y="180"/>
                    <a:pt x="71" y="180"/>
                    <a:pt x="71" y="180"/>
                  </a:cubicBezTo>
                  <a:cubicBezTo>
                    <a:pt x="58" y="180"/>
                    <a:pt x="46" y="179"/>
                    <a:pt x="34" y="175"/>
                  </a:cubicBezTo>
                  <a:cubicBezTo>
                    <a:pt x="34" y="174"/>
                    <a:pt x="34" y="174"/>
                    <a:pt x="34" y="173"/>
                  </a:cubicBezTo>
                  <a:cubicBezTo>
                    <a:pt x="41" y="169"/>
                    <a:pt x="50" y="170"/>
                    <a:pt x="55" y="163"/>
                  </a:cubicBezTo>
                  <a:cubicBezTo>
                    <a:pt x="56" y="157"/>
                    <a:pt x="57" y="152"/>
                    <a:pt x="56" y="148"/>
                  </a:cubicBezTo>
                  <a:cubicBezTo>
                    <a:pt x="43" y="148"/>
                    <a:pt x="37" y="157"/>
                    <a:pt x="27" y="161"/>
                  </a:cubicBezTo>
                  <a:cubicBezTo>
                    <a:pt x="18" y="162"/>
                    <a:pt x="3" y="154"/>
                    <a:pt x="0" y="147"/>
                  </a:cubicBezTo>
                  <a:cubicBezTo>
                    <a:pt x="0" y="136"/>
                    <a:pt x="3" y="141"/>
                    <a:pt x="14" y="140"/>
                  </a:cubicBezTo>
                  <a:cubicBezTo>
                    <a:pt x="28" y="138"/>
                    <a:pt x="43" y="130"/>
                    <a:pt x="56" y="124"/>
                  </a:cubicBezTo>
                  <a:cubicBezTo>
                    <a:pt x="59" y="121"/>
                    <a:pt x="59" y="121"/>
                    <a:pt x="61" y="121"/>
                  </a:cubicBezTo>
                  <a:cubicBezTo>
                    <a:pt x="64" y="112"/>
                    <a:pt x="66" y="110"/>
                    <a:pt x="75" y="108"/>
                  </a:cubicBezTo>
                  <a:cubicBezTo>
                    <a:pt x="79" y="106"/>
                    <a:pt x="79" y="106"/>
                    <a:pt x="90" y="100"/>
                  </a:cubicBezTo>
                  <a:cubicBezTo>
                    <a:pt x="90" y="99"/>
                    <a:pt x="91" y="98"/>
                    <a:pt x="91" y="96"/>
                  </a:cubicBezTo>
                  <a:cubicBezTo>
                    <a:pt x="74" y="98"/>
                    <a:pt x="61" y="112"/>
                    <a:pt x="48" y="121"/>
                  </a:cubicBezTo>
                  <a:cubicBezTo>
                    <a:pt x="41" y="122"/>
                    <a:pt x="36" y="121"/>
                    <a:pt x="32" y="119"/>
                  </a:cubicBezTo>
                  <a:cubicBezTo>
                    <a:pt x="29" y="120"/>
                    <a:pt x="12" y="123"/>
                    <a:pt x="20" y="116"/>
                  </a:cubicBezTo>
                  <a:cubicBezTo>
                    <a:pt x="25" y="114"/>
                    <a:pt x="29" y="111"/>
                    <a:pt x="34" y="108"/>
                  </a:cubicBezTo>
                  <a:cubicBezTo>
                    <a:pt x="47" y="100"/>
                    <a:pt x="61" y="93"/>
                    <a:pt x="74" y="85"/>
                  </a:cubicBezTo>
                  <a:cubicBezTo>
                    <a:pt x="74" y="83"/>
                    <a:pt x="73" y="82"/>
                    <a:pt x="73" y="81"/>
                  </a:cubicBezTo>
                  <a:cubicBezTo>
                    <a:pt x="73" y="79"/>
                    <a:pt x="74" y="77"/>
                    <a:pt x="74" y="75"/>
                  </a:cubicBezTo>
                  <a:cubicBezTo>
                    <a:pt x="72" y="76"/>
                    <a:pt x="71" y="76"/>
                    <a:pt x="71" y="78"/>
                  </a:cubicBezTo>
                  <a:cubicBezTo>
                    <a:pt x="63" y="81"/>
                    <a:pt x="59" y="88"/>
                    <a:pt x="53" y="81"/>
                  </a:cubicBezTo>
                  <a:cubicBezTo>
                    <a:pt x="51" y="88"/>
                    <a:pt x="46" y="93"/>
                    <a:pt x="39" y="93"/>
                  </a:cubicBezTo>
                  <a:cubicBezTo>
                    <a:pt x="32" y="89"/>
                    <a:pt x="32" y="77"/>
                    <a:pt x="31" y="72"/>
                  </a:cubicBezTo>
                  <a:cubicBezTo>
                    <a:pt x="30" y="71"/>
                    <a:pt x="29" y="67"/>
                    <a:pt x="27" y="61"/>
                  </a:cubicBezTo>
                  <a:cubicBezTo>
                    <a:pt x="24" y="55"/>
                    <a:pt x="18" y="47"/>
                    <a:pt x="22" y="42"/>
                  </a:cubicBezTo>
                  <a:cubicBezTo>
                    <a:pt x="27" y="38"/>
                    <a:pt x="29" y="37"/>
                    <a:pt x="33" y="44"/>
                  </a:cubicBezTo>
                  <a:cubicBezTo>
                    <a:pt x="37" y="47"/>
                    <a:pt x="42" y="51"/>
                    <a:pt x="45" y="56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48" y="62"/>
                    <a:pt x="54" y="69"/>
                    <a:pt x="53" y="77"/>
                  </a:cubicBezTo>
                  <a:cubicBezTo>
                    <a:pt x="57" y="75"/>
                    <a:pt x="62" y="71"/>
                    <a:pt x="60" y="66"/>
                  </a:cubicBezTo>
                  <a:cubicBezTo>
                    <a:pt x="53" y="63"/>
                    <a:pt x="57" y="57"/>
                    <a:pt x="61" y="55"/>
                  </a:cubicBezTo>
                  <a:cubicBezTo>
                    <a:pt x="64" y="55"/>
                    <a:pt x="64" y="55"/>
                    <a:pt x="68" y="55"/>
                  </a:cubicBezTo>
                  <a:cubicBezTo>
                    <a:pt x="68" y="53"/>
                    <a:pt x="68" y="53"/>
                    <a:pt x="67" y="52"/>
                  </a:cubicBezTo>
                  <a:cubicBezTo>
                    <a:pt x="62" y="50"/>
                    <a:pt x="63" y="49"/>
                    <a:pt x="64" y="45"/>
                  </a:cubicBezTo>
                  <a:cubicBezTo>
                    <a:pt x="58" y="43"/>
                    <a:pt x="56" y="37"/>
                    <a:pt x="58" y="32"/>
                  </a:cubicBezTo>
                  <a:cubicBezTo>
                    <a:pt x="76" y="28"/>
                    <a:pt x="76" y="28"/>
                    <a:pt x="84" y="25"/>
                  </a:cubicBezTo>
                  <a:cubicBezTo>
                    <a:pt x="89" y="19"/>
                    <a:pt x="95" y="0"/>
                    <a:pt x="106" y="4"/>
                  </a:cubicBezTo>
                  <a:cubicBezTo>
                    <a:pt x="109" y="7"/>
                    <a:pt x="111" y="14"/>
                    <a:pt x="111" y="20"/>
                  </a:cubicBezTo>
                  <a:cubicBezTo>
                    <a:pt x="109" y="23"/>
                    <a:pt x="107" y="25"/>
                    <a:pt x="107" y="28"/>
                  </a:cubicBezTo>
                  <a:cubicBezTo>
                    <a:pt x="108" y="28"/>
                    <a:pt x="109" y="28"/>
                    <a:pt x="110" y="29"/>
                  </a:cubicBezTo>
                  <a:cubicBezTo>
                    <a:pt x="117" y="25"/>
                    <a:pt x="121" y="21"/>
                    <a:pt x="125" y="31"/>
                  </a:cubicBezTo>
                  <a:cubicBezTo>
                    <a:pt x="132" y="35"/>
                    <a:pt x="134" y="34"/>
                    <a:pt x="132" y="44"/>
                  </a:cubicBezTo>
                  <a:cubicBezTo>
                    <a:pt x="127" y="55"/>
                    <a:pt x="121" y="66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7" y="77"/>
                    <a:pt x="118" y="78"/>
                    <a:pt x="119" y="78"/>
                  </a:cubicBezTo>
                  <a:cubicBezTo>
                    <a:pt x="120" y="83"/>
                    <a:pt x="120" y="88"/>
                    <a:pt x="120" y="94"/>
                  </a:cubicBezTo>
                  <a:cubicBezTo>
                    <a:pt x="116" y="100"/>
                    <a:pt x="110" y="100"/>
                    <a:pt x="103" y="101"/>
                  </a:cubicBezTo>
                  <a:cubicBezTo>
                    <a:pt x="94" y="106"/>
                    <a:pt x="86" y="109"/>
                    <a:pt x="78" y="114"/>
                  </a:cubicBezTo>
                  <a:cubicBezTo>
                    <a:pt x="78" y="116"/>
                    <a:pt x="78" y="118"/>
                    <a:pt x="79" y="120"/>
                  </a:cubicBezTo>
                  <a:cubicBezTo>
                    <a:pt x="83" y="120"/>
                    <a:pt x="87" y="120"/>
                    <a:pt x="92" y="119"/>
                  </a:cubicBezTo>
                  <a:cubicBezTo>
                    <a:pt x="96" y="123"/>
                    <a:pt x="96" y="131"/>
                    <a:pt x="93" y="136"/>
                  </a:cubicBezTo>
                  <a:cubicBezTo>
                    <a:pt x="88" y="137"/>
                    <a:pt x="85" y="138"/>
                    <a:pt x="81" y="140"/>
                  </a:cubicBezTo>
                  <a:cubicBezTo>
                    <a:pt x="81" y="142"/>
                    <a:pt x="81" y="144"/>
                    <a:pt x="80" y="147"/>
                  </a:cubicBezTo>
                  <a:cubicBezTo>
                    <a:pt x="81" y="156"/>
                    <a:pt x="85" y="178"/>
                    <a:pt x="72" y="180"/>
                  </a:cubicBezTo>
                  <a:moveTo>
                    <a:pt x="99" y="67"/>
                  </a:moveTo>
                  <a:cubicBezTo>
                    <a:pt x="103" y="63"/>
                    <a:pt x="106" y="58"/>
                    <a:pt x="106" y="53"/>
                  </a:cubicBezTo>
                  <a:cubicBezTo>
                    <a:pt x="102" y="49"/>
                    <a:pt x="96" y="49"/>
                    <a:pt x="92" y="49"/>
                  </a:cubicBezTo>
                  <a:cubicBezTo>
                    <a:pt x="92" y="51"/>
                    <a:pt x="92" y="51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8" y="60"/>
                    <a:pt x="88" y="60"/>
                    <a:pt x="87" y="60"/>
                  </a:cubicBezTo>
                  <a:cubicBezTo>
                    <a:pt x="87" y="60"/>
                    <a:pt x="88" y="60"/>
                    <a:pt x="88" y="61"/>
                  </a:cubicBezTo>
                  <a:cubicBezTo>
                    <a:pt x="90" y="61"/>
                    <a:pt x="91" y="59"/>
                    <a:pt x="92" y="58"/>
                  </a:cubicBezTo>
                  <a:cubicBezTo>
                    <a:pt x="98" y="57"/>
                    <a:pt x="98" y="59"/>
                    <a:pt x="98" y="67"/>
                  </a:cubicBezTo>
                  <a:cubicBezTo>
                    <a:pt x="98" y="67"/>
                    <a:pt x="98" y="67"/>
                    <a:pt x="99" y="6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7"/>
            <p:cNvSpPr/>
            <p:nvPr userDrawn="1"/>
          </p:nvSpPr>
          <p:spPr bwMode="auto">
            <a:xfrm>
              <a:off x="1415" y="933"/>
              <a:ext cx="31" cy="40"/>
            </a:xfrm>
            <a:custGeom>
              <a:avLst/>
              <a:gdLst>
                <a:gd name="T0" fmla="*/ 0 w 31"/>
                <a:gd name="T1" fmla="*/ 35 h 40"/>
                <a:gd name="T2" fmla="*/ 24 w 31"/>
                <a:gd name="T3" fmla="*/ 5 h 40"/>
                <a:gd name="T4" fmla="*/ 2 w 31"/>
                <a:gd name="T5" fmla="*/ 5 h 40"/>
                <a:gd name="T6" fmla="*/ 2 w 31"/>
                <a:gd name="T7" fmla="*/ 3 h 40"/>
                <a:gd name="T8" fmla="*/ 2 w 31"/>
                <a:gd name="T9" fmla="*/ 0 h 40"/>
                <a:gd name="T10" fmla="*/ 31 w 31"/>
                <a:gd name="T11" fmla="*/ 0 h 40"/>
                <a:gd name="T12" fmla="*/ 31 w 31"/>
                <a:gd name="T13" fmla="*/ 3 h 40"/>
                <a:gd name="T14" fmla="*/ 31 w 31"/>
                <a:gd name="T15" fmla="*/ 5 h 40"/>
                <a:gd name="T16" fmla="*/ 6 w 31"/>
                <a:gd name="T17" fmla="*/ 35 h 40"/>
                <a:gd name="T18" fmla="*/ 31 w 31"/>
                <a:gd name="T19" fmla="*/ 35 h 40"/>
                <a:gd name="T20" fmla="*/ 31 w 31"/>
                <a:gd name="T21" fmla="*/ 37 h 40"/>
                <a:gd name="T22" fmla="*/ 31 w 31"/>
                <a:gd name="T23" fmla="*/ 40 h 40"/>
                <a:gd name="T24" fmla="*/ 0 w 31"/>
                <a:gd name="T25" fmla="*/ 40 h 40"/>
                <a:gd name="T26" fmla="*/ 0 w 31"/>
                <a:gd name="T27" fmla="*/ 37 h 40"/>
                <a:gd name="T28" fmla="*/ 0 w 31"/>
                <a:gd name="T2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0" y="35"/>
                  </a:moveTo>
                  <a:lnTo>
                    <a:pt x="2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6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88"/>
            <p:cNvSpPr/>
            <p:nvPr userDrawn="1"/>
          </p:nvSpPr>
          <p:spPr bwMode="auto">
            <a:xfrm>
              <a:off x="1458" y="933"/>
              <a:ext cx="31" cy="40"/>
            </a:xfrm>
            <a:custGeom>
              <a:avLst/>
              <a:gdLst>
                <a:gd name="T0" fmla="*/ 0 w 31"/>
                <a:gd name="T1" fmla="*/ 0 h 40"/>
                <a:gd name="T2" fmla="*/ 2 w 31"/>
                <a:gd name="T3" fmla="*/ 0 h 40"/>
                <a:gd name="T4" fmla="*/ 5 w 31"/>
                <a:gd name="T5" fmla="*/ 0 h 40"/>
                <a:gd name="T6" fmla="*/ 5 w 31"/>
                <a:gd name="T7" fmla="*/ 16 h 40"/>
                <a:gd name="T8" fmla="*/ 26 w 31"/>
                <a:gd name="T9" fmla="*/ 16 h 40"/>
                <a:gd name="T10" fmla="*/ 26 w 31"/>
                <a:gd name="T11" fmla="*/ 0 h 40"/>
                <a:gd name="T12" fmla="*/ 28 w 31"/>
                <a:gd name="T13" fmla="*/ 0 h 40"/>
                <a:gd name="T14" fmla="*/ 31 w 31"/>
                <a:gd name="T15" fmla="*/ 0 h 40"/>
                <a:gd name="T16" fmla="*/ 31 w 31"/>
                <a:gd name="T17" fmla="*/ 40 h 40"/>
                <a:gd name="T18" fmla="*/ 28 w 31"/>
                <a:gd name="T19" fmla="*/ 40 h 40"/>
                <a:gd name="T20" fmla="*/ 26 w 31"/>
                <a:gd name="T21" fmla="*/ 40 h 40"/>
                <a:gd name="T22" fmla="*/ 26 w 31"/>
                <a:gd name="T23" fmla="*/ 21 h 40"/>
                <a:gd name="T24" fmla="*/ 5 w 31"/>
                <a:gd name="T25" fmla="*/ 21 h 40"/>
                <a:gd name="T26" fmla="*/ 5 w 31"/>
                <a:gd name="T27" fmla="*/ 40 h 40"/>
                <a:gd name="T28" fmla="*/ 2 w 31"/>
                <a:gd name="T29" fmla="*/ 40 h 40"/>
                <a:gd name="T30" fmla="*/ 0 w 31"/>
                <a:gd name="T31" fmla="*/ 40 h 40"/>
                <a:gd name="T32" fmla="*/ 0 w 3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6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21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9"/>
            <p:cNvSpPr/>
            <p:nvPr userDrawn="1"/>
          </p:nvSpPr>
          <p:spPr bwMode="auto">
            <a:xfrm>
              <a:off x="1503" y="933"/>
              <a:ext cx="29" cy="40"/>
            </a:xfrm>
            <a:custGeom>
              <a:avLst/>
              <a:gdLst>
                <a:gd name="T0" fmla="*/ 0 w 29"/>
                <a:gd name="T1" fmla="*/ 40 h 40"/>
                <a:gd name="T2" fmla="*/ 0 w 29"/>
                <a:gd name="T3" fmla="*/ 0 h 40"/>
                <a:gd name="T4" fmla="*/ 29 w 29"/>
                <a:gd name="T5" fmla="*/ 0 h 40"/>
                <a:gd name="T6" fmla="*/ 29 w 29"/>
                <a:gd name="T7" fmla="*/ 3 h 40"/>
                <a:gd name="T8" fmla="*/ 29 w 29"/>
                <a:gd name="T9" fmla="*/ 5 h 40"/>
                <a:gd name="T10" fmla="*/ 6 w 29"/>
                <a:gd name="T11" fmla="*/ 5 h 40"/>
                <a:gd name="T12" fmla="*/ 6 w 29"/>
                <a:gd name="T13" fmla="*/ 16 h 40"/>
                <a:gd name="T14" fmla="*/ 27 w 29"/>
                <a:gd name="T15" fmla="*/ 16 h 40"/>
                <a:gd name="T16" fmla="*/ 27 w 29"/>
                <a:gd name="T17" fmla="*/ 19 h 40"/>
                <a:gd name="T18" fmla="*/ 27 w 29"/>
                <a:gd name="T19" fmla="*/ 21 h 40"/>
                <a:gd name="T20" fmla="*/ 6 w 29"/>
                <a:gd name="T21" fmla="*/ 21 h 40"/>
                <a:gd name="T22" fmla="*/ 6 w 29"/>
                <a:gd name="T23" fmla="*/ 35 h 40"/>
                <a:gd name="T24" fmla="*/ 29 w 29"/>
                <a:gd name="T25" fmla="*/ 35 h 40"/>
                <a:gd name="T26" fmla="*/ 29 w 29"/>
                <a:gd name="T27" fmla="*/ 37 h 40"/>
                <a:gd name="T28" fmla="*/ 29 w 29"/>
                <a:gd name="T29" fmla="*/ 40 h 40"/>
                <a:gd name="T30" fmla="*/ 0 w 2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0"/>
            <p:cNvSpPr/>
            <p:nvPr userDrawn="1"/>
          </p:nvSpPr>
          <p:spPr bwMode="auto">
            <a:xfrm>
              <a:off x="1542" y="933"/>
              <a:ext cx="22" cy="40"/>
            </a:xfrm>
            <a:custGeom>
              <a:avLst/>
              <a:gdLst>
                <a:gd name="T0" fmla="*/ 14 w 18"/>
                <a:gd name="T1" fmla="*/ 0 h 32"/>
                <a:gd name="T2" fmla="*/ 16 w 18"/>
                <a:gd name="T3" fmla="*/ 0 h 32"/>
                <a:gd name="T4" fmla="*/ 18 w 18"/>
                <a:gd name="T5" fmla="*/ 0 h 32"/>
                <a:gd name="T6" fmla="*/ 18 w 18"/>
                <a:gd name="T7" fmla="*/ 23 h 32"/>
                <a:gd name="T8" fmla="*/ 16 w 18"/>
                <a:gd name="T9" fmla="*/ 30 h 32"/>
                <a:gd name="T10" fmla="*/ 9 w 18"/>
                <a:gd name="T11" fmla="*/ 32 h 32"/>
                <a:gd name="T12" fmla="*/ 2 w 18"/>
                <a:gd name="T13" fmla="*/ 30 h 32"/>
                <a:gd name="T14" fmla="*/ 0 w 18"/>
                <a:gd name="T15" fmla="*/ 23 h 32"/>
                <a:gd name="T16" fmla="*/ 0 w 18"/>
                <a:gd name="T17" fmla="*/ 21 h 32"/>
                <a:gd name="T18" fmla="*/ 4 w 18"/>
                <a:gd name="T19" fmla="*/ 21 h 32"/>
                <a:gd name="T20" fmla="*/ 4 w 18"/>
                <a:gd name="T21" fmla="*/ 23 h 32"/>
                <a:gd name="T22" fmla="*/ 6 w 18"/>
                <a:gd name="T23" fmla="*/ 27 h 32"/>
                <a:gd name="T24" fmla="*/ 9 w 18"/>
                <a:gd name="T25" fmla="*/ 29 h 32"/>
                <a:gd name="T26" fmla="*/ 13 w 18"/>
                <a:gd name="T27" fmla="*/ 27 h 32"/>
                <a:gd name="T28" fmla="*/ 14 w 18"/>
                <a:gd name="T29" fmla="*/ 23 h 32"/>
                <a:gd name="T30" fmla="*/ 14 w 1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6"/>
                    <a:pt x="18" y="28"/>
                    <a:pt x="16" y="30"/>
                  </a:cubicBezTo>
                  <a:cubicBezTo>
                    <a:pt x="14" y="32"/>
                    <a:pt x="12" y="32"/>
                    <a:pt x="9" y="32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4" y="26"/>
                    <a:pt x="14" y="24"/>
                    <a:pt x="14" y="23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1"/>
            <p:cNvSpPr/>
            <p:nvPr userDrawn="1"/>
          </p:nvSpPr>
          <p:spPr bwMode="auto">
            <a:xfrm>
              <a:off x="1579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3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3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92"/>
            <p:cNvSpPr>
              <a:spLocks noEditPoints="1"/>
            </p:cNvSpPr>
            <p:nvPr userDrawn="1"/>
          </p:nvSpPr>
          <p:spPr bwMode="auto">
            <a:xfrm>
              <a:off x="1595" y="933"/>
              <a:ext cx="36" cy="40"/>
            </a:xfrm>
            <a:custGeom>
              <a:avLst/>
              <a:gdLst>
                <a:gd name="T0" fmla="*/ 15 w 36"/>
                <a:gd name="T1" fmla="*/ 0 h 40"/>
                <a:gd name="T2" fmla="*/ 19 w 36"/>
                <a:gd name="T3" fmla="*/ 0 h 40"/>
                <a:gd name="T4" fmla="*/ 21 w 36"/>
                <a:gd name="T5" fmla="*/ 0 h 40"/>
                <a:gd name="T6" fmla="*/ 36 w 36"/>
                <a:gd name="T7" fmla="*/ 40 h 40"/>
                <a:gd name="T8" fmla="*/ 33 w 36"/>
                <a:gd name="T9" fmla="*/ 40 h 40"/>
                <a:gd name="T10" fmla="*/ 30 w 36"/>
                <a:gd name="T11" fmla="*/ 40 h 40"/>
                <a:gd name="T12" fmla="*/ 26 w 36"/>
                <a:gd name="T13" fmla="*/ 27 h 40"/>
                <a:gd name="T14" fmla="*/ 10 w 36"/>
                <a:gd name="T15" fmla="*/ 27 h 40"/>
                <a:gd name="T16" fmla="*/ 7 w 36"/>
                <a:gd name="T17" fmla="*/ 40 h 40"/>
                <a:gd name="T18" fmla="*/ 4 w 36"/>
                <a:gd name="T19" fmla="*/ 40 h 40"/>
                <a:gd name="T20" fmla="*/ 0 w 36"/>
                <a:gd name="T21" fmla="*/ 40 h 40"/>
                <a:gd name="T22" fmla="*/ 15 w 36"/>
                <a:gd name="T23" fmla="*/ 0 h 40"/>
                <a:gd name="T24" fmla="*/ 12 w 36"/>
                <a:gd name="T25" fmla="*/ 24 h 40"/>
                <a:gd name="T26" fmla="*/ 24 w 36"/>
                <a:gd name="T27" fmla="*/ 24 h 40"/>
                <a:gd name="T28" fmla="*/ 19 w 36"/>
                <a:gd name="T29" fmla="*/ 5 h 40"/>
                <a:gd name="T30" fmla="*/ 19 w 36"/>
                <a:gd name="T31" fmla="*/ 5 h 40"/>
                <a:gd name="T32" fmla="*/ 12 w 36"/>
                <a:gd name="T3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0">
                  <a:moveTo>
                    <a:pt x="15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0" y="40"/>
                  </a:lnTo>
                  <a:lnTo>
                    <a:pt x="26" y="27"/>
                  </a:lnTo>
                  <a:lnTo>
                    <a:pt x="10" y="27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15" y="0"/>
                  </a:lnTo>
                  <a:close/>
                  <a:moveTo>
                    <a:pt x="12" y="24"/>
                  </a:moveTo>
                  <a:lnTo>
                    <a:pt x="24" y="2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93"/>
            <p:cNvSpPr/>
            <p:nvPr userDrawn="1"/>
          </p:nvSpPr>
          <p:spPr bwMode="auto">
            <a:xfrm>
              <a:off x="1641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3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4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9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9 w 31"/>
                <a:gd name="T23" fmla="*/ 40 h 40"/>
                <a:gd name="T24" fmla="*/ 26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6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94"/>
            <p:cNvSpPr/>
            <p:nvPr userDrawn="1"/>
          </p:nvSpPr>
          <p:spPr bwMode="auto">
            <a:xfrm>
              <a:off x="1687" y="932"/>
              <a:ext cx="36" cy="41"/>
            </a:xfrm>
            <a:custGeom>
              <a:avLst/>
              <a:gdLst>
                <a:gd name="T0" fmla="*/ 15 w 29"/>
                <a:gd name="T1" fmla="*/ 33 h 33"/>
                <a:gd name="T2" fmla="*/ 4 w 29"/>
                <a:gd name="T3" fmla="*/ 29 h 33"/>
                <a:gd name="T4" fmla="*/ 0 w 29"/>
                <a:gd name="T5" fmla="*/ 17 h 33"/>
                <a:gd name="T6" fmla="*/ 4 w 29"/>
                <a:gd name="T7" fmla="*/ 5 h 33"/>
                <a:gd name="T8" fmla="*/ 15 w 29"/>
                <a:gd name="T9" fmla="*/ 0 h 33"/>
                <a:gd name="T10" fmla="*/ 24 w 29"/>
                <a:gd name="T11" fmla="*/ 3 h 33"/>
                <a:gd name="T12" fmla="*/ 28 w 29"/>
                <a:gd name="T13" fmla="*/ 10 h 33"/>
                <a:gd name="T14" fmla="*/ 24 w 29"/>
                <a:gd name="T15" fmla="*/ 10 h 33"/>
                <a:gd name="T16" fmla="*/ 21 w 29"/>
                <a:gd name="T17" fmla="*/ 5 h 33"/>
                <a:gd name="T18" fmla="*/ 15 w 29"/>
                <a:gd name="T19" fmla="*/ 4 h 33"/>
                <a:gd name="T20" fmla="*/ 7 w 29"/>
                <a:gd name="T21" fmla="*/ 7 h 33"/>
                <a:gd name="T22" fmla="*/ 4 w 29"/>
                <a:gd name="T23" fmla="*/ 17 h 33"/>
                <a:gd name="T24" fmla="*/ 7 w 29"/>
                <a:gd name="T25" fmla="*/ 26 h 33"/>
                <a:gd name="T26" fmla="*/ 15 w 29"/>
                <a:gd name="T27" fmla="*/ 30 h 33"/>
                <a:gd name="T28" fmla="*/ 23 w 29"/>
                <a:gd name="T29" fmla="*/ 26 h 33"/>
                <a:gd name="T30" fmla="*/ 24 w 29"/>
                <a:gd name="T31" fmla="*/ 25 h 33"/>
                <a:gd name="T32" fmla="*/ 25 w 29"/>
                <a:gd name="T33" fmla="*/ 23 h 33"/>
                <a:gd name="T34" fmla="*/ 25 w 29"/>
                <a:gd name="T35" fmla="*/ 20 h 33"/>
                <a:gd name="T36" fmla="*/ 25 w 29"/>
                <a:gd name="T37" fmla="*/ 19 h 33"/>
                <a:gd name="T38" fmla="*/ 15 w 29"/>
                <a:gd name="T39" fmla="*/ 19 h 33"/>
                <a:gd name="T40" fmla="*/ 15 w 29"/>
                <a:gd name="T41" fmla="*/ 16 h 33"/>
                <a:gd name="T42" fmla="*/ 29 w 29"/>
                <a:gd name="T43" fmla="*/ 16 h 33"/>
                <a:gd name="T44" fmla="*/ 29 w 29"/>
                <a:gd name="T45" fmla="*/ 32 h 33"/>
                <a:gd name="T46" fmla="*/ 26 w 29"/>
                <a:gd name="T47" fmla="*/ 32 h 33"/>
                <a:gd name="T48" fmla="*/ 25 w 29"/>
                <a:gd name="T49" fmla="*/ 28 h 33"/>
                <a:gd name="T50" fmla="*/ 25 w 29"/>
                <a:gd name="T51" fmla="*/ 29 h 33"/>
                <a:gd name="T52" fmla="*/ 15 w 29"/>
                <a:gd name="T5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33">
                  <a:moveTo>
                    <a:pt x="15" y="33"/>
                  </a:moveTo>
                  <a:cubicBezTo>
                    <a:pt x="10" y="33"/>
                    <a:pt x="7" y="32"/>
                    <a:pt x="4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6" y="5"/>
                    <a:pt x="28" y="7"/>
                    <a:pt x="2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8"/>
                    <a:pt x="23" y="7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5" y="10"/>
                    <a:pt x="4" y="13"/>
                    <a:pt x="4" y="17"/>
                  </a:cubicBezTo>
                  <a:cubicBezTo>
                    <a:pt x="4" y="21"/>
                    <a:pt x="5" y="24"/>
                    <a:pt x="7" y="26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1" y="29"/>
                    <a:pt x="23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4" y="24"/>
                    <a:pt x="24" y="24"/>
                    <a:pt x="25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2" y="32"/>
                    <a:pt x="19" y="33"/>
                    <a:pt x="15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95"/>
            <p:cNvSpPr/>
            <p:nvPr userDrawn="1"/>
          </p:nvSpPr>
          <p:spPr bwMode="auto">
            <a:xfrm>
              <a:off x="1760" y="933"/>
              <a:ext cx="31" cy="40"/>
            </a:xfrm>
            <a:custGeom>
              <a:avLst/>
              <a:gdLst>
                <a:gd name="T0" fmla="*/ 25 w 25"/>
                <a:gd name="T1" fmla="*/ 20 h 32"/>
                <a:gd name="T2" fmla="*/ 21 w 25"/>
                <a:gd name="T3" fmla="*/ 29 h 32"/>
                <a:gd name="T4" fmla="*/ 12 w 25"/>
                <a:gd name="T5" fmla="*/ 32 h 32"/>
                <a:gd name="T6" fmla="*/ 3 w 25"/>
                <a:gd name="T7" fmla="*/ 29 h 32"/>
                <a:gd name="T8" fmla="*/ 0 w 25"/>
                <a:gd name="T9" fmla="*/ 20 h 32"/>
                <a:gd name="T10" fmla="*/ 0 w 25"/>
                <a:gd name="T11" fmla="*/ 0 h 32"/>
                <a:gd name="T12" fmla="*/ 2 w 25"/>
                <a:gd name="T13" fmla="*/ 0 h 32"/>
                <a:gd name="T14" fmla="*/ 4 w 25"/>
                <a:gd name="T15" fmla="*/ 0 h 32"/>
                <a:gd name="T16" fmla="*/ 4 w 25"/>
                <a:gd name="T17" fmla="*/ 20 h 32"/>
                <a:gd name="T18" fmla="*/ 6 w 25"/>
                <a:gd name="T19" fmla="*/ 26 h 32"/>
                <a:gd name="T20" fmla="*/ 12 w 25"/>
                <a:gd name="T21" fmla="*/ 29 h 32"/>
                <a:gd name="T22" fmla="*/ 18 w 25"/>
                <a:gd name="T23" fmla="*/ 26 h 32"/>
                <a:gd name="T24" fmla="*/ 20 w 25"/>
                <a:gd name="T25" fmla="*/ 20 h 32"/>
                <a:gd name="T26" fmla="*/ 20 w 25"/>
                <a:gd name="T27" fmla="*/ 0 h 32"/>
                <a:gd name="T28" fmla="*/ 22 w 25"/>
                <a:gd name="T29" fmla="*/ 0 h 32"/>
                <a:gd name="T30" fmla="*/ 25 w 25"/>
                <a:gd name="T31" fmla="*/ 0 h 32"/>
                <a:gd name="T32" fmla="*/ 25 w 25"/>
                <a:gd name="T3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2">
                  <a:moveTo>
                    <a:pt x="25" y="20"/>
                  </a:moveTo>
                  <a:cubicBezTo>
                    <a:pt x="25" y="24"/>
                    <a:pt x="23" y="27"/>
                    <a:pt x="21" y="29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8" y="32"/>
                    <a:pt x="5" y="31"/>
                    <a:pt x="3" y="29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5"/>
                    <a:pt x="6" y="26"/>
                  </a:cubicBezTo>
                  <a:cubicBezTo>
                    <a:pt x="7" y="28"/>
                    <a:pt x="9" y="29"/>
                    <a:pt x="12" y="29"/>
                  </a:cubicBezTo>
                  <a:cubicBezTo>
                    <a:pt x="15" y="29"/>
                    <a:pt x="17" y="28"/>
                    <a:pt x="18" y="26"/>
                  </a:cubicBezTo>
                  <a:cubicBezTo>
                    <a:pt x="20" y="25"/>
                    <a:pt x="20" y="23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6"/>
            <p:cNvSpPr/>
            <p:nvPr userDrawn="1"/>
          </p:nvSpPr>
          <p:spPr bwMode="auto">
            <a:xfrm>
              <a:off x="1806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2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2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8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8 w 31"/>
                <a:gd name="T23" fmla="*/ 40 h 40"/>
                <a:gd name="T24" fmla="*/ 25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5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7"/>
            <p:cNvSpPr/>
            <p:nvPr userDrawn="1"/>
          </p:nvSpPr>
          <p:spPr bwMode="auto">
            <a:xfrm>
              <a:off x="1852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98"/>
            <p:cNvSpPr/>
            <p:nvPr userDrawn="1"/>
          </p:nvSpPr>
          <p:spPr bwMode="auto">
            <a:xfrm>
              <a:off x="1867" y="93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3 w 34"/>
                <a:gd name="T3" fmla="*/ 0 h 40"/>
                <a:gd name="T4" fmla="*/ 6 w 34"/>
                <a:gd name="T5" fmla="*/ 0 h 40"/>
                <a:gd name="T6" fmla="*/ 17 w 34"/>
                <a:gd name="T7" fmla="*/ 34 h 40"/>
                <a:gd name="T8" fmla="*/ 17 w 34"/>
                <a:gd name="T9" fmla="*/ 34 h 40"/>
                <a:gd name="T10" fmla="*/ 28 w 34"/>
                <a:gd name="T11" fmla="*/ 0 h 40"/>
                <a:gd name="T12" fmla="*/ 32 w 34"/>
                <a:gd name="T13" fmla="*/ 0 h 40"/>
                <a:gd name="T14" fmla="*/ 34 w 34"/>
                <a:gd name="T15" fmla="*/ 0 h 40"/>
                <a:gd name="T16" fmla="*/ 21 w 34"/>
                <a:gd name="T17" fmla="*/ 40 h 40"/>
                <a:gd name="T18" fmla="*/ 17 w 34"/>
                <a:gd name="T19" fmla="*/ 40 h 40"/>
                <a:gd name="T20" fmla="*/ 15 w 34"/>
                <a:gd name="T21" fmla="*/ 40 h 40"/>
                <a:gd name="T22" fmla="*/ 0 w 3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1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9"/>
            <p:cNvSpPr/>
            <p:nvPr userDrawn="1"/>
          </p:nvSpPr>
          <p:spPr bwMode="auto">
            <a:xfrm>
              <a:off x="1911" y="933"/>
              <a:ext cx="30" cy="40"/>
            </a:xfrm>
            <a:custGeom>
              <a:avLst/>
              <a:gdLst>
                <a:gd name="T0" fmla="*/ 0 w 30"/>
                <a:gd name="T1" fmla="*/ 40 h 40"/>
                <a:gd name="T2" fmla="*/ 0 w 30"/>
                <a:gd name="T3" fmla="*/ 0 h 40"/>
                <a:gd name="T4" fmla="*/ 30 w 30"/>
                <a:gd name="T5" fmla="*/ 0 h 40"/>
                <a:gd name="T6" fmla="*/ 30 w 30"/>
                <a:gd name="T7" fmla="*/ 3 h 40"/>
                <a:gd name="T8" fmla="*/ 30 w 30"/>
                <a:gd name="T9" fmla="*/ 5 h 40"/>
                <a:gd name="T10" fmla="*/ 6 w 30"/>
                <a:gd name="T11" fmla="*/ 5 h 40"/>
                <a:gd name="T12" fmla="*/ 6 w 30"/>
                <a:gd name="T13" fmla="*/ 16 h 40"/>
                <a:gd name="T14" fmla="*/ 27 w 30"/>
                <a:gd name="T15" fmla="*/ 16 h 40"/>
                <a:gd name="T16" fmla="*/ 27 w 30"/>
                <a:gd name="T17" fmla="*/ 19 h 40"/>
                <a:gd name="T18" fmla="*/ 27 w 30"/>
                <a:gd name="T19" fmla="*/ 21 h 40"/>
                <a:gd name="T20" fmla="*/ 6 w 30"/>
                <a:gd name="T21" fmla="*/ 21 h 40"/>
                <a:gd name="T22" fmla="*/ 6 w 30"/>
                <a:gd name="T23" fmla="*/ 35 h 40"/>
                <a:gd name="T24" fmla="*/ 30 w 30"/>
                <a:gd name="T25" fmla="*/ 35 h 40"/>
                <a:gd name="T26" fmla="*/ 30 w 30"/>
                <a:gd name="T27" fmla="*/ 37 h 40"/>
                <a:gd name="T28" fmla="*/ 30 w 30"/>
                <a:gd name="T29" fmla="*/ 40 h 40"/>
                <a:gd name="T30" fmla="*/ 0 w 30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0"/>
            <p:cNvSpPr>
              <a:spLocks noEditPoints="1"/>
            </p:cNvSpPr>
            <p:nvPr userDrawn="1"/>
          </p:nvSpPr>
          <p:spPr bwMode="auto">
            <a:xfrm>
              <a:off x="1955" y="933"/>
              <a:ext cx="33" cy="40"/>
            </a:xfrm>
            <a:custGeom>
              <a:avLst/>
              <a:gdLst>
                <a:gd name="T0" fmla="*/ 0 w 27"/>
                <a:gd name="T1" fmla="*/ 0 h 32"/>
                <a:gd name="T2" fmla="*/ 2 w 27"/>
                <a:gd name="T3" fmla="*/ 0 h 32"/>
                <a:gd name="T4" fmla="*/ 15 w 27"/>
                <a:gd name="T5" fmla="*/ 0 h 32"/>
                <a:gd name="T6" fmla="*/ 23 w 27"/>
                <a:gd name="T7" fmla="*/ 2 h 32"/>
                <a:gd name="T8" fmla="*/ 25 w 27"/>
                <a:gd name="T9" fmla="*/ 8 h 32"/>
                <a:gd name="T10" fmla="*/ 23 w 27"/>
                <a:gd name="T11" fmla="*/ 15 h 32"/>
                <a:gd name="T12" fmla="*/ 21 w 27"/>
                <a:gd name="T13" fmla="*/ 16 h 32"/>
                <a:gd name="T14" fmla="*/ 22 w 27"/>
                <a:gd name="T15" fmla="*/ 16 h 32"/>
                <a:gd name="T16" fmla="*/ 25 w 27"/>
                <a:gd name="T17" fmla="*/ 22 h 32"/>
                <a:gd name="T18" fmla="*/ 25 w 27"/>
                <a:gd name="T19" fmla="*/ 28 h 32"/>
                <a:gd name="T20" fmla="*/ 25 w 27"/>
                <a:gd name="T21" fmla="*/ 30 h 32"/>
                <a:gd name="T22" fmla="*/ 27 w 27"/>
                <a:gd name="T23" fmla="*/ 31 h 32"/>
                <a:gd name="T24" fmla="*/ 27 w 27"/>
                <a:gd name="T25" fmla="*/ 31 h 32"/>
                <a:gd name="T26" fmla="*/ 21 w 27"/>
                <a:gd name="T27" fmla="*/ 31 h 32"/>
                <a:gd name="T28" fmla="*/ 21 w 27"/>
                <a:gd name="T29" fmla="*/ 29 h 32"/>
                <a:gd name="T30" fmla="*/ 21 w 27"/>
                <a:gd name="T31" fmla="*/ 26 h 32"/>
                <a:gd name="T32" fmla="*/ 21 w 27"/>
                <a:gd name="T33" fmla="*/ 23 h 32"/>
                <a:gd name="T34" fmla="*/ 19 w 27"/>
                <a:gd name="T35" fmla="*/ 19 h 32"/>
                <a:gd name="T36" fmla="*/ 15 w 27"/>
                <a:gd name="T37" fmla="*/ 18 h 32"/>
                <a:gd name="T38" fmla="*/ 4 w 27"/>
                <a:gd name="T39" fmla="*/ 18 h 32"/>
                <a:gd name="T40" fmla="*/ 4 w 27"/>
                <a:gd name="T41" fmla="*/ 32 h 32"/>
                <a:gd name="T42" fmla="*/ 2 w 27"/>
                <a:gd name="T43" fmla="*/ 32 h 32"/>
                <a:gd name="T44" fmla="*/ 0 w 27"/>
                <a:gd name="T45" fmla="*/ 32 h 32"/>
                <a:gd name="T46" fmla="*/ 0 w 27"/>
                <a:gd name="T47" fmla="*/ 0 h 32"/>
                <a:gd name="T48" fmla="*/ 4 w 27"/>
                <a:gd name="T49" fmla="*/ 14 h 32"/>
                <a:gd name="T50" fmla="*/ 15 w 27"/>
                <a:gd name="T51" fmla="*/ 14 h 32"/>
                <a:gd name="T52" fmla="*/ 19 w 27"/>
                <a:gd name="T53" fmla="*/ 13 h 32"/>
                <a:gd name="T54" fmla="*/ 21 w 27"/>
                <a:gd name="T55" fmla="*/ 9 h 32"/>
                <a:gd name="T56" fmla="*/ 19 w 27"/>
                <a:gd name="T57" fmla="*/ 5 h 32"/>
                <a:gd name="T58" fmla="*/ 15 w 27"/>
                <a:gd name="T59" fmla="*/ 3 h 32"/>
                <a:gd name="T60" fmla="*/ 4 w 27"/>
                <a:gd name="T61" fmla="*/ 3 h 32"/>
                <a:gd name="T62" fmla="*/ 4 w 27"/>
                <a:gd name="T6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4" y="3"/>
                    <a:pt x="25" y="6"/>
                    <a:pt x="25" y="8"/>
                  </a:cubicBezTo>
                  <a:cubicBezTo>
                    <a:pt x="25" y="11"/>
                    <a:pt x="24" y="13"/>
                    <a:pt x="23" y="15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7"/>
                    <a:pt x="25" y="19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0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29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1"/>
                    <a:pt x="20" y="20"/>
                    <a:pt x="19" y="19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3"/>
                  </a:cubicBezTo>
                  <a:cubicBezTo>
                    <a:pt x="20" y="12"/>
                    <a:pt x="21" y="11"/>
                    <a:pt x="21" y="9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5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01"/>
            <p:cNvSpPr/>
            <p:nvPr userDrawn="1"/>
          </p:nvSpPr>
          <p:spPr bwMode="auto">
            <a:xfrm>
              <a:off x="1999" y="932"/>
              <a:ext cx="31" cy="41"/>
            </a:xfrm>
            <a:custGeom>
              <a:avLst/>
              <a:gdLst>
                <a:gd name="T0" fmla="*/ 20 w 25"/>
                <a:gd name="T1" fmla="*/ 10 h 33"/>
                <a:gd name="T2" fmla="*/ 18 w 25"/>
                <a:gd name="T3" fmla="*/ 5 h 33"/>
                <a:gd name="T4" fmla="*/ 12 w 25"/>
                <a:gd name="T5" fmla="*/ 4 h 33"/>
                <a:gd name="T6" fmla="*/ 7 w 25"/>
                <a:gd name="T7" fmla="*/ 5 h 33"/>
                <a:gd name="T8" fmla="*/ 5 w 25"/>
                <a:gd name="T9" fmla="*/ 9 h 33"/>
                <a:gd name="T10" fmla="*/ 6 w 25"/>
                <a:gd name="T11" fmla="*/ 12 h 33"/>
                <a:gd name="T12" fmla="*/ 11 w 25"/>
                <a:gd name="T13" fmla="*/ 14 h 33"/>
                <a:gd name="T14" fmla="*/ 17 w 25"/>
                <a:gd name="T15" fmla="*/ 15 h 33"/>
                <a:gd name="T16" fmla="*/ 23 w 25"/>
                <a:gd name="T17" fmla="*/ 18 h 33"/>
                <a:gd name="T18" fmla="*/ 25 w 25"/>
                <a:gd name="T19" fmla="*/ 24 h 33"/>
                <a:gd name="T20" fmla="*/ 22 w 25"/>
                <a:gd name="T21" fmla="*/ 31 h 33"/>
                <a:gd name="T22" fmla="*/ 13 w 25"/>
                <a:gd name="T23" fmla="*/ 33 h 33"/>
                <a:gd name="T24" fmla="*/ 3 w 25"/>
                <a:gd name="T25" fmla="*/ 30 h 33"/>
                <a:gd name="T26" fmla="*/ 0 w 25"/>
                <a:gd name="T27" fmla="*/ 23 h 33"/>
                <a:gd name="T28" fmla="*/ 0 w 25"/>
                <a:gd name="T29" fmla="*/ 22 h 33"/>
                <a:gd name="T30" fmla="*/ 4 w 25"/>
                <a:gd name="T31" fmla="*/ 22 h 33"/>
                <a:gd name="T32" fmla="*/ 6 w 25"/>
                <a:gd name="T33" fmla="*/ 28 h 33"/>
                <a:gd name="T34" fmla="*/ 13 w 25"/>
                <a:gd name="T35" fmla="*/ 30 h 33"/>
                <a:gd name="T36" fmla="*/ 19 w 25"/>
                <a:gd name="T37" fmla="*/ 28 h 33"/>
                <a:gd name="T38" fmla="*/ 21 w 25"/>
                <a:gd name="T39" fmla="*/ 24 h 33"/>
                <a:gd name="T40" fmla="*/ 20 w 25"/>
                <a:gd name="T41" fmla="*/ 21 h 33"/>
                <a:gd name="T42" fmla="*/ 14 w 25"/>
                <a:gd name="T43" fmla="*/ 19 h 33"/>
                <a:gd name="T44" fmla="*/ 9 w 25"/>
                <a:gd name="T45" fmla="*/ 17 h 33"/>
                <a:gd name="T46" fmla="*/ 3 w 25"/>
                <a:gd name="T47" fmla="*/ 15 h 33"/>
                <a:gd name="T48" fmla="*/ 1 w 25"/>
                <a:gd name="T49" fmla="*/ 10 h 33"/>
                <a:gd name="T50" fmla="*/ 4 w 25"/>
                <a:gd name="T51" fmla="*/ 3 h 33"/>
                <a:gd name="T52" fmla="*/ 12 w 25"/>
                <a:gd name="T53" fmla="*/ 0 h 33"/>
                <a:gd name="T54" fmla="*/ 21 w 25"/>
                <a:gd name="T55" fmla="*/ 3 h 33"/>
                <a:gd name="T56" fmla="*/ 24 w 25"/>
                <a:gd name="T57" fmla="*/ 10 h 33"/>
                <a:gd name="T58" fmla="*/ 20 w 25"/>
                <a:gd name="T5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0" y="10"/>
                  </a:moveTo>
                  <a:cubicBezTo>
                    <a:pt x="20" y="8"/>
                    <a:pt x="19" y="6"/>
                    <a:pt x="18" y="5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9" y="13"/>
                    <a:pt x="11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6"/>
                    <a:pt x="22" y="17"/>
                    <a:pt x="23" y="18"/>
                  </a:cubicBezTo>
                  <a:cubicBezTo>
                    <a:pt x="24" y="20"/>
                    <a:pt x="25" y="22"/>
                    <a:pt x="25" y="24"/>
                  </a:cubicBezTo>
                  <a:cubicBezTo>
                    <a:pt x="25" y="27"/>
                    <a:pt x="24" y="29"/>
                    <a:pt x="22" y="31"/>
                  </a:cubicBezTo>
                  <a:cubicBezTo>
                    <a:pt x="20" y="33"/>
                    <a:pt x="17" y="33"/>
                    <a:pt x="13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9"/>
                    <a:pt x="0" y="26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5"/>
                    <a:pt x="5" y="26"/>
                    <a:pt x="6" y="28"/>
                  </a:cubicBezTo>
                  <a:cubicBezTo>
                    <a:pt x="8" y="29"/>
                    <a:pt x="10" y="30"/>
                    <a:pt x="13" y="30"/>
                  </a:cubicBezTo>
                  <a:cubicBezTo>
                    <a:pt x="15" y="30"/>
                    <a:pt x="17" y="29"/>
                    <a:pt x="19" y="28"/>
                  </a:cubicBezTo>
                  <a:cubicBezTo>
                    <a:pt x="20" y="27"/>
                    <a:pt x="21" y="26"/>
                    <a:pt x="21" y="24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19" y="20"/>
                    <a:pt x="17" y="19"/>
                    <a:pt x="14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6" y="17"/>
                    <a:pt x="4" y="16"/>
                    <a:pt x="3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7"/>
                    <a:pt x="2" y="4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4"/>
                    <a:pt x="24" y="7"/>
                    <a:pt x="24" y="1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02"/>
            <p:cNvSpPr/>
            <p:nvPr userDrawn="1"/>
          </p:nvSpPr>
          <p:spPr bwMode="auto">
            <a:xfrm>
              <a:off x="2044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3"/>
            <p:cNvSpPr/>
            <p:nvPr userDrawn="1"/>
          </p:nvSpPr>
          <p:spPr bwMode="auto">
            <a:xfrm>
              <a:off x="2060" y="933"/>
              <a:ext cx="32" cy="40"/>
            </a:xfrm>
            <a:custGeom>
              <a:avLst/>
              <a:gdLst>
                <a:gd name="T0" fmla="*/ 13 w 32"/>
                <a:gd name="T1" fmla="*/ 5 h 40"/>
                <a:gd name="T2" fmla="*/ 0 w 32"/>
                <a:gd name="T3" fmla="*/ 5 h 40"/>
                <a:gd name="T4" fmla="*/ 0 w 32"/>
                <a:gd name="T5" fmla="*/ 3 h 40"/>
                <a:gd name="T6" fmla="*/ 0 w 32"/>
                <a:gd name="T7" fmla="*/ 0 h 40"/>
                <a:gd name="T8" fmla="*/ 32 w 32"/>
                <a:gd name="T9" fmla="*/ 0 h 40"/>
                <a:gd name="T10" fmla="*/ 32 w 32"/>
                <a:gd name="T11" fmla="*/ 3 h 40"/>
                <a:gd name="T12" fmla="*/ 32 w 32"/>
                <a:gd name="T13" fmla="*/ 5 h 40"/>
                <a:gd name="T14" fmla="*/ 18 w 32"/>
                <a:gd name="T15" fmla="*/ 5 h 40"/>
                <a:gd name="T16" fmla="*/ 18 w 32"/>
                <a:gd name="T17" fmla="*/ 40 h 40"/>
                <a:gd name="T18" fmla="*/ 16 w 32"/>
                <a:gd name="T19" fmla="*/ 40 h 40"/>
                <a:gd name="T20" fmla="*/ 13 w 32"/>
                <a:gd name="T21" fmla="*/ 40 h 40"/>
                <a:gd name="T22" fmla="*/ 13 w 32"/>
                <a:gd name="T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0">
                  <a:moveTo>
                    <a:pt x="13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18" y="5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4"/>
            <p:cNvSpPr/>
            <p:nvPr userDrawn="1"/>
          </p:nvSpPr>
          <p:spPr bwMode="auto">
            <a:xfrm>
              <a:off x="2101" y="933"/>
              <a:ext cx="34" cy="40"/>
            </a:xfrm>
            <a:custGeom>
              <a:avLst/>
              <a:gdLst>
                <a:gd name="T0" fmla="*/ 15 w 34"/>
                <a:gd name="T1" fmla="*/ 24 h 40"/>
                <a:gd name="T2" fmla="*/ 0 w 34"/>
                <a:gd name="T3" fmla="*/ 0 h 40"/>
                <a:gd name="T4" fmla="*/ 3 w 34"/>
                <a:gd name="T5" fmla="*/ 0 h 40"/>
                <a:gd name="T6" fmla="*/ 6 w 34"/>
                <a:gd name="T7" fmla="*/ 0 h 40"/>
                <a:gd name="T8" fmla="*/ 17 w 34"/>
                <a:gd name="T9" fmla="*/ 19 h 40"/>
                <a:gd name="T10" fmla="*/ 17 w 34"/>
                <a:gd name="T11" fmla="*/ 19 h 40"/>
                <a:gd name="T12" fmla="*/ 28 w 34"/>
                <a:gd name="T13" fmla="*/ 0 h 40"/>
                <a:gd name="T14" fmla="*/ 32 w 34"/>
                <a:gd name="T15" fmla="*/ 0 h 40"/>
                <a:gd name="T16" fmla="*/ 34 w 34"/>
                <a:gd name="T17" fmla="*/ 0 h 40"/>
                <a:gd name="T18" fmla="*/ 20 w 34"/>
                <a:gd name="T19" fmla="*/ 24 h 40"/>
                <a:gd name="T20" fmla="*/ 20 w 34"/>
                <a:gd name="T21" fmla="*/ 40 h 40"/>
                <a:gd name="T22" fmla="*/ 17 w 34"/>
                <a:gd name="T23" fmla="*/ 40 h 40"/>
                <a:gd name="T24" fmla="*/ 15 w 34"/>
                <a:gd name="T25" fmla="*/ 40 h 40"/>
                <a:gd name="T26" fmla="*/ 15 w 34"/>
                <a:gd name="T2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0">
                  <a:moveTo>
                    <a:pt x="15" y="2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0" y="24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24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05"/>
            <p:cNvSpPr>
              <a:spLocks noEditPoints="1"/>
            </p:cNvSpPr>
            <p:nvPr userDrawn="1"/>
          </p:nvSpPr>
          <p:spPr bwMode="auto">
            <a:xfrm>
              <a:off x="954" y="660"/>
              <a:ext cx="350" cy="353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06"/>
            <p:cNvSpPr/>
            <p:nvPr userDrawn="1"/>
          </p:nvSpPr>
          <p:spPr bwMode="auto">
            <a:xfrm>
              <a:off x="1033" y="739"/>
              <a:ext cx="193" cy="17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7"/>
            <p:cNvSpPr/>
            <p:nvPr userDrawn="1"/>
          </p:nvSpPr>
          <p:spPr bwMode="auto">
            <a:xfrm>
              <a:off x="972" y="867"/>
              <a:ext cx="40" cy="29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8"/>
            <p:cNvSpPr/>
            <p:nvPr userDrawn="1"/>
          </p:nvSpPr>
          <p:spPr bwMode="auto">
            <a:xfrm>
              <a:off x="984" y="888"/>
              <a:ext cx="38" cy="31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9"/>
            <p:cNvSpPr/>
            <p:nvPr userDrawn="1"/>
          </p:nvSpPr>
          <p:spPr bwMode="auto">
            <a:xfrm>
              <a:off x="995" y="906"/>
              <a:ext cx="38" cy="33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10"/>
            <p:cNvSpPr/>
            <p:nvPr userDrawn="1"/>
          </p:nvSpPr>
          <p:spPr bwMode="auto">
            <a:xfrm>
              <a:off x="1026" y="934"/>
              <a:ext cx="24" cy="29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11"/>
            <p:cNvSpPr>
              <a:spLocks noEditPoints="1"/>
            </p:cNvSpPr>
            <p:nvPr userDrawn="1"/>
          </p:nvSpPr>
          <p:spPr bwMode="auto">
            <a:xfrm>
              <a:off x="1034" y="942"/>
              <a:ext cx="29" cy="35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12"/>
            <p:cNvSpPr/>
            <p:nvPr userDrawn="1"/>
          </p:nvSpPr>
          <p:spPr bwMode="auto">
            <a:xfrm>
              <a:off x="1054" y="948"/>
              <a:ext cx="32" cy="39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3"/>
            <p:cNvSpPr/>
            <p:nvPr userDrawn="1"/>
          </p:nvSpPr>
          <p:spPr bwMode="auto">
            <a:xfrm>
              <a:off x="1079" y="957"/>
              <a:ext cx="23" cy="36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14"/>
            <p:cNvSpPr/>
            <p:nvPr userDrawn="1"/>
          </p:nvSpPr>
          <p:spPr bwMode="auto">
            <a:xfrm>
              <a:off x="1121" y="962"/>
              <a:ext cx="19" cy="33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15"/>
            <p:cNvSpPr/>
            <p:nvPr userDrawn="1"/>
          </p:nvSpPr>
          <p:spPr bwMode="auto">
            <a:xfrm>
              <a:off x="1142" y="959"/>
              <a:ext cx="21" cy="36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6"/>
            <p:cNvSpPr/>
            <p:nvPr userDrawn="1"/>
          </p:nvSpPr>
          <p:spPr bwMode="auto">
            <a:xfrm>
              <a:off x="1162" y="957"/>
              <a:ext cx="14" cy="33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17"/>
            <p:cNvSpPr/>
            <p:nvPr userDrawn="1"/>
          </p:nvSpPr>
          <p:spPr bwMode="auto">
            <a:xfrm>
              <a:off x="1169" y="948"/>
              <a:ext cx="23" cy="37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18"/>
            <p:cNvSpPr/>
            <p:nvPr userDrawn="1"/>
          </p:nvSpPr>
          <p:spPr bwMode="auto">
            <a:xfrm>
              <a:off x="1188" y="939"/>
              <a:ext cx="33" cy="38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19"/>
            <p:cNvSpPr>
              <a:spLocks noEditPoints="1"/>
            </p:cNvSpPr>
            <p:nvPr userDrawn="1"/>
          </p:nvSpPr>
          <p:spPr bwMode="auto">
            <a:xfrm>
              <a:off x="1205" y="931"/>
              <a:ext cx="34" cy="34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20"/>
            <p:cNvSpPr/>
            <p:nvPr userDrawn="1"/>
          </p:nvSpPr>
          <p:spPr bwMode="auto">
            <a:xfrm>
              <a:off x="1223" y="916"/>
              <a:ext cx="34" cy="29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21"/>
            <p:cNvSpPr/>
            <p:nvPr userDrawn="1"/>
          </p:nvSpPr>
          <p:spPr bwMode="auto">
            <a:xfrm>
              <a:off x="1234" y="906"/>
              <a:ext cx="31" cy="21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22"/>
            <p:cNvSpPr/>
            <p:nvPr userDrawn="1"/>
          </p:nvSpPr>
          <p:spPr bwMode="auto">
            <a:xfrm>
              <a:off x="1239" y="884"/>
              <a:ext cx="36" cy="28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23"/>
            <p:cNvSpPr/>
            <p:nvPr userDrawn="1"/>
          </p:nvSpPr>
          <p:spPr bwMode="auto">
            <a:xfrm>
              <a:off x="1247" y="865"/>
              <a:ext cx="36" cy="23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4"/>
            <p:cNvSpPr/>
            <p:nvPr userDrawn="1"/>
          </p:nvSpPr>
          <p:spPr bwMode="auto">
            <a:xfrm>
              <a:off x="1010" y="928"/>
              <a:ext cx="34" cy="25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25"/>
            <p:cNvSpPr>
              <a:spLocks noEditPoints="1"/>
            </p:cNvSpPr>
            <p:nvPr userDrawn="1"/>
          </p:nvSpPr>
          <p:spPr bwMode="auto">
            <a:xfrm>
              <a:off x="1073" y="917"/>
              <a:ext cx="106" cy="33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6"/>
            <p:cNvSpPr/>
            <p:nvPr userDrawn="1"/>
          </p:nvSpPr>
          <p:spPr bwMode="auto">
            <a:xfrm>
              <a:off x="1184" y="728"/>
              <a:ext cx="14" cy="14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27"/>
            <p:cNvSpPr/>
            <p:nvPr userDrawn="1"/>
          </p:nvSpPr>
          <p:spPr bwMode="auto">
            <a:xfrm>
              <a:off x="1148" y="686"/>
              <a:ext cx="51" cy="45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28"/>
            <p:cNvSpPr/>
            <p:nvPr userDrawn="1"/>
          </p:nvSpPr>
          <p:spPr bwMode="auto">
            <a:xfrm>
              <a:off x="1063" y="714"/>
              <a:ext cx="20" cy="41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9"/>
            <p:cNvSpPr/>
            <p:nvPr userDrawn="1"/>
          </p:nvSpPr>
          <p:spPr bwMode="auto">
            <a:xfrm>
              <a:off x="1090" y="704"/>
              <a:ext cx="16" cy="16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0"/>
            <p:cNvSpPr/>
            <p:nvPr userDrawn="1"/>
          </p:nvSpPr>
          <p:spPr bwMode="auto">
            <a:xfrm>
              <a:off x="1062" y="710"/>
              <a:ext cx="12" cy="14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1"/>
            <p:cNvSpPr/>
            <p:nvPr userDrawn="1"/>
          </p:nvSpPr>
          <p:spPr bwMode="auto">
            <a:xfrm>
              <a:off x="1085" y="688"/>
              <a:ext cx="19" cy="21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32"/>
            <p:cNvSpPr/>
            <p:nvPr userDrawn="1"/>
          </p:nvSpPr>
          <p:spPr bwMode="auto">
            <a:xfrm>
              <a:off x="1062" y="693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33"/>
            <p:cNvSpPr/>
            <p:nvPr userDrawn="1"/>
          </p:nvSpPr>
          <p:spPr bwMode="auto">
            <a:xfrm>
              <a:off x="996" y="742"/>
              <a:ext cx="47" cy="83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34"/>
            <p:cNvSpPr/>
            <p:nvPr userDrawn="1"/>
          </p:nvSpPr>
          <p:spPr bwMode="auto">
            <a:xfrm>
              <a:off x="989" y="789"/>
              <a:ext cx="13" cy="11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35"/>
            <p:cNvSpPr/>
            <p:nvPr userDrawn="1"/>
          </p:nvSpPr>
          <p:spPr bwMode="auto">
            <a:xfrm>
              <a:off x="977" y="776"/>
              <a:ext cx="14" cy="13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36"/>
            <p:cNvSpPr/>
            <p:nvPr userDrawn="1"/>
          </p:nvSpPr>
          <p:spPr bwMode="auto">
            <a:xfrm>
              <a:off x="1048" y="786"/>
              <a:ext cx="163" cy="141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37"/>
            <p:cNvSpPr>
              <a:spLocks noEditPoints="1"/>
            </p:cNvSpPr>
            <p:nvPr userDrawn="1"/>
          </p:nvSpPr>
          <p:spPr bwMode="auto">
            <a:xfrm>
              <a:off x="1214" y="757"/>
              <a:ext cx="64" cy="43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38"/>
            <p:cNvSpPr/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9"/>
            <p:cNvSpPr/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0"/>
            <p:cNvSpPr/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41"/>
            <p:cNvSpPr/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solidFill>
              <a:srgbClr val="003F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76" name="直接连接符 75"/>
          <p:cNvCxnSpPr/>
          <p:nvPr userDrawn="1"/>
        </p:nvCxnSpPr>
        <p:spPr>
          <a:xfrm>
            <a:off x="719833" y="803088"/>
            <a:ext cx="10790378" cy="0"/>
          </a:xfrm>
          <a:prstGeom prst="line">
            <a:avLst/>
          </a:prstGeom>
          <a:ln w="38100">
            <a:solidFill>
              <a:srgbClr val="0442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 userDrawn="1"/>
        </p:nvSpPr>
        <p:spPr>
          <a:xfrm>
            <a:off x="304647" y="-5194"/>
            <a:ext cx="236852" cy="808281"/>
          </a:xfrm>
          <a:prstGeom prst="rect">
            <a:avLst/>
          </a:prstGeom>
          <a:solidFill>
            <a:srgbClr val="044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4353" y="6468880"/>
            <a:ext cx="1865182" cy="392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web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形 2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02218" y="2130856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3" name="图形 2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54966" y="4615171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11" name="矩形 10"/>
          <p:cNvSpPr/>
          <p:nvPr/>
        </p:nvSpPr>
        <p:spPr>
          <a:xfrm>
            <a:off x="6778975" y="1392996"/>
            <a:ext cx="4761716" cy="4141530"/>
          </a:xfrm>
          <a:prstGeom prst="rect">
            <a:avLst/>
          </a:prstGeom>
          <a:noFill/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44848" y="2379133"/>
            <a:ext cx="7148053" cy="2413000"/>
          </a:xfrm>
          <a:prstGeom prst="rect">
            <a:avLst/>
          </a:prstGeom>
          <a:solidFill>
            <a:srgbClr val="003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charset="-122"/>
                <a:ea typeface="微软雅黑 Light" panose="020B0502040204020203" charset="-122"/>
              </a:rPr>
              <a:t>         </a:t>
            </a:r>
            <a:endParaRPr lang="zh-CN" altLang="en-US" sz="2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792" y="3009722"/>
            <a:ext cx="1387140" cy="115182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5" name="图形 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5400" y="293382"/>
            <a:ext cx="1508654" cy="52935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1858" y="176827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16" name="图形 1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1857" y="5097825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1" name="图形 2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80642" y="1125928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pic>
        <p:nvPicPr>
          <p:cNvPr id="22" name="图形 2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54966" y="5620170"/>
            <a:ext cx="623999" cy="518142"/>
          </a:xfrm>
          <a:prstGeom prst="rect">
            <a:avLst/>
          </a:prstGeom>
          <a:effectLst>
            <a:glow rad="12700">
              <a:schemeClr val="bg1">
                <a:alpha val="41000"/>
              </a:schemeClr>
            </a:glow>
          </a:effectLst>
        </p:spPr>
      </p:pic>
      <p:sp>
        <p:nvSpPr>
          <p:cNvPr id="25" name="文本框 24"/>
          <p:cNvSpPr txBox="1"/>
          <p:nvPr/>
        </p:nvSpPr>
        <p:spPr>
          <a:xfrm>
            <a:off x="7527126" y="1917080"/>
            <a:ext cx="37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3F87"/>
                </a:solidFill>
              </a:rPr>
              <a:t>勤 学 </a:t>
            </a:r>
            <a:r>
              <a:rPr lang="en-US" altLang="zh-CN" dirty="0">
                <a:solidFill>
                  <a:srgbClr val="003F87"/>
                </a:solidFill>
              </a:rPr>
              <a:t> /  </a:t>
            </a:r>
            <a:r>
              <a:rPr lang="zh-CN" altLang="en-US" dirty="0">
                <a:solidFill>
                  <a:srgbClr val="003F87"/>
                </a:solidFill>
              </a:rPr>
              <a:t>修 德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明 辨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笃 实</a:t>
            </a:r>
            <a:endParaRPr lang="zh-CN" altLang="en-US" dirty="0">
              <a:solidFill>
                <a:srgbClr val="003F87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35" y="2389927"/>
            <a:ext cx="3698223" cy="2413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7615" y="2908300"/>
            <a:ext cx="4518025" cy="154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bg2"/>
                </a:solidFill>
              </a:rPr>
              <a:t>开源大语言模型的伦理边界：DeepSeek的应用与挑战</a:t>
            </a:r>
            <a:endParaRPr lang="zh-CN" altLang="en-US" sz="2400">
              <a:solidFill>
                <a:schemeClr val="bg2"/>
              </a:solidFill>
            </a:endParaRPr>
          </a:p>
          <a:p>
            <a:endParaRPr lang="zh-CN" altLang="en-US" sz="2400">
              <a:solidFill>
                <a:schemeClr val="bg2"/>
              </a:solidFill>
            </a:endParaRPr>
          </a:p>
          <a:p>
            <a:pPr algn="r"/>
            <a:r>
              <a:rPr lang="zh-CN" altLang="en-US" sz="2400">
                <a:solidFill>
                  <a:schemeClr val="bg2"/>
                </a:solidFill>
              </a:rPr>
              <a:t>云边无才</a:t>
            </a:r>
            <a:r>
              <a:rPr lang="zh-CN" altLang="en-US" sz="2400">
                <a:solidFill>
                  <a:schemeClr val="bg2"/>
                </a:solidFill>
              </a:rPr>
              <a:t>队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20" grpId="0" bldLvl="0" animBg="1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03 </a:t>
            </a:r>
            <a:r>
              <a:rPr lang="zh-CN" altLang="en-US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解决方案与建议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8185" y="1038225"/>
            <a:ext cx="11323320" cy="551878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数据与算法透明性：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公开数据来源与清洗过程，确保去除偏见数据。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定期检测与修正模型偏见，确保输出内容公正客观。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法律框架强化：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制定法律监管滥用，尤其在虚假信息和深度伪造方面。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设立伦理使用规范，特别是在医疗、法律等领域，确保人类监督。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伦理意识提升：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技术从业者需接受伦理培训，增强对伦理风险的敏感度。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定期开展伦理教育，提高AI从业人员的社会责任感。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flipV="1">
            <a:off x="0" y="6552308"/>
            <a:ext cx="12178488" cy="305692"/>
          </a:xfrm>
          <a:prstGeom prst="rect">
            <a:avLst/>
          </a:prstGeom>
          <a:solidFill>
            <a:srgbClr val="003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charset="-122"/>
              <a:ea typeface="微软雅黑 Light" panose="020B0502040204020203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98645" y="2424430"/>
            <a:ext cx="3248660" cy="1004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dirty="0">
                <a:solidFill>
                  <a:srgbClr val="003F87"/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  <a:endParaRPr lang="zh-CN" altLang="en-US" sz="5400" dirty="0">
              <a:solidFill>
                <a:srgbClr val="003F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3909" y="175131"/>
            <a:ext cx="1508654" cy="52935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135771" y="6104482"/>
            <a:ext cx="377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3F87"/>
                </a:solidFill>
              </a:rPr>
              <a:t>勤 学 </a:t>
            </a:r>
            <a:r>
              <a:rPr lang="en-US" altLang="zh-CN" dirty="0">
                <a:solidFill>
                  <a:srgbClr val="003F87"/>
                </a:solidFill>
              </a:rPr>
              <a:t> /  </a:t>
            </a:r>
            <a:r>
              <a:rPr lang="zh-CN" altLang="en-US" dirty="0">
                <a:solidFill>
                  <a:srgbClr val="003F87"/>
                </a:solidFill>
              </a:rPr>
              <a:t>修 德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明 辨  </a:t>
            </a:r>
            <a:r>
              <a:rPr lang="en-US" altLang="zh-CN" dirty="0">
                <a:solidFill>
                  <a:srgbClr val="003F87"/>
                </a:solidFill>
              </a:rPr>
              <a:t>/  </a:t>
            </a:r>
            <a:r>
              <a:rPr lang="zh-CN" altLang="en-US" dirty="0">
                <a:solidFill>
                  <a:srgbClr val="003F87"/>
                </a:solidFill>
              </a:rPr>
              <a:t>笃 实</a:t>
            </a:r>
            <a:endParaRPr lang="zh-CN" altLang="en-US" dirty="0">
              <a:solidFill>
                <a:srgbClr val="003F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 rot="5400000">
            <a:off x="-1536065" y="1455420"/>
            <a:ext cx="6857365" cy="3947160"/>
          </a:xfrm>
          <a:custGeom>
            <a:avLst/>
            <a:gdLst>
              <a:gd name="connsiteX0" fmla="*/ 0 w 12192000"/>
              <a:gd name="connsiteY0" fmla="*/ 0 h 4037813"/>
              <a:gd name="connsiteX1" fmla="*/ 106773 w 12192000"/>
              <a:gd name="connsiteY1" fmla="*/ 36445 h 4037813"/>
              <a:gd name="connsiteX2" fmla="*/ 6096001 w 12192000"/>
              <a:gd name="connsiteY2" fmla="*/ 883678 h 4037813"/>
              <a:gd name="connsiteX3" fmla="*/ 12085229 w 12192000"/>
              <a:gd name="connsiteY3" fmla="*/ 36445 h 4037813"/>
              <a:gd name="connsiteX4" fmla="*/ 12192000 w 12192000"/>
              <a:gd name="connsiteY4" fmla="*/ 1 h 4037813"/>
              <a:gd name="connsiteX5" fmla="*/ 12192000 w 12192000"/>
              <a:gd name="connsiteY5" fmla="*/ 4037813 h 4037813"/>
              <a:gd name="connsiteX6" fmla="*/ 0 w 12192000"/>
              <a:gd name="connsiteY6" fmla="*/ 4037813 h 403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037813">
                <a:moveTo>
                  <a:pt x="0" y="0"/>
                </a:moveTo>
                <a:lnTo>
                  <a:pt x="106773" y="36445"/>
                </a:lnTo>
                <a:cubicBezTo>
                  <a:pt x="1734353" y="565729"/>
                  <a:pt x="3820949" y="883678"/>
                  <a:pt x="6096001" y="883678"/>
                </a:cubicBezTo>
                <a:cubicBezTo>
                  <a:pt x="8371054" y="883678"/>
                  <a:pt x="10457649" y="565729"/>
                  <a:pt x="12085229" y="36445"/>
                </a:cubicBezTo>
                <a:lnTo>
                  <a:pt x="12192000" y="1"/>
                </a:lnTo>
                <a:lnTo>
                  <a:pt x="12192000" y="4037813"/>
                </a:lnTo>
                <a:lnTo>
                  <a:pt x="0" y="4037813"/>
                </a:lnTo>
                <a:close/>
              </a:path>
            </a:pathLst>
          </a:custGeom>
          <a:solidFill>
            <a:srgbClr val="044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Aft>
                <a:spcPts val="100"/>
              </a:spcAft>
            </a:pPr>
            <a:endParaRPr lang="zh-CN" altLang="en-US"/>
          </a:p>
        </p:txBody>
      </p:sp>
      <p:grpSp>
        <p:nvGrpSpPr>
          <p:cNvPr id="76" name="Group 74"/>
          <p:cNvGrpSpPr>
            <a:grpSpLocks noChangeAspect="1"/>
          </p:cNvGrpSpPr>
          <p:nvPr/>
        </p:nvGrpSpPr>
        <p:grpSpPr bwMode="auto">
          <a:xfrm>
            <a:off x="1075162" y="425239"/>
            <a:ext cx="1873384" cy="521122"/>
            <a:chOff x="954" y="660"/>
            <a:chExt cx="1269" cy="353"/>
          </a:xfrm>
          <a:solidFill>
            <a:schemeClr val="bg1"/>
          </a:solidFill>
        </p:grpSpPr>
        <p:sp>
          <p:nvSpPr>
            <p:cNvPr id="77" name="Freeform 75"/>
            <p:cNvSpPr/>
            <p:nvPr userDrawn="1"/>
          </p:nvSpPr>
          <p:spPr bwMode="auto">
            <a:xfrm>
              <a:off x="1968" y="833"/>
              <a:ext cx="45" cy="46"/>
            </a:xfrm>
            <a:custGeom>
              <a:avLst/>
              <a:gdLst>
                <a:gd name="T0" fmla="*/ 10 w 36"/>
                <a:gd name="T1" fmla="*/ 35 h 37"/>
                <a:gd name="T2" fmla="*/ 6 w 36"/>
                <a:gd name="T3" fmla="*/ 25 h 37"/>
                <a:gd name="T4" fmla="*/ 0 w 36"/>
                <a:gd name="T5" fmla="*/ 11 h 37"/>
                <a:gd name="T6" fmla="*/ 23 w 36"/>
                <a:gd name="T7" fmla="*/ 4 h 37"/>
                <a:gd name="T8" fmla="*/ 28 w 36"/>
                <a:gd name="T9" fmla="*/ 9 h 37"/>
                <a:gd name="T10" fmla="*/ 30 w 36"/>
                <a:gd name="T11" fmla="*/ 29 h 37"/>
                <a:gd name="T12" fmla="*/ 10 w 36"/>
                <a:gd name="T13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7">
                  <a:moveTo>
                    <a:pt x="10" y="35"/>
                  </a:moveTo>
                  <a:cubicBezTo>
                    <a:pt x="3" y="34"/>
                    <a:pt x="7" y="31"/>
                    <a:pt x="6" y="25"/>
                  </a:cubicBezTo>
                  <a:cubicBezTo>
                    <a:pt x="5" y="20"/>
                    <a:pt x="0" y="14"/>
                    <a:pt x="0" y="11"/>
                  </a:cubicBezTo>
                  <a:cubicBezTo>
                    <a:pt x="1" y="0"/>
                    <a:pt x="15" y="0"/>
                    <a:pt x="23" y="4"/>
                  </a:cubicBezTo>
                  <a:cubicBezTo>
                    <a:pt x="25" y="4"/>
                    <a:pt x="26" y="7"/>
                    <a:pt x="28" y="9"/>
                  </a:cubicBezTo>
                  <a:cubicBezTo>
                    <a:pt x="32" y="14"/>
                    <a:pt x="36" y="23"/>
                    <a:pt x="30" y="29"/>
                  </a:cubicBezTo>
                  <a:cubicBezTo>
                    <a:pt x="25" y="34"/>
                    <a:pt x="17" y="37"/>
                    <a:pt x="10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78" name="Freeform 76"/>
            <p:cNvSpPr/>
            <p:nvPr userDrawn="1"/>
          </p:nvSpPr>
          <p:spPr bwMode="auto">
            <a:xfrm>
              <a:off x="1837" y="698"/>
              <a:ext cx="160" cy="165"/>
            </a:xfrm>
            <a:custGeom>
              <a:avLst/>
              <a:gdLst>
                <a:gd name="T0" fmla="*/ 33 w 129"/>
                <a:gd name="T1" fmla="*/ 133 h 133"/>
                <a:gd name="T2" fmla="*/ 32 w 129"/>
                <a:gd name="T3" fmla="*/ 133 h 133"/>
                <a:gd name="T4" fmla="*/ 33 w 129"/>
                <a:gd name="T5" fmla="*/ 130 h 133"/>
                <a:gd name="T6" fmla="*/ 55 w 129"/>
                <a:gd name="T7" fmla="*/ 116 h 133"/>
                <a:gd name="T8" fmla="*/ 67 w 129"/>
                <a:gd name="T9" fmla="*/ 99 h 133"/>
                <a:gd name="T10" fmla="*/ 25 w 129"/>
                <a:gd name="T11" fmla="*/ 115 h 133"/>
                <a:gd name="T12" fmla="*/ 8 w 129"/>
                <a:gd name="T13" fmla="*/ 108 h 133"/>
                <a:gd name="T14" fmla="*/ 8 w 129"/>
                <a:gd name="T15" fmla="*/ 107 h 133"/>
                <a:gd name="T16" fmla="*/ 8 w 129"/>
                <a:gd name="T17" fmla="*/ 92 h 133"/>
                <a:gd name="T18" fmla="*/ 60 w 129"/>
                <a:gd name="T19" fmla="*/ 80 h 133"/>
                <a:gd name="T20" fmla="*/ 75 w 129"/>
                <a:gd name="T21" fmla="*/ 72 h 133"/>
                <a:gd name="T22" fmla="*/ 77 w 129"/>
                <a:gd name="T23" fmla="*/ 14 h 133"/>
                <a:gd name="T24" fmla="*/ 99 w 129"/>
                <a:gd name="T25" fmla="*/ 16 h 133"/>
                <a:gd name="T26" fmla="*/ 103 w 129"/>
                <a:gd name="T27" fmla="*/ 21 h 133"/>
                <a:gd name="T28" fmla="*/ 104 w 129"/>
                <a:gd name="T29" fmla="*/ 21 h 133"/>
                <a:gd name="T30" fmla="*/ 103 w 129"/>
                <a:gd name="T31" fmla="*/ 35 h 133"/>
                <a:gd name="T32" fmla="*/ 98 w 129"/>
                <a:gd name="T33" fmla="*/ 65 h 133"/>
                <a:gd name="T34" fmla="*/ 126 w 129"/>
                <a:gd name="T35" fmla="*/ 54 h 133"/>
                <a:gd name="T36" fmla="*/ 123 w 129"/>
                <a:gd name="T37" fmla="*/ 69 h 133"/>
                <a:gd name="T38" fmla="*/ 95 w 129"/>
                <a:gd name="T39" fmla="*/ 81 h 133"/>
                <a:gd name="T40" fmla="*/ 82 w 129"/>
                <a:gd name="T41" fmla="*/ 111 h 133"/>
                <a:gd name="T42" fmla="*/ 75 w 129"/>
                <a:gd name="T43" fmla="*/ 118 h 133"/>
                <a:gd name="T44" fmla="*/ 56 w 129"/>
                <a:gd name="T45" fmla="*/ 128 h 133"/>
                <a:gd name="T46" fmla="*/ 33 w 129"/>
                <a:gd name="T4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" h="133">
                  <a:moveTo>
                    <a:pt x="33" y="133"/>
                  </a:moveTo>
                  <a:cubicBezTo>
                    <a:pt x="33" y="133"/>
                    <a:pt x="33" y="133"/>
                    <a:pt x="32" y="133"/>
                  </a:cubicBezTo>
                  <a:cubicBezTo>
                    <a:pt x="32" y="132"/>
                    <a:pt x="32" y="131"/>
                    <a:pt x="33" y="130"/>
                  </a:cubicBezTo>
                  <a:cubicBezTo>
                    <a:pt x="35" y="130"/>
                    <a:pt x="55" y="117"/>
                    <a:pt x="55" y="116"/>
                  </a:cubicBezTo>
                  <a:cubicBezTo>
                    <a:pt x="60" y="111"/>
                    <a:pt x="66" y="106"/>
                    <a:pt x="67" y="99"/>
                  </a:cubicBezTo>
                  <a:cubicBezTo>
                    <a:pt x="53" y="104"/>
                    <a:pt x="40" y="114"/>
                    <a:pt x="25" y="115"/>
                  </a:cubicBezTo>
                  <a:cubicBezTo>
                    <a:pt x="18" y="113"/>
                    <a:pt x="13" y="110"/>
                    <a:pt x="8" y="108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1" y="102"/>
                    <a:pt x="0" y="95"/>
                    <a:pt x="8" y="92"/>
                  </a:cubicBezTo>
                  <a:cubicBezTo>
                    <a:pt x="23" y="96"/>
                    <a:pt x="46" y="85"/>
                    <a:pt x="60" y="80"/>
                  </a:cubicBezTo>
                  <a:cubicBezTo>
                    <a:pt x="63" y="78"/>
                    <a:pt x="72" y="75"/>
                    <a:pt x="75" y="72"/>
                  </a:cubicBezTo>
                  <a:cubicBezTo>
                    <a:pt x="78" y="52"/>
                    <a:pt x="76" y="33"/>
                    <a:pt x="77" y="14"/>
                  </a:cubicBezTo>
                  <a:cubicBezTo>
                    <a:pt x="82" y="0"/>
                    <a:pt x="90" y="10"/>
                    <a:pt x="99" y="16"/>
                  </a:cubicBezTo>
                  <a:cubicBezTo>
                    <a:pt x="99" y="18"/>
                    <a:pt x="101" y="19"/>
                    <a:pt x="103" y="21"/>
                  </a:cubicBezTo>
                  <a:cubicBezTo>
                    <a:pt x="103" y="21"/>
                    <a:pt x="103" y="21"/>
                    <a:pt x="104" y="21"/>
                  </a:cubicBezTo>
                  <a:cubicBezTo>
                    <a:pt x="107" y="27"/>
                    <a:pt x="108" y="30"/>
                    <a:pt x="103" y="35"/>
                  </a:cubicBezTo>
                  <a:cubicBezTo>
                    <a:pt x="99" y="44"/>
                    <a:pt x="97" y="54"/>
                    <a:pt x="98" y="65"/>
                  </a:cubicBezTo>
                  <a:cubicBezTo>
                    <a:pt x="108" y="63"/>
                    <a:pt x="114" y="55"/>
                    <a:pt x="126" y="54"/>
                  </a:cubicBezTo>
                  <a:cubicBezTo>
                    <a:pt x="129" y="60"/>
                    <a:pt x="128" y="65"/>
                    <a:pt x="123" y="69"/>
                  </a:cubicBezTo>
                  <a:cubicBezTo>
                    <a:pt x="114" y="73"/>
                    <a:pt x="105" y="77"/>
                    <a:pt x="95" y="81"/>
                  </a:cubicBezTo>
                  <a:cubicBezTo>
                    <a:pt x="93" y="91"/>
                    <a:pt x="89" y="103"/>
                    <a:pt x="82" y="111"/>
                  </a:cubicBezTo>
                  <a:cubicBezTo>
                    <a:pt x="81" y="113"/>
                    <a:pt x="76" y="117"/>
                    <a:pt x="75" y="118"/>
                  </a:cubicBezTo>
                  <a:cubicBezTo>
                    <a:pt x="69" y="122"/>
                    <a:pt x="63" y="126"/>
                    <a:pt x="56" y="128"/>
                  </a:cubicBezTo>
                  <a:cubicBezTo>
                    <a:pt x="37" y="133"/>
                    <a:pt x="37" y="133"/>
                    <a:pt x="33" y="1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79" name="Freeform 77"/>
            <p:cNvSpPr/>
            <p:nvPr userDrawn="1"/>
          </p:nvSpPr>
          <p:spPr bwMode="auto">
            <a:xfrm>
              <a:off x="1630" y="796"/>
              <a:ext cx="94" cy="110"/>
            </a:xfrm>
            <a:custGeom>
              <a:avLst/>
              <a:gdLst>
                <a:gd name="T0" fmla="*/ 17 w 76"/>
                <a:gd name="T1" fmla="*/ 88 h 88"/>
                <a:gd name="T2" fmla="*/ 0 w 76"/>
                <a:gd name="T3" fmla="*/ 70 h 88"/>
                <a:gd name="T4" fmla="*/ 2 w 76"/>
                <a:gd name="T5" fmla="*/ 65 h 88"/>
                <a:gd name="T6" fmla="*/ 50 w 76"/>
                <a:gd name="T7" fmla="*/ 26 h 88"/>
                <a:gd name="T8" fmla="*/ 65 w 76"/>
                <a:gd name="T9" fmla="*/ 5 h 88"/>
                <a:gd name="T10" fmla="*/ 66 w 76"/>
                <a:gd name="T11" fmla="*/ 4 h 88"/>
                <a:gd name="T12" fmla="*/ 66 w 76"/>
                <a:gd name="T13" fmla="*/ 4 h 88"/>
                <a:gd name="T14" fmla="*/ 76 w 76"/>
                <a:gd name="T15" fmla="*/ 5 h 88"/>
                <a:gd name="T16" fmla="*/ 65 w 76"/>
                <a:gd name="T17" fmla="*/ 19 h 88"/>
                <a:gd name="T18" fmla="*/ 54 w 76"/>
                <a:gd name="T19" fmla="*/ 43 h 88"/>
                <a:gd name="T20" fmla="*/ 48 w 76"/>
                <a:gd name="T21" fmla="*/ 54 h 88"/>
                <a:gd name="T22" fmla="*/ 35 w 76"/>
                <a:gd name="T23" fmla="*/ 72 h 88"/>
                <a:gd name="T24" fmla="*/ 21 w 76"/>
                <a:gd name="T25" fmla="*/ 87 h 88"/>
                <a:gd name="T26" fmla="*/ 17 w 76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88">
                  <a:moveTo>
                    <a:pt x="17" y="88"/>
                  </a:moveTo>
                  <a:cubicBezTo>
                    <a:pt x="10" y="84"/>
                    <a:pt x="3" y="76"/>
                    <a:pt x="0" y="70"/>
                  </a:cubicBezTo>
                  <a:cubicBezTo>
                    <a:pt x="0" y="69"/>
                    <a:pt x="1" y="67"/>
                    <a:pt x="2" y="65"/>
                  </a:cubicBezTo>
                  <a:cubicBezTo>
                    <a:pt x="18" y="52"/>
                    <a:pt x="35" y="41"/>
                    <a:pt x="50" y="26"/>
                  </a:cubicBezTo>
                  <a:cubicBezTo>
                    <a:pt x="54" y="19"/>
                    <a:pt x="60" y="12"/>
                    <a:pt x="65" y="5"/>
                  </a:cubicBezTo>
                  <a:cubicBezTo>
                    <a:pt x="65" y="5"/>
                    <a:pt x="66" y="5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0" y="0"/>
                    <a:pt x="72" y="0"/>
                    <a:pt x="76" y="5"/>
                  </a:cubicBezTo>
                  <a:cubicBezTo>
                    <a:pt x="76" y="10"/>
                    <a:pt x="68" y="14"/>
                    <a:pt x="65" y="19"/>
                  </a:cubicBezTo>
                  <a:cubicBezTo>
                    <a:pt x="62" y="27"/>
                    <a:pt x="58" y="35"/>
                    <a:pt x="54" y="43"/>
                  </a:cubicBezTo>
                  <a:cubicBezTo>
                    <a:pt x="53" y="45"/>
                    <a:pt x="53" y="45"/>
                    <a:pt x="48" y="54"/>
                  </a:cubicBezTo>
                  <a:cubicBezTo>
                    <a:pt x="43" y="57"/>
                    <a:pt x="37" y="66"/>
                    <a:pt x="35" y="72"/>
                  </a:cubicBezTo>
                  <a:cubicBezTo>
                    <a:pt x="29" y="75"/>
                    <a:pt x="27" y="84"/>
                    <a:pt x="21" y="87"/>
                  </a:cubicBezTo>
                  <a:cubicBezTo>
                    <a:pt x="19" y="87"/>
                    <a:pt x="18" y="87"/>
                    <a:pt x="17" y="8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0" name="Freeform 78"/>
            <p:cNvSpPr/>
            <p:nvPr userDrawn="1"/>
          </p:nvSpPr>
          <p:spPr bwMode="auto">
            <a:xfrm>
              <a:off x="1749" y="791"/>
              <a:ext cx="53" cy="41"/>
            </a:xfrm>
            <a:custGeom>
              <a:avLst/>
              <a:gdLst>
                <a:gd name="T0" fmla="*/ 19 w 43"/>
                <a:gd name="T1" fmla="*/ 33 h 33"/>
                <a:gd name="T2" fmla="*/ 0 w 43"/>
                <a:gd name="T3" fmla="*/ 20 h 33"/>
                <a:gd name="T4" fmla="*/ 2 w 43"/>
                <a:gd name="T5" fmla="*/ 14 h 33"/>
                <a:gd name="T6" fmla="*/ 6 w 43"/>
                <a:gd name="T7" fmla="*/ 13 h 33"/>
                <a:gd name="T8" fmla="*/ 17 w 43"/>
                <a:gd name="T9" fmla="*/ 12 h 33"/>
                <a:gd name="T10" fmla="*/ 43 w 43"/>
                <a:gd name="T11" fmla="*/ 5 h 33"/>
                <a:gd name="T12" fmla="*/ 19 w 4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3">
                  <a:moveTo>
                    <a:pt x="19" y="33"/>
                  </a:moveTo>
                  <a:cubicBezTo>
                    <a:pt x="9" y="33"/>
                    <a:pt x="6" y="26"/>
                    <a:pt x="0" y="20"/>
                  </a:cubicBezTo>
                  <a:cubicBezTo>
                    <a:pt x="0" y="18"/>
                    <a:pt x="2" y="16"/>
                    <a:pt x="2" y="14"/>
                  </a:cubicBezTo>
                  <a:cubicBezTo>
                    <a:pt x="4" y="14"/>
                    <a:pt x="4" y="14"/>
                    <a:pt x="6" y="13"/>
                  </a:cubicBezTo>
                  <a:cubicBezTo>
                    <a:pt x="10" y="12"/>
                    <a:pt x="12" y="12"/>
                    <a:pt x="17" y="12"/>
                  </a:cubicBezTo>
                  <a:cubicBezTo>
                    <a:pt x="22" y="11"/>
                    <a:pt x="38" y="0"/>
                    <a:pt x="43" y="5"/>
                  </a:cubicBezTo>
                  <a:cubicBezTo>
                    <a:pt x="43" y="17"/>
                    <a:pt x="30" y="30"/>
                    <a:pt x="19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1" name="Freeform 79"/>
            <p:cNvSpPr/>
            <p:nvPr userDrawn="1"/>
          </p:nvSpPr>
          <p:spPr bwMode="auto">
            <a:xfrm>
              <a:off x="1668" y="766"/>
              <a:ext cx="36" cy="42"/>
            </a:xfrm>
            <a:custGeom>
              <a:avLst/>
              <a:gdLst>
                <a:gd name="T0" fmla="*/ 5 w 29"/>
                <a:gd name="T1" fmla="*/ 34 h 34"/>
                <a:gd name="T2" fmla="*/ 0 w 29"/>
                <a:gd name="T3" fmla="*/ 9 h 34"/>
                <a:gd name="T4" fmla="*/ 19 w 29"/>
                <a:gd name="T5" fmla="*/ 6 h 34"/>
                <a:gd name="T6" fmla="*/ 23 w 29"/>
                <a:gd name="T7" fmla="*/ 26 h 34"/>
                <a:gd name="T8" fmla="*/ 5 w 2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5" y="34"/>
                  </a:moveTo>
                  <a:cubicBezTo>
                    <a:pt x="1" y="30"/>
                    <a:pt x="0" y="14"/>
                    <a:pt x="0" y="9"/>
                  </a:cubicBezTo>
                  <a:cubicBezTo>
                    <a:pt x="3" y="0"/>
                    <a:pt x="12" y="0"/>
                    <a:pt x="19" y="6"/>
                  </a:cubicBezTo>
                  <a:cubicBezTo>
                    <a:pt x="25" y="14"/>
                    <a:pt x="29" y="17"/>
                    <a:pt x="23" y="26"/>
                  </a:cubicBezTo>
                  <a:cubicBezTo>
                    <a:pt x="16" y="32"/>
                    <a:pt x="13" y="32"/>
                    <a:pt x="5" y="3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2" name="Freeform 80"/>
            <p:cNvSpPr/>
            <p:nvPr userDrawn="1"/>
          </p:nvSpPr>
          <p:spPr bwMode="auto">
            <a:xfrm>
              <a:off x="1748" y="739"/>
              <a:ext cx="63" cy="60"/>
            </a:xfrm>
            <a:custGeom>
              <a:avLst/>
              <a:gdLst>
                <a:gd name="T0" fmla="*/ 17 w 51"/>
                <a:gd name="T1" fmla="*/ 48 h 48"/>
                <a:gd name="T2" fmla="*/ 21 w 51"/>
                <a:gd name="T3" fmla="*/ 30 h 48"/>
                <a:gd name="T4" fmla="*/ 13 w 51"/>
                <a:gd name="T5" fmla="*/ 32 h 48"/>
                <a:gd name="T6" fmla="*/ 3 w 51"/>
                <a:gd name="T7" fmla="*/ 15 h 48"/>
                <a:gd name="T8" fmla="*/ 13 w 51"/>
                <a:gd name="T9" fmla="*/ 11 h 48"/>
                <a:gd name="T10" fmla="*/ 33 w 51"/>
                <a:gd name="T11" fmla="*/ 2 h 48"/>
                <a:gd name="T12" fmla="*/ 51 w 51"/>
                <a:gd name="T13" fmla="*/ 18 h 48"/>
                <a:gd name="T14" fmla="*/ 39 w 51"/>
                <a:gd name="T15" fmla="*/ 36 h 48"/>
                <a:gd name="T16" fmla="*/ 22 w 51"/>
                <a:gd name="T17" fmla="*/ 47 h 48"/>
                <a:gd name="T18" fmla="*/ 17 w 51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8">
                  <a:moveTo>
                    <a:pt x="17" y="48"/>
                  </a:moveTo>
                  <a:cubicBezTo>
                    <a:pt x="16" y="43"/>
                    <a:pt x="23" y="33"/>
                    <a:pt x="21" y="30"/>
                  </a:cubicBezTo>
                  <a:cubicBezTo>
                    <a:pt x="18" y="31"/>
                    <a:pt x="16" y="32"/>
                    <a:pt x="13" y="32"/>
                  </a:cubicBezTo>
                  <a:cubicBezTo>
                    <a:pt x="7" y="29"/>
                    <a:pt x="0" y="21"/>
                    <a:pt x="3" y="15"/>
                  </a:cubicBezTo>
                  <a:cubicBezTo>
                    <a:pt x="7" y="10"/>
                    <a:pt x="6" y="12"/>
                    <a:pt x="13" y="11"/>
                  </a:cubicBezTo>
                  <a:cubicBezTo>
                    <a:pt x="19" y="8"/>
                    <a:pt x="26" y="5"/>
                    <a:pt x="33" y="2"/>
                  </a:cubicBezTo>
                  <a:cubicBezTo>
                    <a:pt x="45" y="0"/>
                    <a:pt x="50" y="6"/>
                    <a:pt x="51" y="18"/>
                  </a:cubicBezTo>
                  <a:cubicBezTo>
                    <a:pt x="49" y="25"/>
                    <a:pt x="44" y="31"/>
                    <a:pt x="39" y="36"/>
                  </a:cubicBezTo>
                  <a:cubicBezTo>
                    <a:pt x="33" y="40"/>
                    <a:pt x="27" y="44"/>
                    <a:pt x="22" y="47"/>
                  </a:cubicBezTo>
                  <a:cubicBezTo>
                    <a:pt x="20" y="47"/>
                    <a:pt x="19" y="48"/>
                    <a:pt x="17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3" name="Freeform 81"/>
            <p:cNvSpPr/>
            <p:nvPr userDrawn="1"/>
          </p:nvSpPr>
          <p:spPr bwMode="auto">
            <a:xfrm>
              <a:off x="1687" y="715"/>
              <a:ext cx="38" cy="42"/>
            </a:xfrm>
            <a:custGeom>
              <a:avLst/>
              <a:gdLst>
                <a:gd name="T0" fmla="*/ 3 w 31"/>
                <a:gd name="T1" fmla="*/ 34 h 34"/>
                <a:gd name="T2" fmla="*/ 3 w 31"/>
                <a:gd name="T3" fmla="*/ 29 h 34"/>
                <a:gd name="T4" fmla="*/ 0 w 31"/>
                <a:gd name="T5" fmla="*/ 16 h 34"/>
                <a:gd name="T6" fmla="*/ 7 w 31"/>
                <a:gd name="T7" fmla="*/ 0 h 34"/>
                <a:gd name="T8" fmla="*/ 26 w 31"/>
                <a:gd name="T9" fmla="*/ 23 h 34"/>
                <a:gd name="T10" fmla="*/ 3 w 31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4">
                  <a:moveTo>
                    <a:pt x="3" y="34"/>
                  </a:moveTo>
                  <a:cubicBezTo>
                    <a:pt x="1" y="32"/>
                    <a:pt x="2" y="31"/>
                    <a:pt x="3" y="29"/>
                  </a:cubicBezTo>
                  <a:cubicBezTo>
                    <a:pt x="3" y="24"/>
                    <a:pt x="0" y="20"/>
                    <a:pt x="0" y="16"/>
                  </a:cubicBezTo>
                  <a:cubicBezTo>
                    <a:pt x="1" y="7"/>
                    <a:pt x="0" y="4"/>
                    <a:pt x="7" y="0"/>
                  </a:cubicBezTo>
                  <a:cubicBezTo>
                    <a:pt x="12" y="3"/>
                    <a:pt x="31" y="12"/>
                    <a:pt x="26" y="23"/>
                  </a:cubicBezTo>
                  <a:cubicBezTo>
                    <a:pt x="21" y="29"/>
                    <a:pt x="11" y="33"/>
                    <a:pt x="3" y="3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4" name="Freeform 82"/>
            <p:cNvSpPr/>
            <p:nvPr userDrawn="1"/>
          </p:nvSpPr>
          <p:spPr bwMode="auto">
            <a:xfrm>
              <a:off x="1365" y="728"/>
              <a:ext cx="244" cy="186"/>
            </a:xfrm>
            <a:custGeom>
              <a:avLst/>
              <a:gdLst>
                <a:gd name="T0" fmla="*/ 20 w 197"/>
                <a:gd name="T1" fmla="*/ 150 h 150"/>
                <a:gd name="T2" fmla="*/ 13 w 197"/>
                <a:gd name="T3" fmla="*/ 119 h 150"/>
                <a:gd name="T4" fmla="*/ 17 w 197"/>
                <a:gd name="T5" fmla="*/ 114 h 150"/>
                <a:gd name="T6" fmla="*/ 17 w 197"/>
                <a:gd name="T7" fmla="*/ 113 h 150"/>
                <a:gd name="T8" fmla="*/ 44 w 197"/>
                <a:gd name="T9" fmla="*/ 77 h 150"/>
                <a:gd name="T10" fmla="*/ 52 w 197"/>
                <a:gd name="T11" fmla="*/ 67 h 150"/>
                <a:gd name="T12" fmla="*/ 53 w 197"/>
                <a:gd name="T13" fmla="*/ 78 h 150"/>
                <a:gd name="T14" fmla="*/ 60 w 197"/>
                <a:gd name="T15" fmla="*/ 77 h 150"/>
                <a:gd name="T16" fmla="*/ 85 w 197"/>
                <a:gd name="T17" fmla="*/ 58 h 150"/>
                <a:gd name="T18" fmla="*/ 87 w 197"/>
                <a:gd name="T19" fmla="*/ 48 h 150"/>
                <a:gd name="T20" fmla="*/ 68 w 197"/>
                <a:gd name="T21" fmla="*/ 44 h 150"/>
                <a:gd name="T22" fmla="*/ 88 w 197"/>
                <a:gd name="T23" fmla="*/ 29 h 150"/>
                <a:gd name="T24" fmla="*/ 92 w 197"/>
                <a:gd name="T25" fmla="*/ 9 h 150"/>
                <a:gd name="T26" fmla="*/ 109 w 197"/>
                <a:gd name="T27" fmla="*/ 22 h 150"/>
                <a:gd name="T28" fmla="*/ 110 w 197"/>
                <a:gd name="T29" fmla="*/ 37 h 150"/>
                <a:gd name="T30" fmla="*/ 108 w 197"/>
                <a:gd name="T31" fmla="*/ 46 h 150"/>
                <a:gd name="T32" fmla="*/ 111 w 197"/>
                <a:gd name="T33" fmla="*/ 46 h 150"/>
                <a:gd name="T34" fmla="*/ 131 w 197"/>
                <a:gd name="T35" fmla="*/ 32 h 150"/>
                <a:gd name="T36" fmla="*/ 140 w 197"/>
                <a:gd name="T37" fmla="*/ 5 h 150"/>
                <a:gd name="T38" fmla="*/ 163 w 197"/>
                <a:gd name="T39" fmla="*/ 11 h 150"/>
                <a:gd name="T40" fmla="*/ 176 w 197"/>
                <a:gd name="T41" fmla="*/ 5 h 150"/>
                <a:gd name="T42" fmla="*/ 182 w 197"/>
                <a:gd name="T43" fmla="*/ 4 h 150"/>
                <a:gd name="T44" fmla="*/ 184 w 197"/>
                <a:gd name="T45" fmla="*/ 13 h 150"/>
                <a:gd name="T46" fmla="*/ 157 w 197"/>
                <a:gd name="T47" fmla="*/ 39 h 150"/>
                <a:gd name="T48" fmla="*/ 166 w 197"/>
                <a:gd name="T49" fmla="*/ 29 h 150"/>
                <a:gd name="T50" fmla="*/ 190 w 197"/>
                <a:gd name="T51" fmla="*/ 34 h 150"/>
                <a:gd name="T52" fmla="*/ 184 w 197"/>
                <a:gd name="T53" fmla="*/ 50 h 150"/>
                <a:gd name="T54" fmla="*/ 182 w 197"/>
                <a:gd name="T55" fmla="*/ 54 h 150"/>
                <a:gd name="T56" fmla="*/ 182 w 197"/>
                <a:gd name="T57" fmla="*/ 93 h 150"/>
                <a:gd name="T58" fmla="*/ 173 w 197"/>
                <a:gd name="T59" fmla="*/ 107 h 150"/>
                <a:gd name="T60" fmla="*/ 173 w 197"/>
                <a:gd name="T61" fmla="*/ 107 h 150"/>
                <a:gd name="T62" fmla="*/ 172 w 197"/>
                <a:gd name="T63" fmla="*/ 107 h 150"/>
                <a:gd name="T64" fmla="*/ 158 w 197"/>
                <a:gd name="T65" fmla="*/ 113 h 150"/>
                <a:gd name="T66" fmla="*/ 158 w 197"/>
                <a:gd name="T67" fmla="*/ 58 h 150"/>
                <a:gd name="T68" fmla="*/ 157 w 197"/>
                <a:gd name="T69" fmla="*/ 58 h 150"/>
                <a:gd name="T70" fmla="*/ 139 w 197"/>
                <a:gd name="T71" fmla="*/ 89 h 150"/>
                <a:gd name="T72" fmla="*/ 124 w 197"/>
                <a:gd name="T73" fmla="*/ 80 h 150"/>
                <a:gd name="T74" fmla="*/ 128 w 197"/>
                <a:gd name="T75" fmla="*/ 76 h 150"/>
                <a:gd name="T76" fmla="*/ 130 w 197"/>
                <a:gd name="T77" fmla="*/ 45 h 150"/>
                <a:gd name="T78" fmla="*/ 111 w 197"/>
                <a:gd name="T79" fmla="*/ 64 h 150"/>
                <a:gd name="T80" fmla="*/ 102 w 197"/>
                <a:gd name="T81" fmla="*/ 70 h 150"/>
                <a:gd name="T82" fmla="*/ 97 w 197"/>
                <a:gd name="T83" fmla="*/ 91 h 150"/>
                <a:gd name="T84" fmla="*/ 92 w 197"/>
                <a:gd name="T85" fmla="*/ 101 h 150"/>
                <a:gd name="T86" fmla="*/ 91 w 197"/>
                <a:gd name="T87" fmla="*/ 102 h 150"/>
                <a:gd name="T88" fmla="*/ 74 w 197"/>
                <a:gd name="T89" fmla="*/ 110 h 150"/>
                <a:gd name="T90" fmla="*/ 74 w 197"/>
                <a:gd name="T91" fmla="*/ 107 h 150"/>
                <a:gd name="T92" fmla="*/ 82 w 197"/>
                <a:gd name="T93" fmla="*/ 85 h 150"/>
                <a:gd name="T94" fmla="*/ 63 w 197"/>
                <a:gd name="T95" fmla="*/ 94 h 150"/>
                <a:gd name="T96" fmla="*/ 53 w 197"/>
                <a:gd name="T97" fmla="*/ 91 h 150"/>
                <a:gd name="T98" fmla="*/ 52 w 197"/>
                <a:gd name="T99" fmla="*/ 90 h 150"/>
                <a:gd name="T100" fmla="*/ 48 w 197"/>
                <a:gd name="T101" fmla="*/ 88 h 150"/>
                <a:gd name="T102" fmla="*/ 44 w 197"/>
                <a:gd name="T103" fmla="*/ 100 h 150"/>
                <a:gd name="T104" fmla="*/ 27 w 197"/>
                <a:gd name="T105" fmla="*/ 147 h 150"/>
                <a:gd name="T106" fmla="*/ 20 w 197"/>
                <a:gd name="T10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7" h="150">
                  <a:moveTo>
                    <a:pt x="20" y="150"/>
                  </a:moveTo>
                  <a:cubicBezTo>
                    <a:pt x="9" y="146"/>
                    <a:pt x="0" y="124"/>
                    <a:pt x="13" y="119"/>
                  </a:cubicBezTo>
                  <a:cubicBezTo>
                    <a:pt x="13" y="117"/>
                    <a:pt x="15" y="115"/>
                    <a:pt x="17" y="114"/>
                  </a:cubicBezTo>
                  <a:cubicBezTo>
                    <a:pt x="17" y="114"/>
                    <a:pt x="17" y="113"/>
                    <a:pt x="17" y="113"/>
                  </a:cubicBezTo>
                  <a:cubicBezTo>
                    <a:pt x="27" y="103"/>
                    <a:pt x="35" y="88"/>
                    <a:pt x="44" y="77"/>
                  </a:cubicBezTo>
                  <a:cubicBezTo>
                    <a:pt x="46" y="72"/>
                    <a:pt x="47" y="68"/>
                    <a:pt x="52" y="67"/>
                  </a:cubicBezTo>
                  <a:cubicBezTo>
                    <a:pt x="55" y="69"/>
                    <a:pt x="54" y="74"/>
                    <a:pt x="53" y="78"/>
                  </a:cubicBezTo>
                  <a:cubicBezTo>
                    <a:pt x="54" y="79"/>
                    <a:pt x="58" y="78"/>
                    <a:pt x="60" y="77"/>
                  </a:cubicBezTo>
                  <a:cubicBezTo>
                    <a:pt x="68" y="71"/>
                    <a:pt x="78" y="65"/>
                    <a:pt x="85" y="58"/>
                  </a:cubicBezTo>
                  <a:cubicBezTo>
                    <a:pt x="86" y="55"/>
                    <a:pt x="86" y="52"/>
                    <a:pt x="87" y="48"/>
                  </a:cubicBezTo>
                  <a:cubicBezTo>
                    <a:pt x="81" y="50"/>
                    <a:pt x="64" y="54"/>
                    <a:pt x="68" y="44"/>
                  </a:cubicBezTo>
                  <a:cubicBezTo>
                    <a:pt x="75" y="41"/>
                    <a:pt x="84" y="36"/>
                    <a:pt x="88" y="29"/>
                  </a:cubicBezTo>
                  <a:cubicBezTo>
                    <a:pt x="90" y="22"/>
                    <a:pt x="89" y="14"/>
                    <a:pt x="92" y="9"/>
                  </a:cubicBezTo>
                  <a:cubicBezTo>
                    <a:pt x="99" y="5"/>
                    <a:pt x="108" y="14"/>
                    <a:pt x="109" y="22"/>
                  </a:cubicBezTo>
                  <a:cubicBezTo>
                    <a:pt x="112" y="27"/>
                    <a:pt x="121" y="21"/>
                    <a:pt x="110" y="37"/>
                  </a:cubicBezTo>
                  <a:cubicBezTo>
                    <a:pt x="108" y="39"/>
                    <a:pt x="108" y="42"/>
                    <a:pt x="108" y="46"/>
                  </a:cubicBezTo>
                  <a:cubicBezTo>
                    <a:pt x="109" y="46"/>
                    <a:pt x="110" y="46"/>
                    <a:pt x="111" y="46"/>
                  </a:cubicBezTo>
                  <a:cubicBezTo>
                    <a:pt x="117" y="41"/>
                    <a:pt x="124" y="36"/>
                    <a:pt x="131" y="32"/>
                  </a:cubicBezTo>
                  <a:cubicBezTo>
                    <a:pt x="133" y="22"/>
                    <a:pt x="135" y="14"/>
                    <a:pt x="140" y="5"/>
                  </a:cubicBezTo>
                  <a:cubicBezTo>
                    <a:pt x="147" y="0"/>
                    <a:pt x="156" y="5"/>
                    <a:pt x="163" y="11"/>
                  </a:cubicBezTo>
                  <a:cubicBezTo>
                    <a:pt x="168" y="11"/>
                    <a:pt x="172" y="8"/>
                    <a:pt x="176" y="5"/>
                  </a:cubicBezTo>
                  <a:cubicBezTo>
                    <a:pt x="178" y="4"/>
                    <a:pt x="178" y="4"/>
                    <a:pt x="182" y="4"/>
                  </a:cubicBezTo>
                  <a:cubicBezTo>
                    <a:pt x="183" y="7"/>
                    <a:pt x="184" y="9"/>
                    <a:pt x="184" y="13"/>
                  </a:cubicBezTo>
                  <a:cubicBezTo>
                    <a:pt x="181" y="24"/>
                    <a:pt x="151" y="27"/>
                    <a:pt x="157" y="39"/>
                  </a:cubicBezTo>
                  <a:cubicBezTo>
                    <a:pt x="162" y="39"/>
                    <a:pt x="164" y="33"/>
                    <a:pt x="166" y="29"/>
                  </a:cubicBezTo>
                  <a:cubicBezTo>
                    <a:pt x="171" y="26"/>
                    <a:pt x="184" y="30"/>
                    <a:pt x="190" y="34"/>
                  </a:cubicBezTo>
                  <a:cubicBezTo>
                    <a:pt x="197" y="42"/>
                    <a:pt x="192" y="45"/>
                    <a:pt x="184" y="50"/>
                  </a:cubicBezTo>
                  <a:cubicBezTo>
                    <a:pt x="183" y="52"/>
                    <a:pt x="183" y="53"/>
                    <a:pt x="182" y="54"/>
                  </a:cubicBezTo>
                  <a:cubicBezTo>
                    <a:pt x="181" y="70"/>
                    <a:pt x="181" y="70"/>
                    <a:pt x="182" y="93"/>
                  </a:cubicBezTo>
                  <a:cubicBezTo>
                    <a:pt x="179" y="99"/>
                    <a:pt x="177" y="102"/>
                    <a:pt x="173" y="107"/>
                  </a:cubicBezTo>
                  <a:cubicBezTo>
                    <a:pt x="173" y="107"/>
                    <a:pt x="173" y="107"/>
                    <a:pt x="173" y="107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69" y="112"/>
                    <a:pt x="162" y="117"/>
                    <a:pt x="158" y="113"/>
                  </a:cubicBezTo>
                  <a:cubicBezTo>
                    <a:pt x="158" y="94"/>
                    <a:pt x="159" y="75"/>
                    <a:pt x="158" y="58"/>
                  </a:cubicBezTo>
                  <a:cubicBezTo>
                    <a:pt x="158" y="58"/>
                    <a:pt x="157" y="58"/>
                    <a:pt x="157" y="58"/>
                  </a:cubicBezTo>
                  <a:cubicBezTo>
                    <a:pt x="156" y="67"/>
                    <a:pt x="147" y="84"/>
                    <a:pt x="139" y="89"/>
                  </a:cubicBezTo>
                  <a:cubicBezTo>
                    <a:pt x="132" y="90"/>
                    <a:pt x="126" y="86"/>
                    <a:pt x="124" y="80"/>
                  </a:cubicBezTo>
                  <a:cubicBezTo>
                    <a:pt x="125" y="78"/>
                    <a:pt x="126" y="77"/>
                    <a:pt x="128" y="76"/>
                  </a:cubicBezTo>
                  <a:cubicBezTo>
                    <a:pt x="132" y="68"/>
                    <a:pt x="130" y="53"/>
                    <a:pt x="130" y="45"/>
                  </a:cubicBezTo>
                  <a:cubicBezTo>
                    <a:pt x="125" y="46"/>
                    <a:pt x="115" y="59"/>
                    <a:pt x="111" y="64"/>
                  </a:cubicBezTo>
                  <a:cubicBezTo>
                    <a:pt x="108" y="66"/>
                    <a:pt x="105" y="68"/>
                    <a:pt x="102" y="70"/>
                  </a:cubicBezTo>
                  <a:cubicBezTo>
                    <a:pt x="100" y="77"/>
                    <a:pt x="98" y="84"/>
                    <a:pt x="97" y="91"/>
                  </a:cubicBezTo>
                  <a:cubicBezTo>
                    <a:pt x="95" y="95"/>
                    <a:pt x="93" y="98"/>
                    <a:pt x="92" y="101"/>
                  </a:cubicBezTo>
                  <a:cubicBezTo>
                    <a:pt x="91" y="101"/>
                    <a:pt x="91" y="101"/>
                    <a:pt x="91" y="102"/>
                  </a:cubicBezTo>
                  <a:cubicBezTo>
                    <a:pt x="88" y="106"/>
                    <a:pt x="80" y="118"/>
                    <a:pt x="74" y="110"/>
                  </a:cubicBezTo>
                  <a:cubicBezTo>
                    <a:pt x="74" y="109"/>
                    <a:pt x="74" y="108"/>
                    <a:pt x="74" y="107"/>
                  </a:cubicBezTo>
                  <a:cubicBezTo>
                    <a:pt x="79" y="101"/>
                    <a:pt x="82" y="92"/>
                    <a:pt x="82" y="85"/>
                  </a:cubicBezTo>
                  <a:cubicBezTo>
                    <a:pt x="75" y="87"/>
                    <a:pt x="70" y="94"/>
                    <a:pt x="63" y="94"/>
                  </a:cubicBezTo>
                  <a:cubicBezTo>
                    <a:pt x="59" y="93"/>
                    <a:pt x="55" y="92"/>
                    <a:pt x="53" y="91"/>
                  </a:cubicBezTo>
                  <a:cubicBezTo>
                    <a:pt x="53" y="90"/>
                    <a:pt x="53" y="90"/>
                    <a:pt x="52" y="90"/>
                  </a:cubicBezTo>
                  <a:cubicBezTo>
                    <a:pt x="51" y="89"/>
                    <a:pt x="49" y="87"/>
                    <a:pt x="48" y="88"/>
                  </a:cubicBezTo>
                  <a:cubicBezTo>
                    <a:pt x="47" y="91"/>
                    <a:pt x="45" y="96"/>
                    <a:pt x="44" y="100"/>
                  </a:cubicBezTo>
                  <a:cubicBezTo>
                    <a:pt x="37" y="115"/>
                    <a:pt x="32" y="130"/>
                    <a:pt x="27" y="147"/>
                  </a:cubicBezTo>
                  <a:cubicBezTo>
                    <a:pt x="24" y="149"/>
                    <a:pt x="23" y="150"/>
                    <a:pt x="20" y="15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5" name="Freeform 83"/>
            <p:cNvSpPr/>
            <p:nvPr userDrawn="1"/>
          </p:nvSpPr>
          <p:spPr bwMode="auto">
            <a:xfrm>
              <a:off x="1401" y="757"/>
              <a:ext cx="37" cy="49"/>
            </a:xfrm>
            <a:custGeom>
              <a:avLst/>
              <a:gdLst>
                <a:gd name="T0" fmla="*/ 5 w 30"/>
                <a:gd name="T1" fmla="*/ 39 h 39"/>
                <a:gd name="T2" fmla="*/ 6 w 30"/>
                <a:gd name="T3" fmla="*/ 28 h 39"/>
                <a:gd name="T4" fmla="*/ 6 w 30"/>
                <a:gd name="T5" fmla="*/ 1 h 39"/>
                <a:gd name="T6" fmla="*/ 10 w 30"/>
                <a:gd name="T7" fmla="*/ 0 h 39"/>
                <a:gd name="T8" fmla="*/ 25 w 30"/>
                <a:gd name="T9" fmla="*/ 17 h 39"/>
                <a:gd name="T10" fmla="*/ 5 w 3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9">
                  <a:moveTo>
                    <a:pt x="5" y="39"/>
                  </a:moveTo>
                  <a:cubicBezTo>
                    <a:pt x="3" y="35"/>
                    <a:pt x="6" y="31"/>
                    <a:pt x="6" y="28"/>
                  </a:cubicBezTo>
                  <a:cubicBezTo>
                    <a:pt x="3" y="17"/>
                    <a:pt x="0" y="9"/>
                    <a:pt x="6" y="1"/>
                  </a:cubicBezTo>
                  <a:cubicBezTo>
                    <a:pt x="7" y="0"/>
                    <a:pt x="9" y="0"/>
                    <a:pt x="10" y="0"/>
                  </a:cubicBezTo>
                  <a:cubicBezTo>
                    <a:pt x="14" y="4"/>
                    <a:pt x="21" y="11"/>
                    <a:pt x="25" y="17"/>
                  </a:cubicBezTo>
                  <a:cubicBezTo>
                    <a:pt x="30" y="29"/>
                    <a:pt x="14" y="35"/>
                    <a:pt x="5" y="3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6" name="Freeform 84"/>
            <p:cNvSpPr/>
            <p:nvPr userDrawn="1"/>
          </p:nvSpPr>
          <p:spPr bwMode="auto">
            <a:xfrm>
              <a:off x="1411" y="708"/>
              <a:ext cx="46" cy="47"/>
            </a:xfrm>
            <a:custGeom>
              <a:avLst/>
              <a:gdLst>
                <a:gd name="T0" fmla="*/ 7 w 37"/>
                <a:gd name="T1" fmla="*/ 38 h 38"/>
                <a:gd name="T2" fmla="*/ 4 w 37"/>
                <a:gd name="T3" fmla="*/ 36 h 38"/>
                <a:gd name="T4" fmla="*/ 6 w 37"/>
                <a:gd name="T5" fmla="*/ 29 h 38"/>
                <a:gd name="T6" fmla="*/ 11 w 37"/>
                <a:gd name="T7" fmla="*/ 0 h 38"/>
                <a:gd name="T8" fmla="*/ 16 w 37"/>
                <a:gd name="T9" fmla="*/ 7 h 38"/>
                <a:gd name="T10" fmla="*/ 24 w 37"/>
                <a:gd name="T11" fmla="*/ 32 h 38"/>
                <a:gd name="T12" fmla="*/ 7 w 37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8">
                  <a:moveTo>
                    <a:pt x="7" y="38"/>
                  </a:moveTo>
                  <a:cubicBezTo>
                    <a:pt x="5" y="37"/>
                    <a:pt x="5" y="37"/>
                    <a:pt x="4" y="36"/>
                  </a:cubicBezTo>
                  <a:cubicBezTo>
                    <a:pt x="6" y="33"/>
                    <a:pt x="7" y="32"/>
                    <a:pt x="6" y="29"/>
                  </a:cubicBezTo>
                  <a:cubicBezTo>
                    <a:pt x="0" y="20"/>
                    <a:pt x="0" y="5"/>
                    <a:pt x="11" y="0"/>
                  </a:cubicBezTo>
                  <a:cubicBezTo>
                    <a:pt x="14" y="0"/>
                    <a:pt x="15" y="3"/>
                    <a:pt x="16" y="7"/>
                  </a:cubicBezTo>
                  <a:cubicBezTo>
                    <a:pt x="23" y="14"/>
                    <a:pt x="37" y="23"/>
                    <a:pt x="24" y="32"/>
                  </a:cubicBezTo>
                  <a:cubicBezTo>
                    <a:pt x="18" y="35"/>
                    <a:pt x="13" y="36"/>
                    <a:pt x="7" y="3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7" name="Freeform 85"/>
            <p:cNvSpPr/>
            <p:nvPr userDrawn="1"/>
          </p:nvSpPr>
          <p:spPr bwMode="auto">
            <a:xfrm>
              <a:off x="2067" y="765"/>
              <a:ext cx="26" cy="39"/>
            </a:xfrm>
            <a:custGeom>
              <a:avLst/>
              <a:gdLst>
                <a:gd name="T0" fmla="*/ 10 w 21"/>
                <a:gd name="T1" fmla="*/ 31 h 31"/>
                <a:gd name="T2" fmla="*/ 3 w 21"/>
                <a:gd name="T3" fmla="*/ 4 h 31"/>
                <a:gd name="T4" fmla="*/ 21 w 21"/>
                <a:gd name="T5" fmla="*/ 18 h 31"/>
                <a:gd name="T6" fmla="*/ 10 w 21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1">
                  <a:moveTo>
                    <a:pt x="10" y="31"/>
                  </a:moveTo>
                  <a:cubicBezTo>
                    <a:pt x="0" y="27"/>
                    <a:pt x="2" y="11"/>
                    <a:pt x="3" y="4"/>
                  </a:cubicBezTo>
                  <a:cubicBezTo>
                    <a:pt x="11" y="0"/>
                    <a:pt x="20" y="9"/>
                    <a:pt x="21" y="18"/>
                  </a:cubicBezTo>
                  <a:cubicBezTo>
                    <a:pt x="19" y="27"/>
                    <a:pt x="19" y="29"/>
                    <a:pt x="10" y="3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 userDrawn="1"/>
          </p:nvSpPr>
          <p:spPr bwMode="auto">
            <a:xfrm>
              <a:off x="2057" y="673"/>
              <a:ext cx="166" cy="224"/>
            </a:xfrm>
            <a:custGeom>
              <a:avLst/>
              <a:gdLst>
                <a:gd name="T0" fmla="*/ 71 w 134"/>
                <a:gd name="T1" fmla="*/ 180 h 180"/>
                <a:gd name="T2" fmla="*/ 34 w 134"/>
                <a:gd name="T3" fmla="*/ 173 h 180"/>
                <a:gd name="T4" fmla="*/ 56 w 134"/>
                <a:gd name="T5" fmla="*/ 148 h 180"/>
                <a:gd name="T6" fmla="*/ 0 w 134"/>
                <a:gd name="T7" fmla="*/ 147 h 180"/>
                <a:gd name="T8" fmla="*/ 56 w 134"/>
                <a:gd name="T9" fmla="*/ 124 h 180"/>
                <a:gd name="T10" fmla="*/ 75 w 134"/>
                <a:gd name="T11" fmla="*/ 108 h 180"/>
                <a:gd name="T12" fmla="*/ 91 w 134"/>
                <a:gd name="T13" fmla="*/ 96 h 180"/>
                <a:gd name="T14" fmla="*/ 32 w 134"/>
                <a:gd name="T15" fmla="*/ 119 h 180"/>
                <a:gd name="T16" fmla="*/ 34 w 134"/>
                <a:gd name="T17" fmla="*/ 108 h 180"/>
                <a:gd name="T18" fmla="*/ 73 w 134"/>
                <a:gd name="T19" fmla="*/ 81 h 180"/>
                <a:gd name="T20" fmla="*/ 71 w 134"/>
                <a:gd name="T21" fmla="*/ 78 h 180"/>
                <a:gd name="T22" fmla="*/ 39 w 134"/>
                <a:gd name="T23" fmla="*/ 93 h 180"/>
                <a:gd name="T24" fmla="*/ 27 w 134"/>
                <a:gd name="T25" fmla="*/ 61 h 180"/>
                <a:gd name="T26" fmla="*/ 33 w 134"/>
                <a:gd name="T27" fmla="*/ 44 h 180"/>
                <a:gd name="T28" fmla="*/ 46 w 134"/>
                <a:gd name="T29" fmla="*/ 56 h 180"/>
                <a:gd name="T30" fmla="*/ 60 w 134"/>
                <a:gd name="T31" fmla="*/ 66 h 180"/>
                <a:gd name="T32" fmla="*/ 68 w 134"/>
                <a:gd name="T33" fmla="*/ 55 h 180"/>
                <a:gd name="T34" fmla="*/ 64 w 134"/>
                <a:gd name="T35" fmla="*/ 45 h 180"/>
                <a:gd name="T36" fmla="*/ 84 w 134"/>
                <a:gd name="T37" fmla="*/ 25 h 180"/>
                <a:gd name="T38" fmla="*/ 111 w 134"/>
                <a:gd name="T39" fmla="*/ 20 h 180"/>
                <a:gd name="T40" fmla="*/ 110 w 134"/>
                <a:gd name="T41" fmla="*/ 29 h 180"/>
                <a:gd name="T42" fmla="*/ 132 w 134"/>
                <a:gd name="T43" fmla="*/ 44 h 180"/>
                <a:gd name="T44" fmla="*/ 115 w 134"/>
                <a:gd name="T45" fmla="*/ 77 h 180"/>
                <a:gd name="T46" fmla="*/ 120 w 134"/>
                <a:gd name="T47" fmla="*/ 94 h 180"/>
                <a:gd name="T48" fmla="*/ 78 w 134"/>
                <a:gd name="T49" fmla="*/ 114 h 180"/>
                <a:gd name="T50" fmla="*/ 92 w 134"/>
                <a:gd name="T51" fmla="*/ 119 h 180"/>
                <a:gd name="T52" fmla="*/ 81 w 134"/>
                <a:gd name="T53" fmla="*/ 140 h 180"/>
                <a:gd name="T54" fmla="*/ 72 w 134"/>
                <a:gd name="T55" fmla="*/ 180 h 180"/>
                <a:gd name="T56" fmla="*/ 106 w 134"/>
                <a:gd name="T57" fmla="*/ 53 h 180"/>
                <a:gd name="T58" fmla="*/ 87 w 134"/>
                <a:gd name="T59" fmla="*/ 59 h 180"/>
                <a:gd name="T60" fmla="*/ 87 w 134"/>
                <a:gd name="T61" fmla="*/ 60 h 180"/>
                <a:gd name="T62" fmla="*/ 92 w 134"/>
                <a:gd name="T63" fmla="*/ 58 h 180"/>
                <a:gd name="T64" fmla="*/ 99 w 134"/>
                <a:gd name="T65" fmla="*/ 6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4" h="180">
                  <a:moveTo>
                    <a:pt x="72" y="180"/>
                  </a:moveTo>
                  <a:cubicBezTo>
                    <a:pt x="71" y="180"/>
                    <a:pt x="71" y="180"/>
                    <a:pt x="71" y="180"/>
                  </a:cubicBezTo>
                  <a:cubicBezTo>
                    <a:pt x="58" y="180"/>
                    <a:pt x="46" y="179"/>
                    <a:pt x="34" y="175"/>
                  </a:cubicBezTo>
                  <a:cubicBezTo>
                    <a:pt x="34" y="174"/>
                    <a:pt x="34" y="174"/>
                    <a:pt x="34" y="173"/>
                  </a:cubicBezTo>
                  <a:cubicBezTo>
                    <a:pt x="41" y="169"/>
                    <a:pt x="50" y="170"/>
                    <a:pt x="55" y="163"/>
                  </a:cubicBezTo>
                  <a:cubicBezTo>
                    <a:pt x="56" y="157"/>
                    <a:pt x="57" y="152"/>
                    <a:pt x="56" y="148"/>
                  </a:cubicBezTo>
                  <a:cubicBezTo>
                    <a:pt x="43" y="148"/>
                    <a:pt x="37" y="157"/>
                    <a:pt x="27" y="161"/>
                  </a:cubicBezTo>
                  <a:cubicBezTo>
                    <a:pt x="18" y="162"/>
                    <a:pt x="3" y="154"/>
                    <a:pt x="0" y="147"/>
                  </a:cubicBezTo>
                  <a:cubicBezTo>
                    <a:pt x="0" y="136"/>
                    <a:pt x="3" y="141"/>
                    <a:pt x="14" y="140"/>
                  </a:cubicBezTo>
                  <a:cubicBezTo>
                    <a:pt x="28" y="138"/>
                    <a:pt x="43" y="130"/>
                    <a:pt x="56" y="124"/>
                  </a:cubicBezTo>
                  <a:cubicBezTo>
                    <a:pt x="59" y="121"/>
                    <a:pt x="59" y="121"/>
                    <a:pt x="61" y="121"/>
                  </a:cubicBezTo>
                  <a:cubicBezTo>
                    <a:pt x="64" y="112"/>
                    <a:pt x="66" y="110"/>
                    <a:pt x="75" y="108"/>
                  </a:cubicBezTo>
                  <a:cubicBezTo>
                    <a:pt x="79" y="106"/>
                    <a:pt x="79" y="106"/>
                    <a:pt x="90" y="100"/>
                  </a:cubicBezTo>
                  <a:cubicBezTo>
                    <a:pt x="90" y="99"/>
                    <a:pt x="91" y="98"/>
                    <a:pt x="91" y="96"/>
                  </a:cubicBezTo>
                  <a:cubicBezTo>
                    <a:pt x="74" y="98"/>
                    <a:pt x="61" y="112"/>
                    <a:pt x="48" y="121"/>
                  </a:cubicBezTo>
                  <a:cubicBezTo>
                    <a:pt x="41" y="122"/>
                    <a:pt x="36" y="121"/>
                    <a:pt x="32" y="119"/>
                  </a:cubicBezTo>
                  <a:cubicBezTo>
                    <a:pt x="29" y="120"/>
                    <a:pt x="12" y="123"/>
                    <a:pt x="20" y="116"/>
                  </a:cubicBezTo>
                  <a:cubicBezTo>
                    <a:pt x="25" y="114"/>
                    <a:pt x="29" y="111"/>
                    <a:pt x="34" y="108"/>
                  </a:cubicBezTo>
                  <a:cubicBezTo>
                    <a:pt x="47" y="100"/>
                    <a:pt x="61" y="93"/>
                    <a:pt x="74" y="85"/>
                  </a:cubicBezTo>
                  <a:cubicBezTo>
                    <a:pt x="74" y="83"/>
                    <a:pt x="73" y="82"/>
                    <a:pt x="73" y="81"/>
                  </a:cubicBezTo>
                  <a:cubicBezTo>
                    <a:pt x="73" y="79"/>
                    <a:pt x="74" y="77"/>
                    <a:pt x="74" y="75"/>
                  </a:cubicBezTo>
                  <a:cubicBezTo>
                    <a:pt x="72" y="76"/>
                    <a:pt x="71" y="76"/>
                    <a:pt x="71" y="78"/>
                  </a:cubicBezTo>
                  <a:cubicBezTo>
                    <a:pt x="63" y="81"/>
                    <a:pt x="59" y="88"/>
                    <a:pt x="53" y="81"/>
                  </a:cubicBezTo>
                  <a:cubicBezTo>
                    <a:pt x="51" y="88"/>
                    <a:pt x="46" y="93"/>
                    <a:pt x="39" y="93"/>
                  </a:cubicBezTo>
                  <a:cubicBezTo>
                    <a:pt x="32" y="89"/>
                    <a:pt x="32" y="77"/>
                    <a:pt x="31" y="72"/>
                  </a:cubicBezTo>
                  <a:cubicBezTo>
                    <a:pt x="30" y="71"/>
                    <a:pt x="29" y="67"/>
                    <a:pt x="27" y="61"/>
                  </a:cubicBezTo>
                  <a:cubicBezTo>
                    <a:pt x="24" y="55"/>
                    <a:pt x="18" y="47"/>
                    <a:pt x="22" y="42"/>
                  </a:cubicBezTo>
                  <a:cubicBezTo>
                    <a:pt x="27" y="38"/>
                    <a:pt x="29" y="37"/>
                    <a:pt x="33" y="44"/>
                  </a:cubicBezTo>
                  <a:cubicBezTo>
                    <a:pt x="37" y="47"/>
                    <a:pt x="42" y="51"/>
                    <a:pt x="45" y="56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48" y="62"/>
                    <a:pt x="54" y="69"/>
                    <a:pt x="53" y="77"/>
                  </a:cubicBezTo>
                  <a:cubicBezTo>
                    <a:pt x="57" y="75"/>
                    <a:pt x="62" y="71"/>
                    <a:pt x="60" y="66"/>
                  </a:cubicBezTo>
                  <a:cubicBezTo>
                    <a:pt x="53" y="63"/>
                    <a:pt x="57" y="57"/>
                    <a:pt x="61" y="55"/>
                  </a:cubicBezTo>
                  <a:cubicBezTo>
                    <a:pt x="64" y="55"/>
                    <a:pt x="64" y="55"/>
                    <a:pt x="68" y="55"/>
                  </a:cubicBezTo>
                  <a:cubicBezTo>
                    <a:pt x="68" y="53"/>
                    <a:pt x="68" y="53"/>
                    <a:pt x="67" y="52"/>
                  </a:cubicBezTo>
                  <a:cubicBezTo>
                    <a:pt x="62" y="50"/>
                    <a:pt x="63" y="49"/>
                    <a:pt x="64" y="45"/>
                  </a:cubicBezTo>
                  <a:cubicBezTo>
                    <a:pt x="58" y="43"/>
                    <a:pt x="56" y="37"/>
                    <a:pt x="58" y="32"/>
                  </a:cubicBezTo>
                  <a:cubicBezTo>
                    <a:pt x="76" y="28"/>
                    <a:pt x="76" y="28"/>
                    <a:pt x="84" y="25"/>
                  </a:cubicBezTo>
                  <a:cubicBezTo>
                    <a:pt x="89" y="19"/>
                    <a:pt x="95" y="0"/>
                    <a:pt x="106" y="4"/>
                  </a:cubicBezTo>
                  <a:cubicBezTo>
                    <a:pt x="109" y="7"/>
                    <a:pt x="111" y="14"/>
                    <a:pt x="111" y="20"/>
                  </a:cubicBezTo>
                  <a:cubicBezTo>
                    <a:pt x="109" y="23"/>
                    <a:pt x="107" y="25"/>
                    <a:pt x="107" y="28"/>
                  </a:cubicBezTo>
                  <a:cubicBezTo>
                    <a:pt x="108" y="28"/>
                    <a:pt x="109" y="28"/>
                    <a:pt x="110" y="29"/>
                  </a:cubicBezTo>
                  <a:cubicBezTo>
                    <a:pt x="117" y="25"/>
                    <a:pt x="121" y="21"/>
                    <a:pt x="125" y="31"/>
                  </a:cubicBezTo>
                  <a:cubicBezTo>
                    <a:pt x="132" y="35"/>
                    <a:pt x="134" y="34"/>
                    <a:pt x="132" y="44"/>
                  </a:cubicBezTo>
                  <a:cubicBezTo>
                    <a:pt x="127" y="55"/>
                    <a:pt x="121" y="66"/>
                    <a:pt x="115" y="76"/>
                  </a:cubicBezTo>
                  <a:cubicBezTo>
                    <a:pt x="115" y="76"/>
                    <a:pt x="115" y="77"/>
                    <a:pt x="115" y="77"/>
                  </a:cubicBezTo>
                  <a:cubicBezTo>
                    <a:pt x="117" y="77"/>
                    <a:pt x="118" y="78"/>
                    <a:pt x="119" y="78"/>
                  </a:cubicBezTo>
                  <a:cubicBezTo>
                    <a:pt x="120" y="83"/>
                    <a:pt x="120" y="88"/>
                    <a:pt x="120" y="94"/>
                  </a:cubicBezTo>
                  <a:cubicBezTo>
                    <a:pt x="116" y="100"/>
                    <a:pt x="110" y="100"/>
                    <a:pt x="103" y="101"/>
                  </a:cubicBezTo>
                  <a:cubicBezTo>
                    <a:pt x="94" y="106"/>
                    <a:pt x="86" y="109"/>
                    <a:pt x="78" y="114"/>
                  </a:cubicBezTo>
                  <a:cubicBezTo>
                    <a:pt x="78" y="116"/>
                    <a:pt x="78" y="118"/>
                    <a:pt x="79" y="120"/>
                  </a:cubicBezTo>
                  <a:cubicBezTo>
                    <a:pt x="83" y="120"/>
                    <a:pt x="87" y="120"/>
                    <a:pt x="92" y="119"/>
                  </a:cubicBezTo>
                  <a:cubicBezTo>
                    <a:pt x="96" y="123"/>
                    <a:pt x="96" y="131"/>
                    <a:pt x="93" y="136"/>
                  </a:cubicBezTo>
                  <a:cubicBezTo>
                    <a:pt x="88" y="137"/>
                    <a:pt x="85" y="138"/>
                    <a:pt x="81" y="140"/>
                  </a:cubicBezTo>
                  <a:cubicBezTo>
                    <a:pt x="81" y="142"/>
                    <a:pt x="81" y="144"/>
                    <a:pt x="80" y="147"/>
                  </a:cubicBezTo>
                  <a:cubicBezTo>
                    <a:pt x="81" y="156"/>
                    <a:pt x="85" y="178"/>
                    <a:pt x="72" y="180"/>
                  </a:cubicBezTo>
                  <a:moveTo>
                    <a:pt x="99" y="67"/>
                  </a:moveTo>
                  <a:cubicBezTo>
                    <a:pt x="103" y="63"/>
                    <a:pt x="106" y="58"/>
                    <a:pt x="106" y="53"/>
                  </a:cubicBezTo>
                  <a:cubicBezTo>
                    <a:pt x="102" y="49"/>
                    <a:pt x="96" y="49"/>
                    <a:pt x="92" y="49"/>
                  </a:cubicBezTo>
                  <a:cubicBezTo>
                    <a:pt x="92" y="51"/>
                    <a:pt x="92" y="51"/>
                    <a:pt x="87" y="59"/>
                  </a:cubicBezTo>
                  <a:cubicBezTo>
                    <a:pt x="88" y="59"/>
                    <a:pt x="88" y="59"/>
                    <a:pt x="89" y="59"/>
                  </a:cubicBezTo>
                  <a:cubicBezTo>
                    <a:pt x="88" y="60"/>
                    <a:pt x="88" y="60"/>
                    <a:pt x="87" y="60"/>
                  </a:cubicBezTo>
                  <a:cubicBezTo>
                    <a:pt x="87" y="60"/>
                    <a:pt x="88" y="60"/>
                    <a:pt x="88" y="61"/>
                  </a:cubicBezTo>
                  <a:cubicBezTo>
                    <a:pt x="90" y="61"/>
                    <a:pt x="91" y="59"/>
                    <a:pt x="92" y="58"/>
                  </a:cubicBezTo>
                  <a:cubicBezTo>
                    <a:pt x="98" y="57"/>
                    <a:pt x="98" y="59"/>
                    <a:pt x="98" y="67"/>
                  </a:cubicBezTo>
                  <a:cubicBezTo>
                    <a:pt x="98" y="67"/>
                    <a:pt x="98" y="67"/>
                    <a:pt x="99" y="6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9" name="Freeform 87"/>
            <p:cNvSpPr/>
            <p:nvPr userDrawn="1"/>
          </p:nvSpPr>
          <p:spPr bwMode="auto">
            <a:xfrm>
              <a:off x="1415" y="933"/>
              <a:ext cx="31" cy="40"/>
            </a:xfrm>
            <a:custGeom>
              <a:avLst/>
              <a:gdLst>
                <a:gd name="T0" fmla="*/ 0 w 31"/>
                <a:gd name="T1" fmla="*/ 35 h 40"/>
                <a:gd name="T2" fmla="*/ 24 w 31"/>
                <a:gd name="T3" fmla="*/ 5 h 40"/>
                <a:gd name="T4" fmla="*/ 2 w 31"/>
                <a:gd name="T5" fmla="*/ 5 h 40"/>
                <a:gd name="T6" fmla="*/ 2 w 31"/>
                <a:gd name="T7" fmla="*/ 3 h 40"/>
                <a:gd name="T8" fmla="*/ 2 w 31"/>
                <a:gd name="T9" fmla="*/ 0 h 40"/>
                <a:gd name="T10" fmla="*/ 31 w 31"/>
                <a:gd name="T11" fmla="*/ 0 h 40"/>
                <a:gd name="T12" fmla="*/ 31 w 31"/>
                <a:gd name="T13" fmla="*/ 3 h 40"/>
                <a:gd name="T14" fmla="*/ 31 w 31"/>
                <a:gd name="T15" fmla="*/ 5 h 40"/>
                <a:gd name="T16" fmla="*/ 6 w 31"/>
                <a:gd name="T17" fmla="*/ 35 h 40"/>
                <a:gd name="T18" fmla="*/ 31 w 31"/>
                <a:gd name="T19" fmla="*/ 35 h 40"/>
                <a:gd name="T20" fmla="*/ 31 w 31"/>
                <a:gd name="T21" fmla="*/ 37 h 40"/>
                <a:gd name="T22" fmla="*/ 31 w 31"/>
                <a:gd name="T23" fmla="*/ 40 h 40"/>
                <a:gd name="T24" fmla="*/ 0 w 31"/>
                <a:gd name="T25" fmla="*/ 40 h 40"/>
                <a:gd name="T26" fmla="*/ 0 w 31"/>
                <a:gd name="T27" fmla="*/ 37 h 40"/>
                <a:gd name="T28" fmla="*/ 0 w 31"/>
                <a:gd name="T29" fmla="*/ 3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0" y="35"/>
                  </a:moveTo>
                  <a:lnTo>
                    <a:pt x="24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6" y="35"/>
                  </a:lnTo>
                  <a:lnTo>
                    <a:pt x="31" y="35"/>
                  </a:lnTo>
                  <a:lnTo>
                    <a:pt x="31" y="37"/>
                  </a:lnTo>
                  <a:lnTo>
                    <a:pt x="31" y="40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0" name="Freeform 88"/>
            <p:cNvSpPr/>
            <p:nvPr userDrawn="1"/>
          </p:nvSpPr>
          <p:spPr bwMode="auto">
            <a:xfrm>
              <a:off x="1458" y="933"/>
              <a:ext cx="31" cy="40"/>
            </a:xfrm>
            <a:custGeom>
              <a:avLst/>
              <a:gdLst>
                <a:gd name="T0" fmla="*/ 0 w 31"/>
                <a:gd name="T1" fmla="*/ 0 h 40"/>
                <a:gd name="T2" fmla="*/ 2 w 31"/>
                <a:gd name="T3" fmla="*/ 0 h 40"/>
                <a:gd name="T4" fmla="*/ 5 w 31"/>
                <a:gd name="T5" fmla="*/ 0 h 40"/>
                <a:gd name="T6" fmla="*/ 5 w 31"/>
                <a:gd name="T7" fmla="*/ 16 h 40"/>
                <a:gd name="T8" fmla="*/ 26 w 31"/>
                <a:gd name="T9" fmla="*/ 16 h 40"/>
                <a:gd name="T10" fmla="*/ 26 w 31"/>
                <a:gd name="T11" fmla="*/ 0 h 40"/>
                <a:gd name="T12" fmla="*/ 28 w 31"/>
                <a:gd name="T13" fmla="*/ 0 h 40"/>
                <a:gd name="T14" fmla="*/ 31 w 31"/>
                <a:gd name="T15" fmla="*/ 0 h 40"/>
                <a:gd name="T16" fmla="*/ 31 w 31"/>
                <a:gd name="T17" fmla="*/ 40 h 40"/>
                <a:gd name="T18" fmla="*/ 28 w 31"/>
                <a:gd name="T19" fmla="*/ 40 h 40"/>
                <a:gd name="T20" fmla="*/ 26 w 31"/>
                <a:gd name="T21" fmla="*/ 40 h 40"/>
                <a:gd name="T22" fmla="*/ 26 w 31"/>
                <a:gd name="T23" fmla="*/ 21 h 40"/>
                <a:gd name="T24" fmla="*/ 5 w 31"/>
                <a:gd name="T25" fmla="*/ 21 h 40"/>
                <a:gd name="T26" fmla="*/ 5 w 31"/>
                <a:gd name="T27" fmla="*/ 40 h 40"/>
                <a:gd name="T28" fmla="*/ 2 w 31"/>
                <a:gd name="T29" fmla="*/ 40 h 40"/>
                <a:gd name="T30" fmla="*/ 0 w 31"/>
                <a:gd name="T31" fmla="*/ 40 h 40"/>
                <a:gd name="T32" fmla="*/ 0 w 31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16"/>
                  </a:lnTo>
                  <a:lnTo>
                    <a:pt x="26" y="16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6" y="40"/>
                  </a:lnTo>
                  <a:lnTo>
                    <a:pt x="26" y="21"/>
                  </a:lnTo>
                  <a:lnTo>
                    <a:pt x="5" y="21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1" name="Freeform 89"/>
            <p:cNvSpPr/>
            <p:nvPr userDrawn="1"/>
          </p:nvSpPr>
          <p:spPr bwMode="auto">
            <a:xfrm>
              <a:off x="1503" y="933"/>
              <a:ext cx="29" cy="40"/>
            </a:xfrm>
            <a:custGeom>
              <a:avLst/>
              <a:gdLst>
                <a:gd name="T0" fmla="*/ 0 w 29"/>
                <a:gd name="T1" fmla="*/ 40 h 40"/>
                <a:gd name="T2" fmla="*/ 0 w 29"/>
                <a:gd name="T3" fmla="*/ 0 h 40"/>
                <a:gd name="T4" fmla="*/ 29 w 29"/>
                <a:gd name="T5" fmla="*/ 0 h 40"/>
                <a:gd name="T6" fmla="*/ 29 w 29"/>
                <a:gd name="T7" fmla="*/ 3 h 40"/>
                <a:gd name="T8" fmla="*/ 29 w 29"/>
                <a:gd name="T9" fmla="*/ 5 h 40"/>
                <a:gd name="T10" fmla="*/ 6 w 29"/>
                <a:gd name="T11" fmla="*/ 5 h 40"/>
                <a:gd name="T12" fmla="*/ 6 w 29"/>
                <a:gd name="T13" fmla="*/ 16 h 40"/>
                <a:gd name="T14" fmla="*/ 27 w 29"/>
                <a:gd name="T15" fmla="*/ 16 h 40"/>
                <a:gd name="T16" fmla="*/ 27 w 29"/>
                <a:gd name="T17" fmla="*/ 19 h 40"/>
                <a:gd name="T18" fmla="*/ 27 w 29"/>
                <a:gd name="T19" fmla="*/ 21 h 40"/>
                <a:gd name="T20" fmla="*/ 6 w 29"/>
                <a:gd name="T21" fmla="*/ 21 h 40"/>
                <a:gd name="T22" fmla="*/ 6 w 29"/>
                <a:gd name="T23" fmla="*/ 35 h 40"/>
                <a:gd name="T24" fmla="*/ 29 w 29"/>
                <a:gd name="T25" fmla="*/ 35 h 40"/>
                <a:gd name="T26" fmla="*/ 29 w 29"/>
                <a:gd name="T27" fmla="*/ 37 h 40"/>
                <a:gd name="T28" fmla="*/ 29 w 29"/>
                <a:gd name="T29" fmla="*/ 40 h 40"/>
                <a:gd name="T30" fmla="*/ 0 w 29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40">
                  <a:moveTo>
                    <a:pt x="0" y="40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2" name="Freeform 90"/>
            <p:cNvSpPr/>
            <p:nvPr userDrawn="1"/>
          </p:nvSpPr>
          <p:spPr bwMode="auto">
            <a:xfrm>
              <a:off x="1542" y="933"/>
              <a:ext cx="22" cy="40"/>
            </a:xfrm>
            <a:custGeom>
              <a:avLst/>
              <a:gdLst>
                <a:gd name="T0" fmla="*/ 14 w 18"/>
                <a:gd name="T1" fmla="*/ 0 h 32"/>
                <a:gd name="T2" fmla="*/ 16 w 18"/>
                <a:gd name="T3" fmla="*/ 0 h 32"/>
                <a:gd name="T4" fmla="*/ 18 w 18"/>
                <a:gd name="T5" fmla="*/ 0 h 32"/>
                <a:gd name="T6" fmla="*/ 18 w 18"/>
                <a:gd name="T7" fmla="*/ 23 h 32"/>
                <a:gd name="T8" fmla="*/ 16 w 18"/>
                <a:gd name="T9" fmla="*/ 30 h 32"/>
                <a:gd name="T10" fmla="*/ 9 w 18"/>
                <a:gd name="T11" fmla="*/ 32 h 32"/>
                <a:gd name="T12" fmla="*/ 2 w 18"/>
                <a:gd name="T13" fmla="*/ 30 h 32"/>
                <a:gd name="T14" fmla="*/ 0 w 18"/>
                <a:gd name="T15" fmla="*/ 23 h 32"/>
                <a:gd name="T16" fmla="*/ 0 w 18"/>
                <a:gd name="T17" fmla="*/ 21 h 32"/>
                <a:gd name="T18" fmla="*/ 4 w 18"/>
                <a:gd name="T19" fmla="*/ 21 h 32"/>
                <a:gd name="T20" fmla="*/ 4 w 18"/>
                <a:gd name="T21" fmla="*/ 23 h 32"/>
                <a:gd name="T22" fmla="*/ 6 w 18"/>
                <a:gd name="T23" fmla="*/ 27 h 32"/>
                <a:gd name="T24" fmla="*/ 9 w 18"/>
                <a:gd name="T25" fmla="*/ 29 h 32"/>
                <a:gd name="T26" fmla="*/ 13 w 18"/>
                <a:gd name="T27" fmla="*/ 27 h 32"/>
                <a:gd name="T28" fmla="*/ 14 w 18"/>
                <a:gd name="T29" fmla="*/ 23 h 32"/>
                <a:gd name="T30" fmla="*/ 14 w 18"/>
                <a:gd name="T3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32">
                  <a:moveTo>
                    <a:pt x="1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6"/>
                    <a:pt x="18" y="28"/>
                    <a:pt x="16" y="30"/>
                  </a:cubicBezTo>
                  <a:cubicBezTo>
                    <a:pt x="14" y="32"/>
                    <a:pt x="12" y="32"/>
                    <a:pt x="9" y="32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5"/>
                    <a:pt x="5" y="26"/>
                    <a:pt x="6" y="27"/>
                  </a:cubicBezTo>
                  <a:cubicBezTo>
                    <a:pt x="6" y="28"/>
                    <a:pt x="8" y="29"/>
                    <a:pt x="9" y="29"/>
                  </a:cubicBezTo>
                  <a:cubicBezTo>
                    <a:pt x="11" y="29"/>
                    <a:pt x="12" y="28"/>
                    <a:pt x="13" y="27"/>
                  </a:cubicBezTo>
                  <a:cubicBezTo>
                    <a:pt x="14" y="26"/>
                    <a:pt x="14" y="24"/>
                    <a:pt x="14" y="23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3" name="Freeform 91"/>
            <p:cNvSpPr/>
            <p:nvPr userDrawn="1"/>
          </p:nvSpPr>
          <p:spPr bwMode="auto">
            <a:xfrm>
              <a:off x="1579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3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3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 userDrawn="1"/>
          </p:nvSpPr>
          <p:spPr bwMode="auto">
            <a:xfrm>
              <a:off x="1595" y="933"/>
              <a:ext cx="36" cy="40"/>
            </a:xfrm>
            <a:custGeom>
              <a:avLst/>
              <a:gdLst>
                <a:gd name="T0" fmla="*/ 15 w 36"/>
                <a:gd name="T1" fmla="*/ 0 h 40"/>
                <a:gd name="T2" fmla="*/ 19 w 36"/>
                <a:gd name="T3" fmla="*/ 0 h 40"/>
                <a:gd name="T4" fmla="*/ 21 w 36"/>
                <a:gd name="T5" fmla="*/ 0 h 40"/>
                <a:gd name="T6" fmla="*/ 36 w 36"/>
                <a:gd name="T7" fmla="*/ 40 h 40"/>
                <a:gd name="T8" fmla="*/ 33 w 36"/>
                <a:gd name="T9" fmla="*/ 40 h 40"/>
                <a:gd name="T10" fmla="*/ 30 w 36"/>
                <a:gd name="T11" fmla="*/ 40 h 40"/>
                <a:gd name="T12" fmla="*/ 26 w 36"/>
                <a:gd name="T13" fmla="*/ 27 h 40"/>
                <a:gd name="T14" fmla="*/ 10 w 36"/>
                <a:gd name="T15" fmla="*/ 27 h 40"/>
                <a:gd name="T16" fmla="*/ 7 w 36"/>
                <a:gd name="T17" fmla="*/ 40 h 40"/>
                <a:gd name="T18" fmla="*/ 4 w 36"/>
                <a:gd name="T19" fmla="*/ 40 h 40"/>
                <a:gd name="T20" fmla="*/ 0 w 36"/>
                <a:gd name="T21" fmla="*/ 40 h 40"/>
                <a:gd name="T22" fmla="*/ 15 w 36"/>
                <a:gd name="T23" fmla="*/ 0 h 40"/>
                <a:gd name="T24" fmla="*/ 12 w 36"/>
                <a:gd name="T25" fmla="*/ 24 h 40"/>
                <a:gd name="T26" fmla="*/ 24 w 36"/>
                <a:gd name="T27" fmla="*/ 24 h 40"/>
                <a:gd name="T28" fmla="*/ 19 w 36"/>
                <a:gd name="T29" fmla="*/ 5 h 40"/>
                <a:gd name="T30" fmla="*/ 19 w 36"/>
                <a:gd name="T31" fmla="*/ 5 h 40"/>
                <a:gd name="T32" fmla="*/ 12 w 36"/>
                <a:gd name="T3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40">
                  <a:moveTo>
                    <a:pt x="15" y="0"/>
                  </a:moveTo>
                  <a:lnTo>
                    <a:pt x="19" y="0"/>
                  </a:lnTo>
                  <a:lnTo>
                    <a:pt x="21" y="0"/>
                  </a:lnTo>
                  <a:lnTo>
                    <a:pt x="36" y="40"/>
                  </a:lnTo>
                  <a:lnTo>
                    <a:pt x="33" y="40"/>
                  </a:lnTo>
                  <a:lnTo>
                    <a:pt x="30" y="40"/>
                  </a:lnTo>
                  <a:lnTo>
                    <a:pt x="26" y="27"/>
                  </a:lnTo>
                  <a:lnTo>
                    <a:pt x="10" y="27"/>
                  </a:lnTo>
                  <a:lnTo>
                    <a:pt x="7" y="40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15" y="0"/>
                  </a:lnTo>
                  <a:close/>
                  <a:moveTo>
                    <a:pt x="12" y="24"/>
                  </a:moveTo>
                  <a:lnTo>
                    <a:pt x="24" y="2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5" name="Freeform 93"/>
            <p:cNvSpPr/>
            <p:nvPr userDrawn="1"/>
          </p:nvSpPr>
          <p:spPr bwMode="auto">
            <a:xfrm>
              <a:off x="1641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3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4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9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9 w 31"/>
                <a:gd name="T23" fmla="*/ 40 h 40"/>
                <a:gd name="T24" fmla="*/ 26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3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6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6" name="Freeform 94"/>
            <p:cNvSpPr/>
            <p:nvPr userDrawn="1"/>
          </p:nvSpPr>
          <p:spPr bwMode="auto">
            <a:xfrm>
              <a:off x="1687" y="932"/>
              <a:ext cx="36" cy="41"/>
            </a:xfrm>
            <a:custGeom>
              <a:avLst/>
              <a:gdLst>
                <a:gd name="T0" fmla="*/ 15 w 29"/>
                <a:gd name="T1" fmla="*/ 33 h 33"/>
                <a:gd name="T2" fmla="*/ 4 w 29"/>
                <a:gd name="T3" fmla="*/ 29 h 33"/>
                <a:gd name="T4" fmla="*/ 0 w 29"/>
                <a:gd name="T5" fmla="*/ 17 h 33"/>
                <a:gd name="T6" fmla="*/ 4 w 29"/>
                <a:gd name="T7" fmla="*/ 5 h 33"/>
                <a:gd name="T8" fmla="*/ 15 w 29"/>
                <a:gd name="T9" fmla="*/ 0 h 33"/>
                <a:gd name="T10" fmla="*/ 24 w 29"/>
                <a:gd name="T11" fmla="*/ 3 h 33"/>
                <a:gd name="T12" fmla="*/ 28 w 29"/>
                <a:gd name="T13" fmla="*/ 10 h 33"/>
                <a:gd name="T14" fmla="*/ 24 w 29"/>
                <a:gd name="T15" fmla="*/ 10 h 33"/>
                <a:gd name="T16" fmla="*/ 21 w 29"/>
                <a:gd name="T17" fmla="*/ 5 h 33"/>
                <a:gd name="T18" fmla="*/ 15 w 29"/>
                <a:gd name="T19" fmla="*/ 4 h 33"/>
                <a:gd name="T20" fmla="*/ 7 w 29"/>
                <a:gd name="T21" fmla="*/ 7 h 33"/>
                <a:gd name="T22" fmla="*/ 4 w 29"/>
                <a:gd name="T23" fmla="*/ 17 h 33"/>
                <a:gd name="T24" fmla="*/ 7 w 29"/>
                <a:gd name="T25" fmla="*/ 26 h 33"/>
                <a:gd name="T26" fmla="*/ 15 w 29"/>
                <a:gd name="T27" fmla="*/ 30 h 33"/>
                <a:gd name="T28" fmla="*/ 23 w 29"/>
                <a:gd name="T29" fmla="*/ 26 h 33"/>
                <a:gd name="T30" fmla="*/ 24 w 29"/>
                <a:gd name="T31" fmla="*/ 25 h 33"/>
                <a:gd name="T32" fmla="*/ 25 w 29"/>
                <a:gd name="T33" fmla="*/ 23 h 33"/>
                <a:gd name="T34" fmla="*/ 25 w 29"/>
                <a:gd name="T35" fmla="*/ 20 h 33"/>
                <a:gd name="T36" fmla="*/ 25 w 29"/>
                <a:gd name="T37" fmla="*/ 19 h 33"/>
                <a:gd name="T38" fmla="*/ 15 w 29"/>
                <a:gd name="T39" fmla="*/ 19 h 33"/>
                <a:gd name="T40" fmla="*/ 15 w 29"/>
                <a:gd name="T41" fmla="*/ 16 h 33"/>
                <a:gd name="T42" fmla="*/ 29 w 29"/>
                <a:gd name="T43" fmla="*/ 16 h 33"/>
                <a:gd name="T44" fmla="*/ 29 w 29"/>
                <a:gd name="T45" fmla="*/ 32 h 33"/>
                <a:gd name="T46" fmla="*/ 26 w 29"/>
                <a:gd name="T47" fmla="*/ 32 h 33"/>
                <a:gd name="T48" fmla="*/ 25 w 29"/>
                <a:gd name="T49" fmla="*/ 28 h 33"/>
                <a:gd name="T50" fmla="*/ 25 w 29"/>
                <a:gd name="T51" fmla="*/ 29 h 33"/>
                <a:gd name="T52" fmla="*/ 15 w 29"/>
                <a:gd name="T5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" h="33">
                  <a:moveTo>
                    <a:pt x="15" y="33"/>
                  </a:moveTo>
                  <a:cubicBezTo>
                    <a:pt x="10" y="33"/>
                    <a:pt x="7" y="32"/>
                    <a:pt x="4" y="29"/>
                  </a:cubicBezTo>
                  <a:cubicBezTo>
                    <a:pt x="1" y="26"/>
                    <a:pt x="0" y="22"/>
                    <a:pt x="0" y="17"/>
                  </a:cubicBezTo>
                  <a:cubicBezTo>
                    <a:pt x="0" y="12"/>
                    <a:pt x="1" y="8"/>
                    <a:pt x="4" y="5"/>
                  </a:cubicBezTo>
                  <a:cubicBezTo>
                    <a:pt x="7" y="1"/>
                    <a:pt x="10" y="0"/>
                    <a:pt x="15" y="0"/>
                  </a:cubicBezTo>
                  <a:cubicBezTo>
                    <a:pt x="18" y="0"/>
                    <a:pt x="21" y="1"/>
                    <a:pt x="24" y="3"/>
                  </a:cubicBezTo>
                  <a:cubicBezTo>
                    <a:pt x="26" y="5"/>
                    <a:pt x="28" y="7"/>
                    <a:pt x="28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8"/>
                    <a:pt x="23" y="7"/>
                    <a:pt x="21" y="5"/>
                  </a:cubicBezTo>
                  <a:cubicBezTo>
                    <a:pt x="19" y="4"/>
                    <a:pt x="17" y="4"/>
                    <a:pt x="15" y="4"/>
                  </a:cubicBezTo>
                  <a:cubicBezTo>
                    <a:pt x="12" y="4"/>
                    <a:pt x="9" y="5"/>
                    <a:pt x="7" y="7"/>
                  </a:cubicBezTo>
                  <a:cubicBezTo>
                    <a:pt x="5" y="10"/>
                    <a:pt x="4" y="13"/>
                    <a:pt x="4" y="17"/>
                  </a:cubicBezTo>
                  <a:cubicBezTo>
                    <a:pt x="4" y="21"/>
                    <a:pt x="5" y="24"/>
                    <a:pt x="7" y="26"/>
                  </a:cubicBezTo>
                  <a:cubicBezTo>
                    <a:pt x="9" y="29"/>
                    <a:pt x="12" y="30"/>
                    <a:pt x="15" y="30"/>
                  </a:cubicBezTo>
                  <a:cubicBezTo>
                    <a:pt x="18" y="30"/>
                    <a:pt x="21" y="29"/>
                    <a:pt x="23" y="26"/>
                  </a:cubicBezTo>
                  <a:cubicBezTo>
                    <a:pt x="23" y="26"/>
                    <a:pt x="23" y="25"/>
                    <a:pt x="24" y="25"/>
                  </a:cubicBezTo>
                  <a:cubicBezTo>
                    <a:pt x="24" y="24"/>
                    <a:pt x="24" y="24"/>
                    <a:pt x="25" y="23"/>
                  </a:cubicBezTo>
                  <a:cubicBezTo>
                    <a:pt x="25" y="22"/>
                    <a:pt x="25" y="21"/>
                    <a:pt x="25" y="20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2" y="32"/>
                    <a:pt x="19" y="33"/>
                    <a:pt x="15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7" name="Freeform 95"/>
            <p:cNvSpPr/>
            <p:nvPr userDrawn="1"/>
          </p:nvSpPr>
          <p:spPr bwMode="auto">
            <a:xfrm>
              <a:off x="1760" y="933"/>
              <a:ext cx="31" cy="40"/>
            </a:xfrm>
            <a:custGeom>
              <a:avLst/>
              <a:gdLst>
                <a:gd name="T0" fmla="*/ 25 w 25"/>
                <a:gd name="T1" fmla="*/ 20 h 32"/>
                <a:gd name="T2" fmla="*/ 21 w 25"/>
                <a:gd name="T3" fmla="*/ 29 h 32"/>
                <a:gd name="T4" fmla="*/ 12 w 25"/>
                <a:gd name="T5" fmla="*/ 32 h 32"/>
                <a:gd name="T6" fmla="*/ 3 w 25"/>
                <a:gd name="T7" fmla="*/ 29 h 32"/>
                <a:gd name="T8" fmla="*/ 0 w 25"/>
                <a:gd name="T9" fmla="*/ 20 h 32"/>
                <a:gd name="T10" fmla="*/ 0 w 25"/>
                <a:gd name="T11" fmla="*/ 0 h 32"/>
                <a:gd name="T12" fmla="*/ 2 w 25"/>
                <a:gd name="T13" fmla="*/ 0 h 32"/>
                <a:gd name="T14" fmla="*/ 4 w 25"/>
                <a:gd name="T15" fmla="*/ 0 h 32"/>
                <a:gd name="T16" fmla="*/ 4 w 25"/>
                <a:gd name="T17" fmla="*/ 20 h 32"/>
                <a:gd name="T18" fmla="*/ 6 w 25"/>
                <a:gd name="T19" fmla="*/ 26 h 32"/>
                <a:gd name="T20" fmla="*/ 12 w 25"/>
                <a:gd name="T21" fmla="*/ 29 h 32"/>
                <a:gd name="T22" fmla="*/ 18 w 25"/>
                <a:gd name="T23" fmla="*/ 26 h 32"/>
                <a:gd name="T24" fmla="*/ 20 w 25"/>
                <a:gd name="T25" fmla="*/ 20 h 32"/>
                <a:gd name="T26" fmla="*/ 20 w 25"/>
                <a:gd name="T27" fmla="*/ 0 h 32"/>
                <a:gd name="T28" fmla="*/ 22 w 25"/>
                <a:gd name="T29" fmla="*/ 0 h 32"/>
                <a:gd name="T30" fmla="*/ 25 w 25"/>
                <a:gd name="T31" fmla="*/ 0 h 32"/>
                <a:gd name="T32" fmla="*/ 25 w 25"/>
                <a:gd name="T3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2">
                  <a:moveTo>
                    <a:pt x="25" y="20"/>
                  </a:moveTo>
                  <a:cubicBezTo>
                    <a:pt x="25" y="24"/>
                    <a:pt x="23" y="27"/>
                    <a:pt x="21" y="29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8" y="32"/>
                    <a:pt x="5" y="31"/>
                    <a:pt x="3" y="29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5" y="25"/>
                    <a:pt x="6" y="26"/>
                  </a:cubicBezTo>
                  <a:cubicBezTo>
                    <a:pt x="7" y="28"/>
                    <a:pt x="9" y="29"/>
                    <a:pt x="12" y="29"/>
                  </a:cubicBezTo>
                  <a:cubicBezTo>
                    <a:pt x="15" y="29"/>
                    <a:pt x="17" y="28"/>
                    <a:pt x="18" y="26"/>
                  </a:cubicBezTo>
                  <a:cubicBezTo>
                    <a:pt x="20" y="25"/>
                    <a:pt x="20" y="23"/>
                    <a:pt x="2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8" name="Freeform 96"/>
            <p:cNvSpPr/>
            <p:nvPr userDrawn="1"/>
          </p:nvSpPr>
          <p:spPr bwMode="auto">
            <a:xfrm>
              <a:off x="1806" y="933"/>
              <a:ext cx="31" cy="40"/>
            </a:xfrm>
            <a:custGeom>
              <a:avLst/>
              <a:gdLst>
                <a:gd name="T0" fmla="*/ 5 w 31"/>
                <a:gd name="T1" fmla="*/ 40 h 40"/>
                <a:gd name="T2" fmla="*/ 2 w 31"/>
                <a:gd name="T3" fmla="*/ 40 h 40"/>
                <a:gd name="T4" fmla="*/ 0 w 31"/>
                <a:gd name="T5" fmla="*/ 40 h 40"/>
                <a:gd name="T6" fmla="*/ 0 w 31"/>
                <a:gd name="T7" fmla="*/ 0 h 40"/>
                <a:gd name="T8" fmla="*/ 2 w 31"/>
                <a:gd name="T9" fmla="*/ 0 h 40"/>
                <a:gd name="T10" fmla="*/ 6 w 31"/>
                <a:gd name="T11" fmla="*/ 0 h 40"/>
                <a:gd name="T12" fmla="*/ 26 w 31"/>
                <a:gd name="T13" fmla="*/ 32 h 40"/>
                <a:gd name="T14" fmla="*/ 26 w 31"/>
                <a:gd name="T15" fmla="*/ 0 h 40"/>
                <a:gd name="T16" fmla="*/ 28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8 w 31"/>
                <a:gd name="T23" fmla="*/ 40 h 40"/>
                <a:gd name="T24" fmla="*/ 25 w 31"/>
                <a:gd name="T25" fmla="*/ 40 h 40"/>
                <a:gd name="T26" fmla="*/ 5 w 31"/>
                <a:gd name="T27" fmla="*/ 8 h 40"/>
                <a:gd name="T28" fmla="*/ 5 w 31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0">
                  <a:moveTo>
                    <a:pt x="5" y="40"/>
                  </a:move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1" y="40"/>
                  </a:lnTo>
                  <a:lnTo>
                    <a:pt x="28" y="40"/>
                  </a:lnTo>
                  <a:lnTo>
                    <a:pt x="25" y="40"/>
                  </a:lnTo>
                  <a:lnTo>
                    <a:pt x="5" y="8"/>
                  </a:lnTo>
                  <a:lnTo>
                    <a:pt x="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9" name="Freeform 97"/>
            <p:cNvSpPr/>
            <p:nvPr userDrawn="1"/>
          </p:nvSpPr>
          <p:spPr bwMode="auto">
            <a:xfrm>
              <a:off x="1852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0" name="Freeform 98"/>
            <p:cNvSpPr/>
            <p:nvPr userDrawn="1"/>
          </p:nvSpPr>
          <p:spPr bwMode="auto">
            <a:xfrm>
              <a:off x="1867" y="933"/>
              <a:ext cx="34" cy="40"/>
            </a:xfrm>
            <a:custGeom>
              <a:avLst/>
              <a:gdLst>
                <a:gd name="T0" fmla="*/ 0 w 34"/>
                <a:gd name="T1" fmla="*/ 0 h 40"/>
                <a:gd name="T2" fmla="*/ 3 w 34"/>
                <a:gd name="T3" fmla="*/ 0 h 40"/>
                <a:gd name="T4" fmla="*/ 6 w 34"/>
                <a:gd name="T5" fmla="*/ 0 h 40"/>
                <a:gd name="T6" fmla="*/ 17 w 34"/>
                <a:gd name="T7" fmla="*/ 34 h 40"/>
                <a:gd name="T8" fmla="*/ 17 w 34"/>
                <a:gd name="T9" fmla="*/ 34 h 40"/>
                <a:gd name="T10" fmla="*/ 28 w 34"/>
                <a:gd name="T11" fmla="*/ 0 h 40"/>
                <a:gd name="T12" fmla="*/ 32 w 34"/>
                <a:gd name="T13" fmla="*/ 0 h 40"/>
                <a:gd name="T14" fmla="*/ 34 w 34"/>
                <a:gd name="T15" fmla="*/ 0 h 40"/>
                <a:gd name="T16" fmla="*/ 21 w 34"/>
                <a:gd name="T17" fmla="*/ 40 h 40"/>
                <a:gd name="T18" fmla="*/ 17 w 34"/>
                <a:gd name="T19" fmla="*/ 40 h 40"/>
                <a:gd name="T20" fmla="*/ 15 w 34"/>
                <a:gd name="T21" fmla="*/ 40 h 40"/>
                <a:gd name="T22" fmla="*/ 0 w 34"/>
                <a:gd name="T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0">
                  <a:moveTo>
                    <a:pt x="0" y="0"/>
                  </a:moveTo>
                  <a:lnTo>
                    <a:pt x="3" y="0"/>
                  </a:lnTo>
                  <a:lnTo>
                    <a:pt x="6" y="0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1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1" name="Freeform 99"/>
            <p:cNvSpPr/>
            <p:nvPr userDrawn="1"/>
          </p:nvSpPr>
          <p:spPr bwMode="auto">
            <a:xfrm>
              <a:off x="1911" y="933"/>
              <a:ext cx="30" cy="40"/>
            </a:xfrm>
            <a:custGeom>
              <a:avLst/>
              <a:gdLst>
                <a:gd name="T0" fmla="*/ 0 w 30"/>
                <a:gd name="T1" fmla="*/ 40 h 40"/>
                <a:gd name="T2" fmla="*/ 0 w 30"/>
                <a:gd name="T3" fmla="*/ 0 h 40"/>
                <a:gd name="T4" fmla="*/ 30 w 30"/>
                <a:gd name="T5" fmla="*/ 0 h 40"/>
                <a:gd name="T6" fmla="*/ 30 w 30"/>
                <a:gd name="T7" fmla="*/ 3 h 40"/>
                <a:gd name="T8" fmla="*/ 30 w 30"/>
                <a:gd name="T9" fmla="*/ 5 h 40"/>
                <a:gd name="T10" fmla="*/ 6 w 30"/>
                <a:gd name="T11" fmla="*/ 5 h 40"/>
                <a:gd name="T12" fmla="*/ 6 w 30"/>
                <a:gd name="T13" fmla="*/ 16 h 40"/>
                <a:gd name="T14" fmla="*/ 27 w 30"/>
                <a:gd name="T15" fmla="*/ 16 h 40"/>
                <a:gd name="T16" fmla="*/ 27 w 30"/>
                <a:gd name="T17" fmla="*/ 19 h 40"/>
                <a:gd name="T18" fmla="*/ 27 w 30"/>
                <a:gd name="T19" fmla="*/ 21 h 40"/>
                <a:gd name="T20" fmla="*/ 6 w 30"/>
                <a:gd name="T21" fmla="*/ 21 h 40"/>
                <a:gd name="T22" fmla="*/ 6 w 30"/>
                <a:gd name="T23" fmla="*/ 35 h 40"/>
                <a:gd name="T24" fmla="*/ 30 w 30"/>
                <a:gd name="T25" fmla="*/ 35 h 40"/>
                <a:gd name="T26" fmla="*/ 30 w 30"/>
                <a:gd name="T27" fmla="*/ 37 h 40"/>
                <a:gd name="T28" fmla="*/ 30 w 30"/>
                <a:gd name="T29" fmla="*/ 40 h 40"/>
                <a:gd name="T30" fmla="*/ 0 w 30"/>
                <a:gd name="T3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40">
                  <a:moveTo>
                    <a:pt x="0" y="40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3"/>
                  </a:lnTo>
                  <a:lnTo>
                    <a:pt x="30" y="5"/>
                  </a:lnTo>
                  <a:lnTo>
                    <a:pt x="6" y="5"/>
                  </a:lnTo>
                  <a:lnTo>
                    <a:pt x="6" y="16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27" y="21"/>
                  </a:lnTo>
                  <a:lnTo>
                    <a:pt x="6" y="21"/>
                  </a:lnTo>
                  <a:lnTo>
                    <a:pt x="6" y="35"/>
                  </a:lnTo>
                  <a:lnTo>
                    <a:pt x="30" y="35"/>
                  </a:lnTo>
                  <a:lnTo>
                    <a:pt x="30" y="37"/>
                  </a:lnTo>
                  <a:lnTo>
                    <a:pt x="30" y="4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 userDrawn="1"/>
          </p:nvSpPr>
          <p:spPr bwMode="auto">
            <a:xfrm>
              <a:off x="1955" y="933"/>
              <a:ext cx="33" cy="40"/>
            </a:xfrm>
            <a:custGeom>
              <a:avLst/>
              <a:gdLst>
                <a:gd name="T0" fmla="*/ 0 w 27"/>
                <a:gd name="T1" fmla="*/ 0 h 32"/>
                <a:gd name="T2" fmla="*/ 2 w 27"/>
                <a:gd name="T3" fmla="*/ 0 h 32"/>
                <a:gd name="T4" fmla="*/ 15 w 27"/>
                <a:gd name="T5" fmla="*/ 0 h 32"/>
                <a:gd name="T6" fmla="*/ 23 w 27"/>
                <a:gd name="T7" fmla="*/ 2 h 32"/>
                <a:gd name="T8" fmla="*/ 25 w 27"/>
                <a:gd name="T9" fmla="*/ 8 h 32"/>
                <a:gd name="T10" fmla="*/ 23 w 27"/>
                <a:gd name="T11" fmla="*/ 15 h 32"/>
                <a:gd name="T12" fmla="*/ 21 w 27"/>
                <a:gd name="T13" fmla="*/ 16 h 32"/>
                <a:gd name="T14" fmla="*/ 22 w 27"/>
                <a:gd name="T15" fmla="*/ 16 h 32"/>
                <a:gd name="T16" fmla="*/ 25 w 27"/>
                <a:gd name="T17" fmla="*/ 22 h 32"/>
                <a:gd name="T18" fmla="*/ 25 w 27"/>
                <a:gd name="T19" fmla="*/ 28 h 32"/>
                <a:gd name="T20" fmla="*/ 25 w 27"/>
                <a:gd name="T21" fmla="*/ 30 h 32"/>
                <a:gd name="T22" fmla="*/ 27 w 27"/>
                <a:gd name="T23" fmla="*/ 31 h 32"/>
                <a:gd name="T24" fmla="*/ 27 w 27"/>
                <a:gd name="T25" fmla="*/ 31 h 32"/>
                <a:gd name="T26" fmla="*/ 21 w 27"/>
                <a:gd name="T27" fmla="*/ 31 h 32"/>
                <a:gd name="T28" fmla="*/ 21 w 27"/>
                <a:gd name="T29" fmla="*/ 29 h 32"/>
                <a:gd name="T30" fmla="*/ 21 w 27"/>
                <a:gd name="T31" fmla="*/ 26 h 32"/>
                <a:gd name="T32" fmla="*/ 21 w 27"/>
                <a:gd name="T33" fmla="*/ 23 h 32"/>
                <a:gd name="T34" fmla="*/ 19 w 27"/>
                <a:gd name="T35" fmla="*/ 19 h 32"/>
                <a:gd name="T36" fmla="*/ 15 w 27"/>
                <a:gd name="T37" fmla="*/ 18 h 32"/>
                <a:gd name="T38" fmla="*/ 4 w 27"/>
                <a:gd name="T39" fmla="*/ 18 h 32"/>
                <a:gd name="T40" fmla="*/ 4 w 27"/>
                <a:gd name="T41" fmla="*/ 32 h 32"/>
                <a:gd name="T42" fmla="*/ 2 w 27"/>
                <a:gd name="T43" fmla="*/ 32 h 32"/>
                <a:gd name="T44" fmla="*/ 0 w 27"/>
                <a:gd name="T45" fmla="*/ 32 h 32"/>
                <a:gd name="T46" fmla="*/ 0 w 27"/>
                <a:gd name="T47" fmla="*/ 0 h 32"/>
                <a:gd name="T48" fmla="*/ 4 w 27"/>
                <a:gd name="T49" fmla="*/ 14 h 32"/>
                <a:gd name="T50" fmla="*/ 15 w 27"/>
                <a:gd name="T51" fmla="*/ 14 h 32"/>
                <a:gd name="T52" fmla="*/ 19 w 27"/>
                <a:gd name="T53" fmla="*/ 13 h 32"/>
                <a:gd name="T54" fmla="*/ 21 w 27"/>
                <a:gd name="T55" fmla="*/ 9 h 32"/>
                <a:gd name="T56" fmla="*/ 19 w 27"/>
                <a:gd name="T57" fmla="*/ 5 h 32"/>
                <a:gd name="T58" fmla="*/ 15 w 27"/>
                <a:gd name="T59" fmla="*/ 3 h 32"/>
                <a:gd name="T60" fmla="*/ 4 w 27"/>
                <a:gd name="T61" fmla="*/ 3 h 32"/>
                <a:gd name="T62" fmla="*/ 4 w 27"/>
                <a:gd name="T6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32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0"/>
                    <a:pt x="21" y="1"/>
                    <a:pt x="23" y="2"/>
                  </a:cubicBezTo>
                  <a:cubicBezTo>
                    <a:pt x="24" y="3"/>
                    <a:pt x="25" y="6"/>
                    <a:pt x="25" y="8"/>
                  </a:cubicBezTo>
                  <a:cubicBezTo>
                    <a:pt x="25" y="11"/>
                    <a:pt x="24" y="13"/>
                    <a:pt x="23" y="15"/>
                  </a:cubicBezTo>
                  <a:cubicBezTo>
                    <a:pt x="22" y="15"/>
                    <a:pt x="22" y="16"/>
                    <a:pt x="2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4" y="17"/>
                    <a:pt x="25" y="19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0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29"/>
                  </a:cubicBezTo>
                  <a:cubicBezTo>
                    <a:pt x="21" y="28"/>
                    <a:pt x="21" y="27"/>
                    <a:pt x="21" y="26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1"/>
                    <a:pt x="20" y="20"/>
                    <a:pt x="19" y="19"/>
                  </a:cubicBezTo>
                  <a:cubicBezTo>
                    <a:pt x="18" y="18"/>
                    <a:pt x="17" y="18"/>
                    <a:pt x="15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4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9" y="14"/>
                    <a:pt x="19" y="13"/>
                  </a:cubicBezTo>
                  <a:cubicBezTo>
                    <a:pt x="20" y="12"/>
                    <a:pt x="21" y="11"/>
                    <a:pt x="21" y="9"/>
                  </a:cubicBezTo>
                  <a:cubicBezTo>
                    <a:pt x="21" y="7"/>
                    <a:pt x="20" y="5"/>
                    <a:pt x="19" y="5"/>
                  </a:cubicBezTo>
                  <a:cubicBezTo>
                    <a:pt x="18" y="4"/>
                    <a:pt x="17" y="3"/>
                    <a:pt x="15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4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3" name="Freeform 101"/>
            <p:cNvSpPr/>
            <p:nvPr userDrawn="1"/>
          </p:nvSpPr>
          <p:spPr bwMode="auto">
            <a:xfrm>
              <a:off x="1999" y="932"/>
              <a:ext cx="31" cy="41"/>
            </a:xfrm>
            <a:custGeom>
              <a:avLst/>
              <a:gdLst>
                <a:gd name="T0" fmla="*/ 20 w 25"/>
                <a:gd name="T1" fmla="*/ 10 h 33"/>
                <a:gd name="T2" fmla="*/ 18 w 25"/>
                <a:gd name="T3" fmla="*/ 5 h 33"/>
                <a:gd name="T4" fmla="*/ 12 w 25"/>
                <a:gd name="T5" fmla="*/ 4 h 33"/>
                <a:gd name="T6" fmla="*/ 7 w 25"/>
                <a:gd name="T7" fmla="*/ 5 h 33"/>
                <a:gd name="T8" fmla="*/ 5 w 25"/>
                <a:gd name="T9" fmla="*/ 9 h 33"/>
                <a:gd name="T10" fmla="*/ 6 w 25"/>
                <a:gd name="T11" fmla="*/ 12 h 33"/>
                <a:gd name="T12" fmla="*/ 11 w 25"/>
                <a:gd name="T13" fmla="*/ 14 h 33"/>
                <a:gd name="T14" fmla="*/ 17 w 25"/>
                <a:gd name="T15" fmla="*/ 15 h 33"/>
                <a:gd name="T16" fmla="*/ 23 w 25"/>
                <a:gd name="T17" fmla="*/ 18 h 33"/>
                <a:gd name="T18" fmla="*/ 25 w 25"/>
                <a:gd name="T19" fmla="*/ 24 h 33"/>
                <a:gd name="T20" fmla="*/ 22 w 25"/>
                <a:gd name="T21" fmla="*/ 31 h 33"/>
                <a:gd name="T22" fmla="*/ 13 w 25"/>
                <a:gd name="T23" fmla="*/ 33 h 33"/>
                <a:gd name="T24" fmla="*/ 3 w 25"/>
                <a:gd name="T25" fmla="*/ 30 h 33"/>
                <a:gd name="T26" fmla="*/ 0 w 25"/>
                <a:gd name="T27" fmla="*/ 23 h 33"/>
                <a:gd name="T28" fmla="*/ 0 w 25"/>
                <a:gd name="T29" fmla="*/ 22 h 33"/>
                <a:gd name="T30" fmla="*/ 4 w 25"/>
                <a:gd name="T31" fmla="*/ 22 h 33"/>
                <a:gd name="T32" fmla="*/ 6 w 25"/>
                <a:gd name="T33" fmla="*/ 28 h 33"/>
                <a:gd name="T34" fmla="*/ 13 w 25"/>
                <a:gd name="T35" fmla="*/ 30 h 33"/>
                <a:gd name="T36" fmla="*/ 19 w 25"/>
                <a:gd name="T37" fmla="*/ 28 h 33"/>
                <a:gd name="T38" fmla="*/ 21 w 25"/>
                <a:gd name="T39" fmla="*/ 24 h 33"/>
                <a:gd name="T40" fmla="*/ 20 w 25"/>
                <a:gd name="T41" fmla="*/ 21 h 33"/>
                <a:gd name="T42" fmla="*/ 14 w 25"/>
                <a:gd name="T43" fmla="*/ 19 h 33"/>
                <a:gd name="T44" fmla="*/ 9 w 25"/>
                <a:gd name="T45" fmla="*/ 17 h 33"/>
                <a:gd name="T46" fmla="*/ 3 w 25"/>
                <a:gd name="T47" fmla="*/ 15 h 33"/>
                <a:gd name="T48" fmla="*/ 1 w 25"/>
                <a:gd name="T49" fmla="*/ 10 h 33"/>
                <a:gd name="T50" fmla="*/ 4 w 25"/>
                <a:gd name="T51" fmla="*/ 3 h 33"/>
                <a:gd name="T52" fmla="*/ 12 w 25"/>
                <a:gd name="T53" fmla="*/ 0 h 33"/>
                <a:gd name="T54" fmla="*/ 21 w 25"/>
                <a:gd name="T55" fmla="*/ 3 h 33"/>
                <a:gd name="T56" fmla="*/ 24 w 25"/>
                <a:gd name="T57" fmla="*/ 10 h 33"/>
                <a:gd name="T58" fmla="*/ 20 w 25"/>
                <a:gd name="T59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3">
                  <a:moveTo>
                    <a:pt x="20" y="10"/>
                  </a:moveTo>
                  <a:cubicBezTo>
                    <a:pt x="20" y="8"/>
                    <a:pt x="19" y="6"/>
                    <a:pt x="18" y="5"/>
                  </a:cubicBezTo>
                  <a:cubicBezTo>
                    <a:pt x="17" y="4"/>
                    <a:pt x="15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9"/>
                  </a:cubicBezTo>
                  <a:cubicBezTo>
                    <a:pt x="5" y="10"/>
                    <a:pt x="5" y="11"/>
                    <a:pt x="6" y="12"/>
                  </a:cubicBezTo>
                  <a:cubicBezTo>
                    <a:pt x="7" y="13"/>
                    <a:pt x="9" y="13"/>
                    <a:pt x="11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6"/>
                    <a:pt x="22" y="17"/>
                    <a:pt x="23" y="18"/>
                  </a:cubicBezTo>
                  <a:cubicBezTo>
                    <a:pt x="24" y="20"/>
                    <a:pt x="25" y="22"/>
                    <a:pt x="25" y="24"/>
                  </a:cubicBezTo>
                  <a:cubicBezTo>
                    <a:pt x="25" y="27"/>
                    <a:pt x="24" y="29"/>
                    <a:pt x="22" y="31"/>
                  </a:cubicBezTo>
                  <a:cubicBezTo>
                    <a:pt x="20" y="33"/>
                    <a:pt x="17" y="33"/>
                    <a:pt x="13" y="33"/>
                  </a:cubicBezTo>
                  <a:cubicBezTo>
                    <a:pt x="9" y="33"/>
                    <a:pt x="5" y="32"/>
                    <a:pt x="3" y="30"/>
                  </a:cubicBezTo>
                  <a:cubicBezTo>
                    <a:pt x="1" y="29"/>
                    <a:pt x="0" y="26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5"/>
                    <a:pt x="5" y="26"/>
                    <a:pt x="6" y="28"/>
                  </a:cubicBezTo>
                  <a:cubicBezTo>
                    <a:pt x="8" y="29"/>
                    <a:pt x="10" y="30"/>
                    <a:pt x="13" y="30"/>
                  </a:cubicBezTo>
                  <a:cubicBezTo>
                    <a:pt x="15" y="30"/>
                    <a:pt x="17" y="29"/>
                    <a:pt x="19" y="28"/>
                  </a:cubicBezTo>
                  <a:cubicBezTo>
                    <a:pt x="20" y="27"/>
                    <a:pt x="21" y="26"/>
                    <a:pt x="21" y="24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19" y="20"/>
                    <a:pt x="17" y="19"/>
                    <a:pt x="14" y="1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6" y="17"/>
                    <a:pt x="4" y="16"/>
                    <a:pt x="3" y="15"/>
                  </a:cubicBezTo>
                  <a:cubicBezTo>
                    <a:pt x="1" y="14"/>
                    <a:pt x="1" y="12"/>
                    <a:pt x="1" y="10"/>
                  </a:cubicBezTo>
                  <a:cubicBezTo>
                    <a:pt x="1" y="7"/>
                    <a:pt x="2" y="4"/>
                    <a:pt x="4" y="3"/>
                  </a:cubicBezTo>
                  <a:cubicBezTo>
                    <a:pt x="6" y="1"/>
                    <a:pt x="9" y="0"/>
                    <a:pt x="12" y="0"/>
                  </a:cubicBezTo>
                  <a:cubicBezTo>
                    <a:pt x="16" y="0"/>
                    <a:pt x="19" y="1"/>
                    <a:pt x="21" y="3"/>
                  </a:cubicBezTo>
                  <a:cubicBezTo>
                    <a:pt x="23" y="4"/>
                    <a:pt x="24" y="7"/>
                    <a:pt x="24" y="1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4" name="Freeform 102"/>
            <p:cNvSpPr/>
            <p:nvPr userDrawn="1"/>
          </p:nvSpPr>
          <p:spPr bwMode="auto">
            <a:xfrm>
              <a:off x="2044" y="933"/>
              <a:ext cx="5" cy="40"/>
            </a:xfrm>
            <a:custGeom>
              <a:avLst/>
              <a:gdLst>
                <a:gd name="T0" fmla="*/ 0 w 5"/>
                <a:gd name="T1" fmla="*/ 0 h 40"/>
                <a:gd name="T2" fmla="*/ 2 w 5"/>
                <a:gd name="T3" fmla="*/ 0 h 40"/>
                <a:gd name="T4" fmla="*/ 5 w 5"/>
                <a:gd name="T5" fmla="*/ 0 h 40"/>
                <a:gd name="T6" fmla="*/ 5 w 5"/>
                <a:gd name="T7" fmla="*/ 40 h 40"/>
                <a:gd name="T8" fmla="*/ 2 w 5"/>
                <a:gd name="T9" fmla="*/ 40 h 40"/>
                <a:gd name="T10" fmla="*/ 0 w 5"/>
                <a:gd name="T11" fmla="*/ 40 h 40"/>
                <a:gd name="T12" fmla="*/ 0 w 5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0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5" y="40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5" name="Freeform 103"/>
            <p:cNvSpPr/>
            <p:nvPr userDrawn="1"/>
          </p:nvSpPr>
          <p:spPr bwMode="auto">
            <a:xfrm>
              <a:off x="2060" y="933"/>
              <a:ext cx="32" cy="40"/>
            </a:xfrm>
            <a:custGeom>
              <a:avLst/>
              <a:gdLst>
                <a:gd name="T0" fmla="*/ 13 w 32"/>
                <a:gd name="T1" fmla="*/ 5 h 40"/>
                <a:gd name="T2" fmla="*/ 0 w 32"/>
                <a:gd name="T3" fmla="*/ 5 h 40"/>
                <a:gd name="T4" fmla="*/ 0 w 32"/>
                <a:gd name="T5" fmla="*/ 3 h 40"/>
                <a:gd name="T6" fmla="*/ 0 w 32"/>
                <a:gd name="T7" fmla="*/ 0 h 40"/>
                <a:gd name="T8" fmla="*/ 32 w 32"/>
                <a:gd name="T9" fmla="*/ 0 h 40"/>
                <a:gd name="T10" fmla="*/ 32 w 32"/>
                <a:gd name="T11" fmla="*/ 3 h 40"/>
                <a:gd name="T12" fmla="*/ 32 w 32"/>
                <a:gd name="T13" fmla="*/ 5 h 40"/>
                <a:gd name="T14" fmla="*/ 18 w 32"/>
                <a:gd name="T15" fmla="*/ 5 h 40"/>
                <a:gd name="T16" fmla="*/ 18 w 32"/>
                <a:gd name="T17" fmla="*/ 40 h 40"/>
                <a:gd name="T18" fmla="*/ 16 w 32"/>
                <a:gd name="T19" fmla="*/ 40 h 40"/>
                <a:gd name="T20" fmla="*/ 13 w 32"/>
                <a:gd name="T21" fmla="*/ 40 h 40"/>
                <a:gd name="T22" fmla="*/ 13 w 32"/>
                <a:gd name="T2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40">
                  <a:moveTo>
                    <a:pt x="13" y="5"/>
                  </a:moveTo>
                  <a:lnTo>
                    <a:pt x="0" y="5"/>
                  </a:lnTo>
                  <a:lnTo>
                    <a:pt x="0" y="3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5"/>
                  </a:lnTo>
                  <a:lnTo>
                    <a:pt x="18" y="5"/>
                  </a:lnTo>
                  <a:lnTo>
                    <a:pt x="18" y="40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3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6" name="Freeform 104"/>
            <p:cNvSpPr/>
            <p:nvPr userDrawn="1"/>
          </p:nvSpPr>
          <p:spPr bwMode="auto">
            <a:xfrm>
              <a:off x="2101" y="933"/>
              <a:ext cx="34" cy="40"/>
            </a:xfrm>
            <a:custGeom>
              <a:avLst/>
              <a:gdLst>
                <a:gd name="T0" fmla="*/ 15 w 34"/>
                <a:gd name="T1" fmla="*/ 24 h 40"/>
                <a:gd name="T2" fmla="*/ 0 w 34"/>
                <a:gd name="T3" fmla="*/ 0 h 40"/>
                <a:gd name="T4" fmla="*/ 3 w 34"/>
                <a:gd name="T5" fmla="*/ 0 h 40"/>
                <a:gd name="T6" fmla="*/ 6 w 34"/>
                <a:gd name="T7" fmla="*/ 0 h 40"/>
                <a:gd name="T8" fmla="*/ 17 w 34"/>
                <a:gd name="T9" fmla="*/ 19 h 40"/>
                <a:gd name="T10" fmla="*/ 17 w 34"/>
                <a:gd name="T11" fmla="*/ 19 h 40"/>
                <a:gd name="T12" fmla="*/ 28 w 34"/>
                <a:gd name="T13" fmla="*/ 0 h 40"/>
                <a:gd name="T14" fmla="*/ 32 w 34"/>
                <a:gd name="T15" fmla="*/ 0 h 40"/>
                <a:gd name="T16" fmla="*/ 34 w 34"/>
                <a:gd name="T17" fmla="*/ 0 h 40"/>
                <a:gd name="T18" fmla="*/ 20 w 34"/>
                <a:gd name="T19" fmla="*/ 24 h 40"/>
                <a:gd name="T20" fmla="*/ 20 w 34"/>
                <a:gd name="T21" fmla="*/ 40 h 40"/>
                <a:gd name="T22" fmla="*/ 17 w 34"/>
                <a:gd name="T23" fmla="*/ 40 h 40"/>
                <a:gd name="T24" fmla="*/ 15 w 34"/>
                <a:gd name="T25" fmla="*/ 40 h 40"/>
                <a:gd name="T26" fmla="*/ 15 w 34"/>
                <a:gd name="T27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40">
                  <a:moveTo>
                    <a:pt x="15" y="24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20" y="24"/>
                  </a:lnTo>
                  <a:lnTo>
                    <a:pt x="20" y="40"/>
                  </a:lnTo>
                  <a:lnTo>
                    <a:pt x="17" y="40"/>
                  </a:lnTo>
                  <a:lnTo>
                    <a:pt x="15" y="40"/>
                  </a:lnTo>
                  <a:lnTo>
                    <a:pt x="15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 userDrawn="1"/>
          </p:nvSpPr>
          <p:spPr bwMode="auto">
            <a:xfrm>
              <a:off x="954" y="660"/>
              <a:ext cx="350" cy="353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8" name="Freeform 106"/>
            <p:cNvSpPr/>
            <p:nvPr userDrawn="1"/>
          </p:nvSpPr>
          <p:spPr bwMode="auto">
            <a:xfrm>
              <a:off x="1033" y="739"/>
              <a:ext cx="193" cy="17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9" name="Freeform 107"/>
            <p:cNvSpPr/>
            <p:nvPr userDrawn="1"/>
          </p:nvSpPr>
          <p:spPr bwMode="auto">
            <a:xfrm>
              <a:off x="972" y="867"/>
              <a:ext cx="40" cy="29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0" name="Freeform 108"/>
            <p:cNvSpPr/>
            <p:nvPr userDrawn="1"/>
          </p:nvSpPr>
          <p:spPr bwMode="auto">
            <a:xfrm>
              <a:off x="984" y="888"/>
              <a:ext cx="38" cy="31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1" name="Freeform 109"/>
            <p:cNvSpPr/>
            <p:nvPr userDrawn="1"/>
          </p:nvSpPr>
          <p:spPr bwMode="auto">
            <a:xfrm>
              <a:off x="995" y="906"/>
              <a:ext cx="38" cy="33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2" name="Freeform 110"/>
            <p:cNvSpPr/>
            <p:nvPr userDrawn="1"/>
          </p:nvSpPr>
          <p:spPr bwMode="auto">
            <a:xfrm>
              <a:off x="1026" y="934"/>
              <a:ext cx="24" cy="29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 userDrawn="1"/>
          </p:nvSpPr>
          <p:spPr bwMode="auto">
            <a:xfrm>
              <a:off x="1034" y="942"/>
              <a:ext cx="29" cy="35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4" name="Freeform 112"/>
            <p:cNvSpPr/>
            <p:nvPr userDrawn="1"/>
          </p:nvSpPr>
          <p:spPr bwMode="auto">
            <a:xfrm>
              <a:off x="1054" y="948"/>
              <a:ext cx="32" cy="39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5" name="Freeform 113"/>
            <p:cNvSpPr/>
            <p:nvPr userDrawn="1"/>
          </p:nvSpPr>
          <p:spPr bwMode="auto">
            <a:xfrm>
              <a:off x="1079" y="957"/>
              <a:ext cx="23" cy="36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6" name="Freeform 114"/>
            <p:cNvSpPr/>
            <p:nvPr userDrawn="1"/>
          </p:nvSpPr>
          <p:spPr bwMode="auto">
            <a:xfrm>
              <a:off x="1121" y="962"/>
              <a:ext cx="19" cy="33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7" name="Freeform 115"/>
            <p:cNvSpPr/>
            <p:nvPr userDrawn="1"/>
          </p:nvSpPr>
          <p:spPr bwMode="auto">
            <a:xfrm>
              <a:off x="1142" y="959"/>
              <a:ext cx="21" cy="36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8" name="Freeform 116"/>
            <p:cNvSpPr/>
            <p:nvPr userDrawn="1"/>
          </p:nvSpPr>
          <p:spPr bwMode="auto">
            <a:xfrm>
              <a:off x="1162" y="957"/>
              <a:ext cx="14" cy="33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9" name="Freeform 117"/>
            <p:cNvSpPr/>
            <p:nvPr userDrawn="1"/>
          </p:nvSpPr>
          <p:spPr bwMode="auto">
            <a:xfrm>
              <a:off x="1169" y="948"/>
              <a:ext cx="23" cy="37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0" name="Freeform 118"/>
            <p:cNvSpPr/>
            <p:nvPr userDrawn="1"/>
          </p:nvSpPr>
          <p:spPr bwMode="auto">
            <a:xfrm>
              <a:off x="1188" y="939"/>
              <a:ext cx="33" cy="38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 userDrawn="1"/>
          </p:nvSpPr>
          <p:spPr bwMode="auto">
            <a:xfrm>
              <a:off x="1205" y="931"/>
              <a:ext cx="34" cy="34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2" name="Freeform 120"/>
            <p:cNvSpPr/>
            <p:nvPr userDrawn="1"/>
          </p:nvSpPr>
          <p:spPr bwMode="auto">
            <a:xfrm>
              <a:off x="1223" y="916"/>
              <a:ext cx="34" cy="29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3" name="Freeform 121"/>
            <p:cNvSpPr/>
            <p:nvPr userDrawn="1"/>
          </p:nvSpPr>
          <p:spPr bwMode="auto">
            <a:xfrm>
              <a:off x="1234" y="906"/>
              <a:ext cx="31" cy="21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4" name="Freeform 122"/>
            <p:cNvSpPr/>
            <p:nvPr userDrawn="1"/>
          </p:nvSpPr>
          <p:spPr bwMode="auto">
            <a:xfrm>
              <a:off x="1239" y="884"/>
              <a:ext cx="36" cy="28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5" name="Freeform 123"/>
            <p:cNvSpPr/>
            <p:nvPr userDrawn="1"/>
          </p:nvSpPr>
          <p:spPr bwMode="auto">
            <a:xfrm>
              <a:off x="1247" y="865"/>
              <a:ext cx="36" cy="23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6" name="Freeform 124"/>
            <p:cNvSpPr/>
            <p:nvPr userDrawn="1"/>
          </p:nvSpPr>
          <p:spPr bwMode="auto">
            <a:xfrm>
              <a:off x="1010" y="928"/>
              <a:ext cx="34" cy="25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7" name="Freeform 125"/>
            <p:cNvSpPr>
              <a:spLocks noEditPoints="1"/>
            </p:cNvSpPr>
            <p:nvPr userDrawn="1"/>
          </p:nvSpPr>
          <p:spPr bwMode="auto">
            <a:xfrm>
              <a:off x="1073" y="917"/>
              <a:ext cx="106" cy="33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8" name="Freeform 126"/>
            <p:cNvSpPr/>
            <p:nvPr userDrawn="1"/>
          </p:nvSpPr>
          <p:spPr bwMode="auto">
            <a:xfrm>
              <a:off x="1184" y="728"/>
              <a:ext cx="14" cy="14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9" name="Freeform 127"/>
            <p:cNvSpPr/>
            <p:nvPr userDrawn="1"/>
          </p:nvSpPr>
          <p:spPr bwMode="auto">
            <a:xfrm>
              <a:off x="1148" y="686"/>
              <a:ext cx="51" cy="45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0" name="Freeform 128"/>
            <p:cNvSpPr/>
            <p:nvPr userDrawn="1"/>
          </p:nvSpPr>
          <p:spPr bwMode="auto">
            <a:xfrm>
              <a:off x="1063" y="714"/>
              <a:ext cx="20" cy="41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1" name="Freeform 129"/>
            <p:cNvSpPr/>
            <p:nvPr userDrawn="1"/>
          </p:nvSpPr>
          <p:spPr bwMode="auto">
            <a:xfrm>
              <a:off x="1090" y="704"/>
              <a:ext cx="16" cy="16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2" name="Freeform 130"/>
            <p:cNvSpPr/>
            <p:nvPr userDrawn="1"/>
          </p:nvSpPr>
          <p:spPr bwMode="auto">
            <a:xfrm>
              <a:off x="1062" y="710"/>
              <a:ext cx="12" cy="14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3" name="Freeform 131"/>
            <p:cNvSpPr/>
            <p:nvPr userDrawn="1"/>
          </p:nvSpPr>
          <p:spPr bwMode="auto">
            <a:xfrm>
              <a:off x="1085" y="688"/>
              <a:ext cx="19" cy="21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4" name="Freeform 132"/>
            <p:cNvSpPr/>
            <p:nvPr userDrawn="1"/>
          </p:nvSpPr>
          <p:spPr bwMode="auto">
            <a:xfrm>
              <a:off x="1062" y="693"/>
              <a:ext cx="12" cy="13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5" name="Freeform 133"/>
            <p:cNvSpPr/>
            <p:nvPr userDrawn="1"/>
          </p:nvSpPr>
          <p:spPr bwMode="auto">
            <a:xfrm>
              <a:off x="996" y="742"/>
              <a:ext cx="47" cy="83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6" name="Freeform 134"/>
            <p:cNvSpPr/>
            <p:nvPr userDrawn="1"/>
          </p:nvSpPr>
          <p:spPr bwMode="auto">
            <a:xfrm>
              <a:off x="989" y="789"/>
              <a:ext cx="13" cy="11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7" name="Freeform 135"/>
            <p:cNvSpPr/>
            <p:nvPr userDrawn="1"/>
          </p:nvSpPr>
          <p:spPr bwMode="auto">
            <a:xfrm>
              <a:off x="977" y="776"/>
              <a:ext cx="14" cy="13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8" name="Freeform 136"/>
            <p:cNvSpPr/>
            <p:nvPr userDrawn="1"/>
          </p:nvSpPr>
          <p:spPr bwMode="auto">
            <a:xfrm>
              <a:off x="1048" y="786"/>
              <a:ext cx="163" cy="141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9" name="Freeform 137"/>
            <p:cNvSpPr>
              <a:spLocks noEditPoints="1"/>
            </p:cNvSpPr>
            <p:nvPr userDrawn="1"/>
          </p:nvSpPr>
          <p:spPr bwMode="auto">
            <a:xfrm>
              <a:off x="1214" y="757"/>
              <a:ext cx="64" cy="43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40" name="Freeform 138"/>
            <p:cNvSpPr/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41" name="Freeform 139"/>
            <p:cNvSpPr/>
            <p:nvPr userDrawn="1"/>
          </p:nvSpPr>
          <p:spPr bwMode="auto">
            <a:xfrm>
              <a:off x="1239" y="750"/>
              <a:ext cx="10" cy="19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42" name="Freeform 140"/>
            <p:cNvSpPr/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43" name="Freeform 141"/>
            <p:cNvSpPr/>
            <p:nvPr userDrawn="1"/>
          </p:nvSpPr>
          <p:spPr bwMode="auto">
            <a:xfrm>
              <a:off x="1229" y="757"/>
              <a:ext cx="7" cy="9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1470802" y="2619000"/>
            <a:ext cx="1082104" cy="1620000"/>
            <a:chOff x="763941" y="1896408"/>
            <a:chExt cx="1082104" cy="1620000"/>
          </a:xfrm>
        </p:grpSpPr>
        <p:sp>
          <p:nvSpPr>
            <p:cNvPr id="144" name="文本框 143"/>
            <p:cNvSpPr txBox="1"/>
            <p:nvPr/>
          </p:nvSpPr>
          <p:spPr>
            <a:xfrm>
              <a:off x="959648" y="1896408"/>
              <a:ext cx="886397" cy="1620000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方正粗雅宋简体" panose="02000000000000000000" pitchFamily="2" charset="-122"/>
                  <a:ea typeface="方正粗雅宋简体" panose="02000000000000000000" pitchFamily="2" charset="-122"/>
                  <a:cs typeface="+mn-cs"/>
                </a:rPr>
                <a:t>目录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方正粗雅宋简体" panose="02000000000000000000" pitchFamily="2" charset="-122"/>
                <a:ea typeface="方正粗雅宋简体" panose="02000000000000000000" pitchFamily="2" charset="-122"/>
                <a:cs typeface="+mn-cs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763941" y="1896408"/>
              <a:ext cx="258532" cy="1620000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1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CONTENTS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645785" y="2048510"/>
            <a:ext cx="5859145" cy="288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DeepSeek技术特性</a:t>
            </a:r>
            <a:r>
              <a:rPr lang="zh-CN" altLang="en-US" sz="3200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简介</a:t>
            </a:r>
            <a:endParaRPr lang="zh-CN" altLang="en-US" sz="3200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457200" indent="-457200">
              <a:buAutoNum type="arabicPeriod"/>
            </a:pPr>
            <a:endParaRPr lang="zh-CN" altLang="en-US" sz="3200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伦理问题分析</a:t>
            </a:r>
            <a:endParaRPr lang="zh-CN" altLang="en-US" sz="3200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457200" indent="-457200">
              <a:buAutoNum type="arabicPeriod"/>
            </a:pPr>
            <a:endParaRPr lang="zh-CN" altLang="en-US" sz="3200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3200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解决方案与建议</a:t>
            </a:r>
            <a:endParaRPr lang="zh-CN" altLang="en-US" sz="3200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zh-CN" altLang="en-US" sz="2400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27667" y="537616"/>
            <a:ext cx="6961907" cy="7021575"/>
            <a:chOff x="4038600" y="2259880"/>
            <a:chExt cx="2647060" cy="2669747"/>
          </a:xfrm>
          <a:solidFill>
            <a:srgbClr val="A6A6A6">
              <a:alpha val="20000"/>
            </a:srgbClr>
          </a:solidFill>
        </p:grpSpPr>
        <p:sp>
          <p:nvSpPr>
            <p:cNvPr id="6" name="Freeform 105"/>
            <p:cNvSpPr>
              <a:spLocks noEditPoints="1"/>
            </p:cNvSpPr>
            <p:nvPr userDrawn="1"/>
          </p:nvSpPr>
          <p:spPr bwMode="auto">
            <a:xfrm>
              <a:off x="4038600" y="2259880"/>
              <a:ext cx="2647060" cy="2669747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7" name="Freeform 106"/>
            <p:cNvSpPr/>
            <p:nvPr userDrawn="1"/>
          </p:nvSpPr>
          <p:spPr bwMode="auto">
            <a:xfrm>
              <a:off x="4636079" y="2857359"/>
              <a:ext cx="1459664" cy="130840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" name="Freeform 107"/>
            <p:cNvSpPr/>
            <p:nvPr userDrawn="1"/>
          </p:nvSpPr>
          <p:spPr bwMode="auto">
            <a:xfrm>
              <a:off x="4174734" y="3825426"/>
              <a:ext cx="302521" cy="219328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" name="Freeform 108"/>
            <p:cNvSpPr/>
            <p:nvPr userDrawn="1"/>
          </p:nvSpPr>
          <p:spPr bwMode="auto">
            <a:xfrm>
              <a:off x="4265491" y="3984249"/>
              <a:ext cx="287395" cy="234454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" name="Freeform 109"/>
            <p:cNvSpPr/>
            <p:nvPr userDrawn="1"/>
          </p:nvSpPr>
          <p:spPr bwMode="auto">
            <a:xfrm>
              <a:off x="4348684" y="4120384"/>
              <a:ext cx="287395" cy="249580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" name="Freeform 110"/>
            <p:cNvSpPr/>
            <p:nvPr userDrawn="1"/>
          </p:nvSpPr>
          <p:spPr bwMode="auto">
            <a:xfrm>
              <a:off x="4583138" y="4332148"/>
              <a:ext cx="181513" cy="219328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" name="Freeform 111"/>
            <p:cNvSpPr>
              <a:spLocks noEditPoints="1"/>
            </p:cNvSpPr>
            <p:nvPr userDrawn="1"/>
          </p:nvSpPr>
          <p:spPr bwMode="auto">
            <a:xfrm>
              <a:off x="4643642" y="4392652"/>
              <a:ext cx="219328" cy="264706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" name="Freeform 112"/>
            <p:cNvSpPr/>
            <p:nvPr/>
          </p:nvSpPr>
          <p:spPr bwMode="auto">
            <a:xfrm>
              <a:off x="4794903" y="4438031"/>
              <a:ext cx="242017" cy="294958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4" name="Freeform 113"/>
            <p:cNvSpPr/>
            <p:nvPr userDrawn="1"/>
          </p:nvSpPr>
          <p:spPr bwMode="auto">
            <a:xfrm>
              <a:off x="4983978" y="4506098"/>
              <a:ext cx="173950" cy="272269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5" name="Freeform 114"/>
            <p:cNvSpPr/>
            <p:nvPr userDrawn="1"/>
          </p:nvSpPr>
          <p:spPr bwMode="auto">
            <a:xfrm>
              <a:off x="5301626" y="4543913"/>
              <a:ext cx="143698" cy="249580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6" name="Freeform 115"/>
            <p:cNvSpPr/>
            <p:nvPr userDrawn="1"/>
          </p:nvSpPr>
          <p:spPr bwMode="auto">
            <a:xfrm>
              <a:off x="5460449" y="4521224"/>
              <a:ext cx="158824" cy="272269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7" name="Freeform 116"/>
            <p:cNvSpPr/>
            <p:nvPr userDrawn="1"/>
          </p:nvSpPr>
          <p:spPr bwMode="auto">
            <a:xfrm>
              <a:off x="5611710" y="4506098"/>
              <a:ext cx="105882" cy="249580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8" name="Freeform 117"/>
            <p:cNvSpPr/>
            <p:nvPr userDrawn="1"/>
          </p:nvSpPr>
          <p:spPr bwMode="auto">
            <a:xfrm>
              <a:off x="5664651" y="4438031"/>
              <a:ext cx="173950" cy="279832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9" name="Freeform 118"/>
            <p:cNvSpPr/>
            <p:nvPr userDrawn="1"/>
          </p:nvSpPr>
          <p:spPr bwMode="auto">
            <a:xfrm>
              <a:off x="5808348" y="4369963"/>
              <a:ext cx="249580" cy="287395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0" name="Freeform 119"/>
            <p:cNvSpPr>
              <a:spLocks noEditPoints="1"/>
            </p:cNvSpPr>
            <p:nvPr userDrawn="1"/>
          </p:nvSpPr>
          <p:spPr bwMode="auto">
            <a:xfrm>
              <a:off x="5936920" y="4309459"/>
              <a:ext cx="257143" cy="257143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1" name="Freeform 120"/>
            <p:cNvSpPr/>
            <p:nvPr userDrawn="1"/>
          </p:nvSpPr>
          <p:spPr bwMode="auto">
            <a:xfrm>
              <a:off x="6073054" y="4196014"/>
              <a:ext cx="257143" cy="219328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2" name="Freeform 121"/>
            <p:cNvSpPr/>
            <p:nvPr userDrawn="1"/>
          </p:nvSpPr>
          <p:spPr bwMode="auto">
            <a:xfrm>
              <a:off x="6156248" y="4120384"/>
              <a:ext cx="234454" cy="158823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3" name="Freeform 122"/>
            <p:cNvSpPr/>
            <p:nvPr userDrawn="1"/>
          </p:nvSpPr>
          <p:spPr bwMode="auto">
            <a:xfrm>
              <a:off x="6194063" y="3953997"/>
              <a:ext cx="272269" cy="211765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4" name="Freeform 123"/>
            <p:cNvSpPr/>
            <p:nvPr userDrawn="1"/>
          </p:nvSpPr>
          <p:spPr bwMode="auto">
            <a:xfrm>
              <a:off x="6254567" y="3810300"/>
              <a:ext cx="272269" cy="173950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5" name="Freeform 124"/>
            <p:cNvSpPr/>
            <p:nvPr userDrawn="1"/>
          </p:nvSpPr>
          <p:spPr bwMode="auto">
            <a:xfrm>
              <a:off x="4462130" y="4286770"/>
              <a:ext cx="257143" cy="189076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 userDrawn="1"/>
          </p:nvSpPr>
          <p:spPr bwMode="auto">
            <a:xfrm>
              <a:off x="4938600" y="4203577"/>
              <a:ext cx="801681" cy="249580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7" name="Freeform 126"/>
            <p:cNvSpPr/>
            <p:nvPr userDrawn="1"/>
          </p:nvSpPr>
          <p:spPr bwMode="auto">
            <a:xfrm>
              <a:off x="5778096" y="2774166"/>
              <a:ext cx="105882" cy="105882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8" name="Freeform 127"/>
            <p:cNvSpPr/>
            <p:nvPr userDrawn="1"/>
          </p:nvSpPr>
          <p:spPr bwMode="auto">
            <a:xfrm>
              <a:off x="5505827" y="2456519"/>
              <a:ext cx="385714" cy="340336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9" name="Freeform 128"/>
            <p:cNvSpPr/>
            <p:nvPr userDrawn="1"/>
          </p:nvSpPr>
          <p:spPr bwMode="auto">
            <a:xfrm>
              <a:off x="4862970" y="2668283"/>
              <a:ext cx="151261" cy="310084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0" name="Freeform 129"/>
            <p:cNvSpPr/>
            <p:nvPr userDrawn="1"/>
          </p:nvSpPr>
          <p:spPr bwMode="auto">
            <a:xfrm>
              <a:off x="5067172" y="2592653"/>
              <a:ext cx="121008" cy="12100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1" name="Freeform 130"/>
            <p:cNvSpPr/>
            <p:nvPr userDrawn="1"/>
          </p:nvSpPr>
          <p:spPr bwMode="auto">
            <a:xfrm>
              <a:off x="4855407" y="2638031"/>
              <a:ext cx="90756" cy="105882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2" name="Freeform 131"/>
            <p:cNvSpPr/>
            <p:nvPr userDrawn="1"/>
          </p:nvSpPr>
          <p:spPr bwMode="auto">
            <a:xfrm>
              <a:off x="5029357" y="2471645"/>
              <a:ext cx="143698" cy="158823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3" name="Freeform 132"/>
            <p:cNvSpPr/>
            <p:nvPr userDrawn="1"/>
          </p:nvSpPr>
          <p:spPr bwMode="auto">
            <a:xfrm>
              <a:off x="4855407" y="2509460"/>
              <a:ext cx="90756" cy="98319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4" name="Freeform 133"/>
            <p:cNvSpPr/>
            <p:nvPr userDrawn="1"/>
          </p:nvSpPr>
          <p:spPr bwMode="auto">
            <a:xfrm>
              <a:off x="4356247" y="2880048"/>
              <a:ext cx="355462" cy="627731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5" name="Freeform 134"/>
            <p:cNvSpPr/>
            <p:nvPr userDrawn="1"/>
          </p:nvSpPr>
          <p:spPr bwMode="auto">
            <a:xfrm>
              <a:off x="4303306" y="3235510"/>
              <a:ext cx="98319" cy="83193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6" name="Freeform 135"/>
            <p:cNvSpPr/>
            <p:nvPr userDrawn="1"/>
          </p:nvSpPr>
          <p:spPr bwMode="auto">
            <a:xfrm>
              <a:off x="4212550" y="3137191"/>
              <a:ext cx="105882" cy="98319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7" name="Freeform 136"/>
            <p:cNvSpPr/>
            <p:nvPr userDrawn="1"/>
          </p:nvSpPr>
          <p:spPr bwMode="auto">
            <a:xfrm>
              <a:off x="4749525" y="3212821"/>
              <a:ext cx="1232773" cy="1066386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8" name="Freeform 137"/>
            <p:cNvSpPr>
              <a:spLocks noEditPoints="1"/>
            </p:cNvSpPr>
            <p:nvPr userDrawn="1"/>
          </p:nvSpPr>
          <p:spPr bwMode="auto">
            <a:xfrm>
              <a:off x="6004987" y="2993493"/>
              <a:ext cx="484034" cy="325210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9" name="Freeform 138"/>
            <p:cNvSpPr/>
            <p:nvPr userDrawn="1"/>
          </p:nvSpPr>
          <p:spPr bwMode="auto">
            <a:xfrm>
              <a:off x="6194063" y="2940552"/>
              <a:ext cx="75630" cy="143697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0" name="Freeform 139"/>
            <p:cNvSpPr/>
            <p:nvPr userDrawn="1"/>
          </p:nvSpPr>
          <p:spPr bwMode="auto">
            <a:xfrm>
              <a:off x="6194063" y="2940552"/>
              <a:ext cx="75630" cy="143697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1" name="Freeform 140"/>
            <p:cNvSpPr/>
            <p:nvPr userDrawn="1"/>
          </p:nvSpPr>
          <p:spPr bwMode="auto">
            <a:xfrm>
              <a:off x="6118433" y="2993493"/>
              <a:ext cx="52941" cy="68067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2" name="Freeform 141"/>
            <p:cNvSpPr/>
            <p:nvPr userDrawn="1"/>
          </p:nvSpPr>
          <p:spPr bwMode="auto">
            <a:xfrm>
              <a:off x="6118433" y="2993493"/>
              <a:ext cx="52941" cy="68067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60755" y="2785110"/>
            <a:ext cx="8214360" cy="721995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DeepSeek技术特性简介</a:t>
            </a:r>
            <a:endParaRPr lang="en-US" altLang="zh-CN" sz="5400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8" name="文本占位符 4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01 </a:t>
            </a:r>
            <a:r>
              <a:rPr lang="zh-CN" altLang="en-US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DeepSeek技术特性简介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8185" y="1038225"/>
            <a:ext cx="5777865" cy="551878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marL="342900" indent="-34290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大规模强化学习训练：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DeepSeek通过强化学习提升模型的自我调整和优化能力，能在不断的用户反馈中改进决策策略。然而，强化学习也带来偏见和反馈回路的风险，可能导致已有数据偏见被放大，并形成负向反馈。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开源特性与技术透明度：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DeepSeek的开源特性为全球开发者提供便利，但也存在被恶意滥用的风险，如恶意微调模型生成虚假信息。同时，虽然提升了技术透明度，但若缺乏有效监管，可能加剧滥用问题。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96050" y="1515745"/>
            <a:ext cx="5588000" cy="407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27667" y="537616"/>
            <a:ext cx="6961907" cy="7021575"/>
            <a:chOff x="4038600" y="2259880"/>
            <a:chExt cx="2647060" cy="2669747"/>
          </a:xfrm>
          <a:solidFill>
            <a:srgbClr val="A6A6A6">
              <a:alpha val="20000"/>
            </a:srgbClr>
          </a:solidFill>
        </p:grpSpPr>
        <p:sp>
          <p:nvSpPr>
            <p:cNvPr id="6" name="Freeform 105"/>
            <p:cNvSpPr>
              <a:spLocks noEditPoints="1"/>
            </p:cNvSpPr>
            <p:nvPr userDrawn="1"/>
          </p:nvSpPr>
          <p:spPr bwMode="auto">
            <a:xfrm>
              <a:off x="4038600" y="2259880"/>
              <a:ext cx="2647060" cy="2669747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7" name="Freeform 106"/>
            <p:cNvSpPr/>
            <p:nvPr userDrawn="1"/>
          </p:nvSpPr>
          <p:spPr bwMode="auto">
            <a:xfrm>
              <a:off x="4636079" y="2857359"/>
              <a:ext cx="1459664" cy="130840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" name="Freeform 107"/>
            <p:cNvSpPr/>
            <p:nvPr userDrawn="1"/>
          </p:nvSpPr>
          <p:spPr bwMode="auto">
            <a:xfrm>
              <a:off x="4174734" y="3825426"/>
              <a:ext cx="302521" cy="219328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" name="Freeform 108"/>
            <p:cNvSpPr/>
            <p:nvPr userDrawn="1"/>
          </p:nvSpPr>
          <p:spPr bwMode="auto">
            <a:xfrm>
              <a:off x="4265491" y="3984249"/>
              <a:ext cx="287395" cy="234454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" name="Freeform 109"/>
            <p:cNvSpPr/>
            <p:nvPr userDrawn="1"/>
          </p:nvSpPr>
          <p:spPr bwMode="auto">
            <a:xfrm>
              <a:off x="4348684" y="4120384"/>
              <a:ext cx="287395" cy="249580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" name="Freeform 110"/>
            <p:cNvSpPr/>
            <p:nvPr userDrawn="1"/>
          </p:nvSpPr>
          <p:spPr bwMode="auto">
            <a:xfrm>
              <a:off x="4583138" y="4332148"/>
              <a:ext cx="181513" cy="219328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" name="Freeform 111"/>
            <p:cNvSpPr>
              <a:spLocks noEditPoints="1"/>
            </p:cNvSpPr>
            <p:nvPr userDrawn="1"/>
          </p:nvSpPr>
          <p:spPr bwMode="auto">
            <a:xfrm>
              <a:off x="4643642" y="4392652"/>
              <a:ext cx="219328" cy="264706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" name="Freeform 112"/>
            <p:cNvSpPr/>
            <p:nvPr/>
          </p:nvSpPr>
          <p:spPr bwMode="auto">
            <a:xfrm>
              <a:off x="4794903" y="4438031"/>
              <a:ext cx="242017" cy="294958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4" name="Freeform 113"/>
            <p:cNvSpPr/>
            <p:nvPr userDrawn="1"/>
          </p:nvSpPr>
          <p:spPr bwMode="auto">
            <a:xfrm>
              <a:off x="4983978" y="4506098"/>
              <a:ext cx="173950" cy="272269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5" name="Freeform 114"/>
            <p:cNvSpPr/>
            <p:nvPr userDrawn="1"/>
          </p:nvSpPr>
          <p:spPr bwMode="auto">
            <a:xfrm>
              <a:off x="5301626" y="4543913"/>
              <a:ext cx="143698" cy="249580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6" name="Freeform 115"/>
            <p:cNvSpPr/>
            <p:nvPr userDrawn="1"/>
          </p:nvSpPr>
          <p:spPr bwMode="auto">
            <a:xfrm>
              <a:off x="5460449" y="4521224"/>
              <a:ext cx="158824" cy="272269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7" name="Freeform 116"/>
            <p:cNvSpPr/>
            <p:nvPr userDrawn="1"/>
          </p:nvSpPr>
          <p:spPr bwMode="auto">
            <a:xfrm>
              <a:off x="5611710" y="4506098"/>
              <a:ext cx="105882" cy="249580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8" name="Freeform 117"/>
            <p:cNvSpPr/>
            <p:nvPr userDrawn="1"/>
          </p:nvSpPr>
          <p:spPr bwMode="auto">
            <a:xfrm>
              <a:off x="5664651" y="4438031"/>
              <a:ext cx="173950" cy="279832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9" name="Freeform 118"/>
            <p:cNvSpPr/>
            <p:nvPr userDrawn="1"/>
          </p:nvSpPr>
          <p:spPr bwMode="auto">
            <a:xfrm>
              <a:off x="5808348" y="4369963"/>
              <a:ext cx="249580" cy="287395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0" name="Freeform 119"/>
            <p:cNvSpPr>
              <a:spLocks noEditPoints="1"/>
            </p:cNvSpPr>
            <p:nvPr userDrawn="1"/>
          </p:nvSpPr>
          <p:spPr bwMode="auto">
            <a:xfrm>
              <a:off x="5936920" y="4309459"/>
              <a:ext cx="257143" cy="257143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1" name="Freeform 120"/>
            <p:cNvSpPr/>
            <p:nvPr userDrawn="1"/>
          </p:nvSpPr>
          <p:spPr bwMode="auto">
            <a:xfrm>
              <a:off x="6073054" y="4196014"/>
              <a:ext cx="257143" cy="219328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2" name="Freeform 121"/>
            <p:cNvSpPr/>
            <p:nvPr userDrawn="1"/>
          </p:nvSpPr>
          <p:spPr bwMode="auto">
            <a:xfrm>
              <a:off x="6156248" y="4120384"/>
              <a:ext cx="234454" cy="158823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3" name="Freeform 122"/>
            <p:cNvSpPr/>
            <p:nvPr userDrawn="1"/>
          </p:nvSpPr>
          <p:spPr bwMode="auto">
            <a:xfrm>
              <a:off x="6194063" y="3953997"/>
              <a:ext cx="272269" cy="211765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4" name="Freeform 123"/>
            <p:cNvSpPr/>
            <p:nvPr userDrawn="1"/>
          </p:nvSpPr>
          <p:spPr bwMode="auto">
            <a:xfrm>
              <a:off x="6254567" y="3810300"/>
              <a:ext cx="272269" cy="173950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5" name="Freeform 124"/>
            <p:cNvSpPr/>
            <p:nvPr userDrawn="1"/>
          </p:nvSpPr>
          <p:spPr bwMode="auto">
            <a:xfrm>
              <a:off x="4462130" y="4286770"/>
              <a:ext cx="257143" cy="189076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 userDrawn="1"/>
          </p:nvSpPr>
          <p:spPr bwMode="auto">
            <a:xfrm>
              <a:off x="4938600" y="4203577"/>
              <a:ext cx="801681" cy="249580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7" name="Freeform 126"/>
            <p:cNvSpPr/>
            <p:nvPr userDrawn="1"/>
          </p:nvSpPr>
          <p:spPr bwMode="auto">
            <a:xfrm>
              <a:off x="5778096" y="2774166"/>
              <a:ext cx="105882" cy="105882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8" name="Freeform 127"/>
            <p:cNvSpPr/>
            <p:nvPr userDrawn="1"/>
          </p:nvSpPr>
          <p:spPr bwMode="auto">
            <a:xfrm>
              <a:off x="5505827" y="2456519"/>
              <a:ext cx="385714" cy="340336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9" name="Freeform 128"/>
            <p:cNvSpPr/>
            <p:nvPr userDrawn="1"/>
          </p:nvSpPr>
          <p:spPr bwMode="auto">
            <a:xfrm>
              <a:off x="4862970" y="2668283"/>
              <a:ext cx="151261" cy="310084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0" name="Freeform 129"/>
            <p:cNvSpPr/>
            <p:nvPr userDrawn="1"/>
          </p:nvSpPr>
          <p:spPr bwMode="auto">
            <a:xfrm>
              <a:off x="5067172" y="2592653"/>
              <a:ext cx="121008" cy="12100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1" name="Freeform 130"/>
            <p:cNvSpPr/>
            <p:nvPr userDrawn="1"/>
          </p:nvSpPr>
          <p:spPr bwMode="auto">
            <a:xfrm>
              <a:off x="4855407" y="2638031"/>
              <a:ext cx="90756" cy="105882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2" name="Freeform 131"/>
            <p:cNvSpPr/>
            <p:nvPr userDrawn="1"/>
          </p:nvSpPr>
          <p:spPr bwMode="auto">
            <a:xfrm>
              <a:off x="5029357" y="2471645"/>
              <a:ext cx="143698" cy="158823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3" name="Freeform 132"/>
            <p:cNvSpPr/>
            <p:nvPr userDrawn="1"/>
          </p:nvSpPr>
          <p:spPr bwMode="auto">
            <a:xfrm>
              <a:off x="4855407" y="2509460"/>
              <a:ext cx="90756" cy="98319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4" name="Freeform 133"/>
            <p:cNvSpPr/>
            <p:nvPr userDrawn="1"/>
          </p:nvSpPr>
          <p:spPr bwMode="auto">
            <a:xfrm>
              <a:off x="4356247" y="2880048"/>
              <a:ext cx="355462" cy="627731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5" name="Freeform 134"/>
            <p:cNvSpPr/>
            <p:nvPr userDrawn="1"/>
          </p:nvSpPr>
          <p:spPr bwMode="auto">
            <a:xfrm>
              <a:off x="4303306" y="3235510"/>
              <a:ext cx="98319" cy="83193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6" name="Freeform 135"/>
            <p:cNvSpPr/>
            <p:nvPr userDrawn="1"/>
          </p:nvSpPr>
          <p:spPr bwMode="auto">
            <a:xfrm>
              <a:off x="4212550" y="3137191"/>
              <a:ext cx="105882" cy="98319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7" name="Freeform 136"/>
            <p:cNvSpPr/>
            <p:nvPr userDrawn="1"/>
          </p:nvSpPr>
          <p:spPr bwMode="auto">
            <a:xfrm>
              <a:off x="4749525" y="3212821"/>
              <a:ext cx="1232773" cy="1066386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8" name="Freeform 137"/>
            <p:cNvSpPr>
              <a:spLocks noEditPoints="1"/>
            </p:cNvSpPr>
            <p:nvPr userDrawn="1"/>
          </p:nvSpPr>
          <p:spPr bwMode="auto">
            <a:xfrm>
              <a:off x="6004987" y="2993493"/>
              <a:ext cx="484034" cy="325210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9" name="Freeform 138"/>
            <p:cNvSpPr/>
            <p:nvPr userDrawn="1"/>
          </p:nvSpPr>
          <p:spPr bwMode="auto">
            <a:xfrm>
              <a:off x="6194063" y="2940552"/>
              <a:ext cx="75630" cy="143697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0" name="Freeform 139"/>
            <p:cNvSpPr/>
            <p:nvPr userDrawn="1"/>
          </p:nvSpPr>
          <p:spPr bwMode="auto">
            <a:xfrm>
              <a:off x="6194063" y="2940552"/>
              <a:ext cx="75630" cy="143697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1" name="Freeform 140"/>
            <p:cNvSpPr/>
            <p:nvPr userDrawn="1"/>
          </p:nvSpPr>
          <p:spPr bwMode="auto">
            <a:xfrm>
              <a:off x="6118433" y="2993493"/>
              <a:ext cx="52941" cy="68067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2" name="Freeform 141"/>
            <p:cNvSpPr/>
            <p:nvPr userDrawn="1"/>
          </p:nvSpPr>
          <p:spPr bwMode="auto">
            <a:xfrm>
              <a:off x="6118433" y="2993493"/>
              <a:ext cx="52941" cy="68067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91235" y="2705735"/>
            <a:ext cx="5309870" cy="1044575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伦理问题分析</a:t>
            </a:r>
            <a:endParaRPr lang="zh-CN" altLang="en-US" sz="5400" dirty="0"/>
          </a:p>
        </p:txBody>
      </p:sp>
      <p:sp>
        <p:nvSpPr>
          <p:cNvPr id="48" name="文本占位符 4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02 </a:t>
            </a:r>
            <a:r>
              <a:rPr lang="zh-CN" altLang="en-US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偏见与不公平输出</a:t>
            </a:r>
            <a:endParaRPr lang="zh-CN" altLang="en-US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8185" y="1471930"/>
            <a:ext cx="5561330" cy="551878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模型在训练时依赖于大规模的文本数据。虽然这些数据在一定程度上反映了社会现实，但它们也包含了固有的偏见，特别是在性别、种族、宗教等领域。DeepSeek通过对这些文本的学习，可能会将这些社会偏见内化并在实际应用中输出有偏见的内容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如性别偏见（将特定职业与性别关联）和种族偏见（在种族问题上产生不公平或歧视性回应）。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10475" y="1199515"/>
            <a:ext cx="2801620" cy="4459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02 </a:t>
            </a:r>
            <a:r>
              <a:rPr lang="zh-CN" altLang="en-US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虚假信息的生成与传播</a:t>
            </a:r>
            <a:endParaRPr lang="zh-CN" altLang="en-US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8185" y="1146810"/>
            <a:ext cx="5561330" cy="551878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DeepSeek是开源的，任何人都可以访问其权重和模型架构，这使得恶意方有机会修改和重新训练模型。例如，利用模型生成虚假新闻、假健康信息或其他具有误导性和危险的内容。这种行为不仅会损害社会的稳定，还会对公众的健康和安全产生严重威胁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假新闻与舆论操控：恶意方可以通过微调DeepSeek使其生成政治偏见、虚假新闻或其他误导性内容，从而在社交媒体上引发虚假舆论。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深度伪造：DeepSeek生成的文本可以与图像和视频结合，创造出更加逼真的“深度伪造”内容，从而加大信息混淆的难度。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41440" y="1271270"/>
            <a:ext cx="5212715" cy="4141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02 </a:t>
            </a:r>
            <a:r>
              <a:rPr lang="zh-CN" altLang="en-US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责任归属与法律伦理</a:t>
            </a:r>
            <a:endParaRPr lang="zh-CN" altLang="en-US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88E-FA9E-4A2C-95EA-1F6B3A07935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8185" y="1471930"/>
            <a:ext cx="5561330" cy="551878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25000"/>
              </a:lnSpc>
              <a:spcAft>
                <a:spcPts val="500"/>
              </a:spcAft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18185" y="1356995"/>
            <a:ext cx="5817235" cy="38785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356870"/>
            <a:r>
              <a:rPr lang="zh-CN" altLang="en-US" sz="2000" b="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当DeepSeek被应用于法律、医疗、工程等领域时，其决策过程可能涉及到复杂的伦理和法律问题。如果模型生成的内容或建议导致了不良后果，如何界定责任归属成为一个重要问题。决策责任：如果模型输出的医疗诊断不准确，造成病人损害，是否由开发者、使用者或是模型本身负责？责任界定：模型的决策和建议是否应该被视为“自动化决策”？是否需要对这些决策进行人类干预或监督？</a:t>
            </a:r>
            <a:endParaRPr lang="zh-CN" altLang="en-US" sz="2000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6748780" y="1604645"/>
            <a:ext cx="4855210" cy="3935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027667" y="537616"/>
            <a:ext cx="6961907" cy="7021575"/>
            <a:chOff x="4038600" y="2259880"/>
            <a:chExt cx="2647060" cy="2669747"/>
          </a:xfrm>
          <a:solidFill>
            <a:srgbClr val="A6A6A6">
              <a:alpha val="20000"/>
            </a:srgbClr>
          </a:solidFill>
        </p:grpSpPr>
        <p:sp>
          <p:nvSpPr>
            <p:cNvPr id="6" name="Freeform 105"/>
            <p:cNvSpPr>
              <a:spLocks noEditPoints="1"/>
            </p:cNvSpPr>
            <p:nvPr userDrawn="1"/>
          </p:nvSpPr>
          <p:spPr bwMode="auto">
            <a:xfrm>
              <a:off x="4038600" y="2259880"/>
              <a:ext cx="2647060" cy="2669747"/>
            </a:xfrm>
            <a:custGeom>
              <a:avLst/>
              <a:gdLst>
                <a:gd name="T0" fmla="*/ 142 w 283"/>
                <a:gd name="T1" fmla="*/ 0 h 283"/>
                <a:gd name="T2" fmla="*/ 283 w 283"/>
                <a:gd name="T3" fmla="*/ 142 h 283"/>
                <a:gd name="T4" fmla="*/ 142 w 283"/>
                <a:gd name="T5" fmla="*/ 283 h 283"/>
                <a:gd name="T6" fmla="*/ 0 w 283"/>
                <a:gd name="T7" fmla="*/ 142 h 283"/>
                <a:gd name="T8" fmla="*/ 142 w 283"/>
                <a:gd name="T9" fmla="*/ 0 h 283"/>
                <a:gd name="T10" fmla="*/ 142 w 283"/>
                <a:gd name="T11" fmla="*/ 6 h 283"/>
                <a:gd name="T12" fmla="*/ 6 w 283"/>
                <a:gd name="T13" fmla="*/ 142 h 283"/>
                <a:gd name="T14" fmla="*/ 142 w 283"/>
                <a:gd name="T15" fmla="*/ 277 h 283"/>
                <a:gd name="T16" fmla="*/ 278 w 283"/>
                <a:gd name="T17" fmla="*/ 142 h 283"/>
                <a:gd name="T18" fmla="*/ 142 w 283"/>
                <a:gd name="T19" fmla="*/ 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2" y="0"/>
                  </a:moveTo>
                  <a:cubicBezTo>
                    <a:pt x="220" y="0"/>
                    <a:pt x="283" y="64"/>
                    <a:pt x="283" y="142"/>
                  </a:cubicBezTo>
                  <a:cubicBezTo>
                    <a:pt x="283" y="219"/>
                    <a:pt x="220" y="283"/>
                    <a:pt x="142" y="283"/>
                  </a:cubicBezTo>
                  <a:cubicBezTo>
                    <a:pt x="64" y="283"/>
                    <a:pt x="0" y="219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moveTo>
                    <a:pt x="142" y="6"/>
                  </a:moveTo>
                  <a:cubicBezTo>
                    <a:pt x="67" y="6"/>
                    <a:pt x="6" y="67"/>
                    <a:pt x="6" y="142"/>
                  </a:cubicBezTo>
                  <a:cubicBezTo>
                    <a:pt x="6" y="216"/>
                    <a:pt x="67" y="277"/>
                    <a:pt x="142" y="277"/>
                  </a:cubicBezTo>
                  <a:cubicBezTo>
                    <a:pt x="217" y="277"/>
                    <a:pt x="278" y="216"/>
                    <a:pt x="278" y="142"/>
                  </a:cubicBezTo>
                  <a:cubicBezTo>
                    <a:pt x="278" y="67"/>
                    <a:pt x="217" y="6"/>
                    <a:pt x="14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7" name="Freeform 106"/>
            <p:cNvSpPr/>
            <p:nvPr userDrawn="1"/>
          </p:nvSpPr>
          <p:spPr bwMode="auto">
            <a:xfrm>
              <a:off x="4636079" y="2857359"/>
              <a:ext cx="1459664" cy="1308403"/>
            </a:xfrm>
            <a:custGeom>
              <a:avLst/>
              <a:gdLst>
                <a:gd name="T0" fmla="*/ 28 w 156"/>
                <a:gd name="T1" fmla="*/ 139 h 139"/>
                <a:gd name="T2" fmla="*/ 7 w 156"/>
                <a:gd name="T3" fmla="*/ 112 h 139"/>
                <a:gd name="T4" fmla="*/ 0 w 156"/>
                <a:gd name="T5" fmla="*/ 79 h 139"/>
                <a:gd name="T6" fmla="*/ 78 w 156"/>
                <a:gd name="T7" fmla="*/ 0 h 139"/>
                <a:gd name="T8" fmla="*/ 156 w 156"/>
                <a:gd name="T9" fmla="*/ 79 h 139"/>
                <a:gd name="T10" fmla="*/ 149 w 156"/>
                <a:gd name="T11" fmla="*/ 112 h 139"/>
                <a:gd name="T12" fmla="*/ 128 w 156"/>
                <a:gd name="T13" fmla="*/ 139 h 139"/>
                <a:gd name="T14" fmla="*/ 126 w 156"/>
                <a:gd name="T15" fmla="*/ 137 h 139"/>
                <a:gd name="T16" fmla="*/ 146 w 156"/>
                <a:gd name="T17" fmla="*/ 111 h 139"/>
                <a:gd name="T18" fmla="*/ 153 w 156"/>
                <a:gd name="T19" fmla="*/ 79 h 139"/>
                <a:gd name="T20" fmla="*/ 78 w 156"/>
                <a:gd name="T21" fmla="*/ 3 h 139"/>
                <a:gd name="T22" fmla="*/ 3 w 156"/>
                <a:gd name="T23" fmla="*/ 79 h 139"/>
                <a:gd name="T24" fmla="*/ 10 w 156"/>
                <a:gd name="T25" fmla="*/ 111 h 139"/>
                <a:gd name="T26" fmla="*/ 30 w 156"/>
                <a:gd name="T27" fmla="*/ 137 h 139"/>
                <a:gd name="T28" fmla="*/ 28 w 156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6" h="139">
                  <a:moveTo>
                    <a:pt x="28" y="139"/>
                  </a:moveTo>
                  <a:cubicBezTo>
                    <a:pt x="19" y="132"/>
                    <a:pt x="12" y="122"/>
                    <a:pt x="7" y="112"/>
                  </a:cubicBezTo>
                  <a:cubicBezTo>
                    <a:pt x="2" y="102"/>
                    <a:pt x="0" y="90"/>
                    <a:pt x="0" y="79"/>
                  </a:cubicBezTo>
                  <a:cubicBezTo>
                    <a:pt x="0" y="36"/>
                    <a:pt x="35" y="0"/>
                    <a:pt x="78" y="0"/>
                  </a:cubicBezTo>
                  <a:cubicBezTo>
                    <a:pt x="121" y="0"/>
                    <a:pt x="156" y="36"/>
                    <a:pt x="156" y="79"/>
                  </a:cubicBezTo>
                  <a:cubicBezTo>
                    <a:pt x="156" y="90"/>
                    <a:pt x="153" y="102"/>
                    <a:pt x="149" y="112"/>
                  </a:cubicBezTo>
                  <a:cubicBezTo>
                    <a:pt x="144" y="122"/>
                    <a:pt x="136" y="132"/>
                    <a:pt x="128" y="139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34" y="130"/>
                    <a:pt x="141" y="121"/>
                    <a:pt x="146" y="111"/>
                  </a:cubicBezTo>
                  <a:cubicBezTo>
                    <a:pt x="151" y="101"/>
                    <a:pt x="153" y="90"/>
                    <a:pt x="153" y="79"/>
                  </a:cubicBezTo>
                  <a:cubicBezTo>
                    <a:pt x="153" y="37"/>
                    <a:pt x="119" y="3"/>
                    <a:pt x="78" y="3"/>
                  </a:cubicBezTo>
                  <a:cubicBezTo>
                    <a:pt x="36" y="3"/>
                    <a:pt x="3" y="37"/>
                    <a:pt x="3" y="79"/>
                  </a:cubicBezTo>
                  <a:cubicBezTo>
                    <a:pt x="3" y="90"/>
                    <a:pt x="5" y="101"/>
                    <a:pt x="10" y="111"/>
                  </a:cubicBezTo>
                  <a:cubicBezTo>
                    <a:pt x="14" y="121"/>
                    <a:pt x="21" y="130"/>
                    <a:pt x="30" y="137"/>
                  </a:cubicBezTo>
                  <a:lnTo>
                    <a:pt x="28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8" name="Freeform 107"/>
            <p:cNvSpPr/>
            <p:nvPr userDrawn="1"/>
          </p:nvSpPr>
          <p:spPr bwMode="auto">
            <a:xfrm>
              <a:off x="4174734" y="3825426"/>
              <a:ext cx="302521" cy="219328"/>
            </a:xfrm>
            <a:custGeom>
              <a:avLst/>
              <a:gdLst>
                <a:gd name="T0" fmla="*/ 8 w 40"/>
                <a:gd name="T1" fmla="*/ 29 h 29"/>
                <a:gd name="T2" fmla="*/ 0 w 40"/>
                <a:gd name="T3" fmla="*/ 10 h 29"/>
                <a:gd name="T4" fmla="*/ 4 w 40"/>
                <a:gd name="T5" fmla="*/ 9 h 29"/>
                <a:gd name="T6" fmla="*/ 35 w 40"/>
                <a:gd name="T7" fmla="*/ 14 h 29"/>
                <a:gd name="T8" fmla="*/ 30 w 40"/>
                <a:gd name="T9" fmla="*/ 1 h 29"/>
                <a:gd name="T10" fmla="*/ 34 w 40"/>
                <a:gd name="T11" fmla="*/ 0 h 29"/>
                <a:gd name="T12" fmla="*/ 40 w 40"/>
                <a:gd name="T13" fmla="*/ 16 h 29"/>
                <a:gd name="T14" fmla="*/ 36 w 40"/>
                <a:gd name="T15" fmla="*/ 17 h 29"/>
                <a:gd name="T16" fmla="*/ 7 w 40"/>
                <a:gd name="T17" fmla="*/ 14 h 29"/>
                <a:gd name="T18" fmla="*/ 12 w 40"/>
                <a:gd name="T19" fmla="*/ 27 h 29"/>
                <a:gd name="T20" fmla="*/ 8 w 40"/>
                <a:gd name="T2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9">
                  <a:moveTo>
                    <a:pt x="8" y="29"/>
                  </a:moveTo>
                  <a:lnTo>
                    <a:pt x="0" y="10"/>
                  </a:lnTo>
                  <a:lnTo>
                    <a:pt x="4" y="9"/>
                  </a:lnTo>
                  <a:lnTo>
                    <a:pt x="35" y="14"/>
                  </a:lnTo>
                  <a:lnTo>
                    <a:pt x="30" y="1"/>
                  </a:lnTo>
                  <a:lnTo>
                    <a:pt x="34" y="0"/>
                  </a:lnTo>
                  <a:lnTo>
                    <a:pt x="40" y="16"/>
                  </a:lnTo>
                  <a:lnTo>
                    <a:pt x="36" y="17"/>
                  </a:lnTo>
                  <a:lnTo>
                    <a:pt x="7" y="14"/>
                  </a:lnTo>
                  <a:lnTo>
                    <a:pt x="12" y="27"/>
                  </a:lnTo>
                  <a:lnTo>
                    <a:pt x="8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9" name="Freeform 108"/>
            <p:cNvSpPr/>
            <p:nvPr userDrawn="1"/>
          </p:nvSpPr>
          <p:spPr bwMode="auto">
            <a:xfrm>
              <a:off x="4265491" y="3984249"/>
              <a:ext cx="287395" cy="234454"/>
            </a:xfrm>
            <a:custGeom>
              <a:avLst/>
              <a:gdLst>
                <a:gd name="T0" fmla="*/ 7 w 38"/>
                <a:gd name="T1" fmla="*/ 31 h 31"/>
                <a:gd name="T2" fmla="*/ 6 w 38"/>
                <a:gd name="T3" fmla="*/ 28 h 31"/>
                <a:gd name="T4" fmla="*/ 19 w 38"/>
                <a:gd name="T5" fmla="*/ 21 h 31"/>
                <a:gd name="T6" fmla="*/ 14 w 38"/>
                <a:gd name="T7" fmla="*/ 11 h 31"/>
                <a:gd name="T8" fmla="*/ 1 w 38"/>
                <a:gd name="T9" fmla="*/ 19 h 31"/>
                <a:gd name="T10" fmla="*/ 0 w 38"/>
                <a:gd name="T11" fmla="*/ 15 h 31"/>
                <a:gd name="T12" fmla="*/ 29 w 38"/>
                <a:gd name="T13" fmla="*/ 0 h 31"/>
                <a:gd name="T14" fmla="*/ 32 w 38"/>
                <a:gd name="T15" fmla="*/ 4 h 31"/>
                <a:gd name="T16" fmla="*/ 18 w 38"/>
                <a:gd name="T17" fmla="*/ 10 h 31"/>
                <a:gd name="T18" fmla="*/ 23 w 38"/>
                <a:gd name="T19" fmla="*/ 19 h 31"/>
                <a:gd name="T20" fmla="*/ 35 w 38"/>
                <a:gd name="T21" fmla="*/ 13 h 31"/>
                <a:gd name="T22" fmla="*/ 38 w 38"/>
                <a:gd name="T23" fmla="*/ 16 h 31"/>
                <a:gd name="T24" fmla="*/ 7 w 38"/>
                <a:gd name="T2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1">
                  <a:moveTo>
                    <a:pt x="7" y="31"/>
                  </a:moveTo>
                  <a:lnTo>
                    <a:pt x="6" y="28"/>
                  </a:lnTo>
                  <a:lnTo>
                    <a:pt x="19" y="21"/>
                  </a:lnTo>
                  <a:lnTo>
                    <a:pt x="14" y="11"/>
                  </a:lnTo>
                  <a:lnTo>
                    <a:pt x="1" y="19"/>
                  </a:lnTo>
                  <a:lnTo>
                    <a:pt x="0" y="15"/>
                  </a:lnTo>
                  <a:lnTo>
                    <a:pt x="29" y="0"/>
                  </a:lnTo>
                  <a:lnTo>
                    <a:pt x="32" y="4"/>
                  </a:lnTo>
                  <a:lnTo>
                    <a:pt x="18" y="10"/>
                  </a:lnTo>
                  <a:lnTo>
                    <a:pt x="23" y="19"/>
                  </a:lnTo>
                  <a:lnTo>
                    <a:pt x="35" y="13"/>
                  </a:lnTo>
                  <a:lnTo>
                    <a:pt x="38" y="16"/>
                  </a:lnTo>
                  <a:lnTo>
                    <a:pt x="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0" name="Freeform 109"/>
            <p:cNvSpPr/>
            <p:nvPr userDrawn="1"/>
          </p:nvSpPr>
          <p:spPr bwMode="auto">
            <a:xfrm>
              <a:off x="4348684" y="4120384"/>
              <a:ext cx="287395" cy="249580"/>
            </a:xfrm>
            <a:custGeom>
              <a:avLst/>
              <a:gdLst>
                <a:gd name="T0" fmla="*/ 11 w 38"/>
                <a:gd name="T1" fmla="*/ 33 h 33"/>
                <a:gd name="T2" fmla="*/ 0 w 38"/>
                <a:gd name="T3" fmla="*/ 18 h 33"/>
                <a:gd name="T4" fmla="*/ 28 w 38"/>
                <a:gd name="T5" fmla="*/ 0 h 33"/>
                <a:gd name="T6" fmla="*/ 38 w 38"/>
                <a:gd name="T7" fmla="*/ 15 h 33"/>
                <a:gd name="T8" fmla="*/ 36 w 38"/>
                <a:gd name="T9" fmla="*/ 17 h 33"/>
                <a:gd name="T10" fmla="*/ 27 w 38"/>
                <a:gd name="T11" fmla="*/ 6 h 33"/>
                <a:gd name="T12" fmla="*/ 18 w 38"/>
                <a:gd name="T13" fmla="*/ 11 h 33"/>
                <a:gd name="T14" fmla="*/ 26 w 38"/>
                <a:gd name="T15" fmla="*/ 21 h 33"/>
                <a:gd name="T16" fmla="*/ 23 w 38"/>
                <a:gd name="T17" fmla="*/ 23 h 33"/>
                <a:gd name="T18" fmla="*/ 16 w 38"/>
                <a:gd name="T19" fmla="*/ 13 h 33"/>
                <a:gd name="T20" fmla="*/ 6 w 38"/>
                <a:gd name="T21" fmla="*/ 20 h 33"/>
                <a:gd name="T22" fmla="*/ 13 w 38"/>
                <a:gd name="T23" fmla="*/ 31 h 33"/>
                <a:gd name="T24" fmla="*/ 11 w 38"/>
                <a:gd name="T2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3">
                  <a:moveTo>
                    <a:pt x="11" y="33"/>
                  </a:moveTo>
                  <a:lnTo>
                    <a:pt x="0" y="18"/>
                  </a:lnTo>
                  <a:lnTo>
                    <a:pt x="28" y="0"/>
                  </a:lnTo>
                  <a:lnTo>
                    <a:pt x="38" y="15"/>
                  </a:lnTo>
                  <a:lnTo>
                    <a:pt x="36" y="17"/>
                  </a:lnTo>
                  <a:lnTo>
                    <a:pt x="27" y="6"/>
                  </a:lnTo>
                  <a:lnTo>
                    <a:pt x="18" y="11"/>
                  </a:lnTo>
                  <a:lnTo>
                    <a:pt x="26" y="21"/>
                  </a:lnTo>
                  <a:lnTo>
                    <a:pt x="23" y="23"/>
                  </a:lnTo>
                  <a:lnTo>
                    <a:pt x="16" y="13"/>
                  </a:lnTo>
                  <a:lnTo>
                    <a:pt x="6" y="20"/>
                  </a:lnTo>
                  <a:lnTo>
                    <a:pt x="13" y="31"/>
                  </a:lnTo>
                  <a:lnTo>
                    <a:pt x="1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1" name="Freeform 110"/>
            <p:cNvSpPr/>
            <p:nvPr userDrawn="1"/>
          </p:nvSpPr>
          <p:spPr bwMode="auto">
            <a:xfrm>
              <a:off x="4583138" y="4332148"/>
              <a:ext cx="181513" cy="219328"/>
            </a:xfrm>
            <a:custGeom>
              <a:avLst/>
              <a:gdLst>
                <a:gd name="T0" fmla="*/ 3 w 24"/>
                <a:gd name="T1" fmla="*/ 29 h 29"/>
                <a:gd name="T2" fmla="*/ 0 w 24"/>
                <a:gd name="T3" fmla="*/ 26 h 29"/>
                <a:gd name="T4" fmla="*/ 21 w 24"/>
                <a:gd name="T5" fmla="*/ 0 h 29"/>
                <a:gd name="T6" fmla="*/ 24 w 24"/>
                <a:gd name="T7" fmla="*/ 3 h 29"/>
                <a:gd name="T8" fmla="*/ 3 w 24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3" y="29"/>
                  </a:moveTo>
                  <a:lnTo>
                    <a:pt x="0" y="26"/>
                  </a:lnTo>
                  <a:lnTo>
                    <a:pt x="21" y="0"/>
                  </a:lnTo>
                  <a:lnTo>
                    <a:pt x="24" y="3"/>
                  </a:lnTo>
                  <a:lnTo>
                    <a:pt x="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2" name="Freeform 111"/>
            <p:cNvSpPr>
              <a:spLocks noEditPoints="1"/>
            </p:cNvSpPr>
            <p:nvPr userDrawn="1"/>
          </p:nvSpPr>
          <p:spPr bwMode="auto">
            <a:xfrm>
              <a:off x="4643642" y="4392652"/>
              <a:ext cx="219328" cy="264706"/>
            </a:xfrm>
            <a:custGeom>
              <a:avLst/>
              <a:gdLst>
                <a:gd name="T0" fmla="*/ 11 w 29"/>
                <a:gd name="T1" fmla="*/ 32 h 35"/>
                <a:gd name="T2" fmla="*/ 16 w 29"/>
                <a:gd name="T3" fmla="*/ 23 h 35"/>
                <a:gd name="T4" fmla="*/ 11 w 29"/>
                <a:gd name="T5" fmla="*/ 20 h 35"/>
                <a:gd name="T6" fmla="*/ 3 w 29"/>
                <a:gd name="T7" fmla="*/ 27 h 35"/>
                <a:gd name="T8" fmla="*/ 0 w 29"/>
                <a:gd name="T9" fmla="*/ 25 h 35"/>
                <a:gd name="T10" fmla="*/ 24 w 29"/>
                <a:gd name="T11" fmla="*/ 0 h 35"/>
                <a:gd name="T12" fmla="*/ 29 w 29"/>
                <a:gd name="T13" fmla="*/ 2 h 35"/>
                <a:gd name="T14" fmla="*/ 16 w 29"/>
                <a:gd name="T15" fmla="*/ 35 h 35"/>
                <a:gd name="T16" fmla="*/ 11 w 29"/>
                <a:gd name="T17" fmla="*/ 32 h 35"/>
                <a:gd name="T18" fmla="*/ 19 w 29"/>
                <a:gd name="T19" fmla="*/ 18 h 35"/>
                <a:gd name="T20" fmla="*/ 24 w 29"/>
                <a:gd name="T21" fmla="*/ 7 h 35"/>
                <a:gd name="T22" fmla="*/ 23 w 29"/>
                <a:gd name="T23" fmla="*/ 6 h 35"/>
                <a:gd name="T24" fmla="*/ 14 w 29"/>
                <a:gd name="T25" fmla="*/ 16 h 35"/>
                <a:gd name="T26" fmla="*/ 19 w 29"/>
                <a:gd name="T27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5">
                  <a:moveTo>
                    <a:pt x="11" y="32"/>
                  </a:moveTo>
                  <a:lnTo>
                    <a:pt x="16" y="23"/>
                  </a:lnTo>
                  <a:lnTo>
                    <a:pt x="11" y="20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16" y="35"/>
                  </a:lnTo>
                  <a:lnTo>
                    <a:pt x="11" y="32"/>
                  </a:lnTo>
                  <a:close/>
                  <a:moveTo>
                    <a:pt x="19" y="18"/>
                  </a:moveTo>
                  <a:lnTo>
                    <a:pt x="24" y="7"/>
                  </a:lnTo>
                  <a:lnTo>
                    <a:pt x="23" y="6"/>
                  </a:lnTo>
                  <a:lnTo>
                    <a:pt x="14" y="16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3" name="Freeform 112"/>
            <p:cNvSpPr/>
            <p:nvPr/>
          </p:nvSpPr>
          <p:spPr bwMode="auto">
            <a:xfrm>
              <a:off x="4794903" y="4438031"/>
              <a:ext cx="242017" cy="294958"/>
            </a:xfrm>
            <a:custGeom>
              <a:avLst/>
              <a:gdLst>
                <a:gd name="T0" fmla="*/ 16 w 32"/>
                <a:gd name="T1" fmla="*/ 39 h 39"/>
                <a:gd name="T2" fmla="*/ 13 w 32"/>
                <a:gd name="T3" fmla="*/ 36 h 39"/>
                <a:gd name="T4" fmla="*/ 15 w 32"/>
                <a:gd name="T5" fmla="*/ 12 h 39"/>
                <a:gd name="T6" fmla="*/ 5 w 32"/>
                <a:gd name="T7" fmla="*/ 32 h 39"/>
                <a:gd name="T8" fmla="*/ 0 w 32"/>
                <a:gd name="T9" fmla="*/ 30 h 39"/>
                <a:gd name="T10" fmla="*/ 16 w 32"/>
                <a:gd name="T11" fmla="*/ 0 h 39"/>
                <a:gd name="T12" fmla="*/ 20 w 32"/>
                <a:gd name="T13" fmla="*/ 1 h 39"/>
                <a:gd name="T14" fmla="*/ 19 w 32"/>
                <a:gd name="T15" fmla="*/ 25 h 39"/>
                <a:gd name="T16" fmla="*/ 29 w 32"/>
                <a:gd name="T17" fmla="*/ 5 h 39"/>
                <a:gd name="T18" fmla="*/ 32 w 32"/>
                <a:gd name="T19" fmla="*/ 7 h 39"/>
                <a:gd name="T20" fmla="*/ 16 w 32"/>
                <a:gd name="T2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39">
                  <a:moveTo>
                    <a:pt x="16" y="39"/>
                  </a:moveTo>
                  <a:lnTo>
                    <a:pt x="13" y="36"/>
                  </a:lnTo>
                  <a:lnTo>
                    <a:pt x="15" y="12"/>
                  </a:lnTo>
                  <a:lnTo>
                    <a:pt x="5" y="32"/>
                  </a:lnTo>
                  <a:lnTo>
                    <a:pt x="0" y="30"/>
                  </a:lnTo>
                  <a:lnTo>
                    <a:pt x="16" y="0"/>
                  </a:lnTo>
                  <a:lnTo>
                    <a:pt x="20" y="1"/>
                  </a:lnTo>
                  <a:lnTo>
                    <a:pt x="19" y="2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16" y="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4" name="Freeform 113"/>
            <p:cNvSpPr/>
            <p:nvPr userDrawn="1"/>
          </p:nvSpPr>
          <p:spPr bwMode="auto">
            <a:xfrm>
              <a:off x="4983978" y="4506098"/>
              <a:ext cx="173950" cy="272269"/>
            </a:xfrm>
            <a:custGeom>
              <a:avLst/>
              <a:gdLst>
                <a:gd name="T0" fmla="*/ 12 w 19"/>
                <a:gd name="T1" fmla="*/ 29 h 29"/>
                <a:gd name="T2" fmla="*/ 10 w 19"/>
                <a:gd name="T3" fmla="*/ 29 h 29"/>
                <a:gd name="T4" fmla="*/ 10 w 19"/>
                <a:gd name="T5" fmla="*/ 26 h 29"/>
                <a:gd name="T6" fmla="*/ 8 w 19"/>
                <a:gd name="T7" fmla="*/ 27 h 29"/>
                <a:gd name="T8" fmla="*/ 5 w 19"/>
                <a:gd name="T9" fmla="*/ 27 h 29"/>
                <a:gd name="T10" fmla="*/ 1 w 19"/>
                <a:gd name="T11" fmla="*/ 23 h 29"/>
                <a:gd name="T12" fmla="*/ 1 w 19"/>
                <a:gd name="T13" fmla="*/ 13 h 29"/>
                <a:gd name="T14" fmla="*/ 6 w 19"/>
                <a:gd name="T15" fmla="*/ 3 h 29"/>
                <a:gd name="T16" fmla="*/ 14 w 19"/>
                <a:gd name="T17" fmla="*/ 1 h 29"/>
                <a:gd name="T18" fmla="*/ 18 w 19"/>
                <a:gd name="T19" fmla="*/ 11 h 29"/>
                <a:gd name="T20" fmla="*/ 15 w 19"/>
                <a:gd name="T21" fmla="*/ 11 h 29"/>
                <a:gd name="T22" fmla="*/ 13 w 19"/>
                <a:gd name="T23" fmla="*/ 4 h 29"/>
                <a:gd name="T24" fmla="*/ 8 w 19"/>
                <a:gd name="T25" fmla="*/ 6 h 29"/>
                <a:gd name="T26" fmla="*/ 5 w 19"/>
                <a:gd name="T27" fmla="*/ 14 h 29"/>
                <a:gd name="T28" fmla="*/ 4 w 19"/>
                <a:gd name="T29" fmla="*/ 21 h 29"/>
                <a:gd name="T30" fmla="*/ 6 w 19"/>
                <a:gd name="T31" fmla="*/ 24 h 29"/>
                <a:gd name="T32" fmla="*/ 9 w 19"/>
                <a:gd name="T33" fmla="*/ 24 h 29"/>
                <a:gd name="T34" fmla="*/ 12 w 19"/>
                <a:gd name="T35" fmla="*/ 20 h 29"/>
                <a:gd name="T36" fmla="*/ 12 w 19"/>
                <a:gd name="T37" fmla="*/ 18 h 29"/>
                <a:gd name="T38" fmla="*/ 8 w 19"/>
                <a:gd name="T39" fmla="*/ 17 h 29"/>
                <a:gd name="T40" fmla="*/ 9 w 19"/>
                <a:gd name="T41" fmla="*/ 14 h 29"/>
                <a:gd name="T42" fmla="*/ 16 w 19"/>
                <a:gd name="T43" fmla="*/ 17 h 29"/>
                <a:gd name="T44" fmla="*/ 12 w 19"/>
                <a:gd name="T4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" h="29">
                  <a:moveTo>
                    <a:pt x="12" y="29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7"/>
                    <a:pt x="9" y="27"/>
                    <a:pt x="8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3" y="26"/>
                    <a:pt x="2" y="25"/>
                    <a:pt x="1" y="23"/>
                  </a:cubicBezTo>
                  <a:cubicBezTo>
                    <a:pt x="0" y="20"/>
                    <a:pt x="0" y="17"/>
                    <a:pt x="1" y="13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9" y="1"/>
                    <a:pt x="12" y="0"/>
                    <a:pt x="14" y="1"/>
                  </a:cubicBezTo>
                  <a:cubicBezTo>
                    <a:pt x="17" y="2"/>
                    <a:pt x="19" y="6"/>
                    <a:pt x="18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9"/>
                    <a:pt x="15" y="5"/>
                    <a:pt x="13" y="4"/>
                  </a:cubicBezTo>
                  <a:cubicBezTo>
                    <a:pt x="11" y="4"/>
                    <a:pt x="9" y="4"/>
                    <a:pt x="8" y="6"/>
                  </a:cubicBezTo>
                  <a:cubicBezTo>
                    <a:pt x="7" y="7"/>
                    <a:pt x="6" y="10"/>
                    <a:pt x="5" y="14"/>
                  </a:cubicBezTo>
                  <a:cubicBezTo>
                    <a:pt x="4" y="17"/>
                    <a:pt x="3" y="20"/>
                    <a:pt x="4" y="21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7" y="25"/>
                    <a:pt x="9" y="25"/>
                    <a:pt x="9" y="24"/>
                  </a:cubicBezTo>
                  <a:cubicBezTo>
                    <a:pt x="10" y="23"/>
                    <a:pt x="11" y="22"/>
                    <a:pt x="12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6" y="17"/>
                    <a:pt x="16" y="17"/>
                    <a:pt x="16" y="17"/>
                  </a:cubicBezTo>
                  <a:lnTo>
                    <a:pt x="12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5" name="Freeform 114"/>
            <p:cNvSpPr/>
            <p:nvPr userDrawn="1"/>
          </p:nvSpPr>
          <p:spPr bwMode="auto">
            <a:xfrm>
              <a:off x="5301626" y="4543913"/>
              <a:ext cx="143698" cy="249580"/>
            </a:xfrm>
            <a:custGeom>
              <a:avLst/>
              <a:gdLst>
                <a:gd name="T0" fmla="*/ 15 w 15"/>
                <a:gd name="T1" fmla="*/ 19 h 27"/>
                <a:gd name="T2" fmla="*/ 13 w 15"/>
                <a:gd name="T3" fmla="*/ 25 h 27"/>
                <a:gd name="T4" fmla="*/ 7 w 15"/>
                <a:gd name="T5" fmla="*/ 27 h 27"/>
                <a:gd name="T6" fmla="*/ 1 w 15"/>
                <a:gd name="T7" fmla="*/ 25 h 27"/>
                <a:gd name="T8" fmla="*/ 0 w 15"/>
                <a:gd name="T9" fmla="*/ 19 h 27"/>
                <a:gd name="T10" fmla="*/ 0 w 15"/>
                <a:gd name="T11" fmla="*/ 0 h 27"/>
                <a:gd name="T12" fmla="*/ 4 w 15"/>
                <a:gd name="T13" fmla="*/ 0 h 27"/>
                <a:gd name="T14" fmla="*/ 3 w 15"/>
                <a:gd name="T15" fmla="*/ 19 h 27"/>
                <a:gd name="T16" fmla="*/ 4 w 15"/>
                <a:gd name="T17" fmla="*/ 23 h 27"/>
                <a:gd name="T18" fmla="*/ 7 w 15"/>
                <a:gd name="T19" fmla="*/ 24 h 27"/>
                <a:gd name="T20" fmla="*/ 10 w 15"/>
                <a:gd name="T21" fmla="*/ 23 h 27"/>
                <a:gd name="T22" fmla="*/ 11 w 15"/>
                <a:gd name="T23" fmla="*/ 19 h 27"/>
                <a:gd name="T24" fmla="*/ 12 w 15"/>
                <a:gd name="T25" fmla="*/ 0 h 27"/>
                <a:gd name="T26" fmla="*/ 15 w 15"/>
                <a:gd name="T27" fmla="*/ 0 h 27"/>
                <a:gd name="T28" fmla="*/ 15 w 15"/>
                <a:gd name="T2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7">
                  <a:moveTo>
                    <a:pt x="15" y="19"/>
                  </a:moveTo>
                  <a:cubicBezTo>
                    <a:pt x="15" y="22"/>
                    <a:pt x="14" y="24"/>
                    <a:pt x="13" y="25"/>
                  </a:cubicBezTo>
                  <a:cubicBezTo>
                    <a:pt x="11" y="27"/>
                    <a:pt x="10" y="27"/>
                    <a:pt x="7" y="27"/>
                  </a:cubicBezTo>
                  <a:cubicBezTo>
                    <a:pt x="4" y="27"/>
                    <a:pt x="2" y="26"/>
                    <a:pt x="1" y="25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1"/>
                    <a:pt x="3" y="22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8" y="24"/>
                    <a:pt x="9" y="24"/>
                    <a:pt x="10" y="23"/>
                  </a:cubicBezTo>
                  <a:cubicBezTo>
                    <a:pt x="11" y="22"/>
                    <a:pt x="11" y="21"/>
                    <a:pt x="11" y="1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6" name="Freeform 115"/>
            <p:cNvSpPr/>
            <p:nvPr userDrawn="1"/>
          </p:nvSpPr>
          <p:spPr bwMode="auto">
            <a:xfrm>
              <a:off x="5460449" y="4521224"/>
              <a:ext cx="158824" cy="272269"/>
            </a:xfrm>
            <a:custGeom>
              <a:avLst/>
              <a:gdLst>
                <a:gd name="T0" fmla="*/ 21 w 21"/>
                <a:gd name="T1" fmla="*/ 33 h 36"/>
                <a:gd name="T2" fmla="*/ 17 w 21"/>
                <a:gd name="T3" fmla="*/ 34 h 36"/>
                <a:gd name="T4" fmla="*/ 5 w 21"/>
                <a:gd name="T5" fmla="*/ 11 h 36"/>
                <a:gd name="T6" fmla="*/ 8 w 21"/>
                <a:gd name="T7" fmla="*/ 35 h 36"/>
                <a:gd name="T8" fmla="*/ 3 w 21"/>
                <a:gd name="T9" fmla="*/ 36 h 36"/>
                <a:gd name="T10" fmla="*/ 0 w 21"/>
                <a:gd name="T11" fmla="*/ 3 h 36"/>
                <a:gd name="T12" fmla="*/ 5 w 21"/>
                <a:gd name="T13" fmla="*/ 1 h 36"/>
                <a:gd name="T14" fmla="*/ 15 w 21"/>
                <a:gd name="T15" fmla="*/ 18 h 36"/>
                <a:gd name="T16" fmla="*/ 12 w 21"/>
                <a:gd name="T17" fmla="*/ 0 h 36"/>
                <a:gd name="T18" fmla="*/ 16 w 21"/>
                <a:gd name="T19" fmla="*/ 0 h 36"/>
                <a:gd name="T20" fmla="*/ 21 w 21"/>
                <a:gd name="T2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1" y="33"/>
                  </a:moveTo>
                  <a:lnTo>
                    <a:pt x="17" y="34"/>
                  </a:lnTo>
                  <a:lnTo>
                    <a:pt x="5" y="11"/>
                  </a:lnTo>
                  <a:lnTo>
                    <a:pt x="8" y="35"/>
                  </a:lnTo>
                  <a:lnTo>
                    <a:pt x="3" y="36"/>
                  </a:lnTo>
                  <a:lnTo>
                    <a:pt x="0" y="3"/>
                  </a:lnTo>
                  <a:lnTo>
                    <a:pt x="5" y="1"/>
                  </a:lnTo>
                  <a:lnTo>
                    <a:pt x="15" y="18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1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7" name="Freeform 116"/>
            <p:cNvSpPr/>
            <p:nvPr userDrawn="1"/>
          </p:nvSpPr>
          <p:spPr bwMode="auto">
            <a:xfrm>
              <a:off x="5611710" y="4506098"/>
              <a:ext cx="105882" cy="249580"/>
            </a:xfrm>
            <a:custGeom>
              <a:avLst/>
              <a:gdLst>
                <a:gd name="T0" fmla="*/ 14 w 14"/>
                <a:gd name="T1" fmla="*/ 31 h 33"/>
                <a:gd name="T2" fmla="*/ 9 w 14"/>
                <a:gd name="T3" fmla="*/ 33 h 33"/>
                <a:gd name="T4" fmla="*/ 0 w 14"/>
                <a:gd name="T5" fmla="*/ 1 h 33"/>
                <a:gd name="T6" fmla="*/ 4 w 14"/>
                <a:gd name="T7" fmla="*/ 0 h 33"/>
                <a:gd name="T8" fmla="*/ 14 w 14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3">
                  <a:moveTo>
                    <a:pt x="14" y="31"/>
                  </a:moveTo>
                  <a:lnTo>
                    <a:pt x="9" y="33"/>
                  </a:lnTo>
                  <a:lnTo>
                    <a:pt x="0" y="1"/>
                  </a:lnTo>
                  <a:lnTo>
                    <a:pt x="4" y="0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8" name="Freeform 117"/>
            <p:cNvSpPr/>
            <p:nvPr userDrawn="1"/>
          </p:nvSpPr>
          <p:spPr bwMode="auto">
            <a:xfrm>
              <a:off x="5664651" y="4438031"/>
              <a:ext cx="173950" cy="279832"/>
            </a:xfrm>
            <a:custGeom>
              <a:avLst/>
              <a:gdLst>
                <a:gd name="T0" fmla="*/ 18 w 23"/>
                <a:gd name="T1" fmla="*/ 0 h 37"/>
                <a:gd name="T2" fmla="*/ 23 w 23"/>
                <a:gd name="T3" fmla="*/ 35 h 37"/>
                <a:gd name="T4" fmla="*/ 19 w 23"/>
                <a:gd name="T5" fmla="*/ 37 h 37"/>
                <a:gd name="T6" fmla="*/ 0 w 23"/>
                <a:gd name="T7" fmla="*/ 7 h 37"/>
                <a:gd name="T8" fmla="*/ 4 w 23"/>
                <a:gd name="T9" fmla="*/ 6 h 37"/>
                <a:gd name="T10" fmla="*/ 18 w 23"/>
                <a:gd name="T11" fmla="*/ 26 h 37"/>
                <a:gd name="T12" fmla="*/ 14 w 23"/>
                <a:gd name="T13" fmla="*/ 1 h 37"/>
                <a:gd name="T14" fmla="*/ 18 w 23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7">
                  <a:moveTo>
                    <a:pt x="18" y="0"/>
                  </a:moveTo>
                  <a:lnTo>
                    <a:pt x="23" y="35"/>
                  </a:lnTo>
                  <a:lnTo>
                    <a:pt x="19" y="37"/>
                  </a:lnTo>
                  <a:lnTo>
                    <a:pt x="0" y="7"/>
                  </a:lnTo>
                  <a:lnTo>
                    <a:pt x="4" y="6"/>
                  </a:lnTo>
                  <a:lnTo>
                    <a:pt x="18" y="26"/>
                  </a:lnTo>
                  <a:lnTo>
                    <a:pt x="14" y="1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19" name="Freeform 118"/>
            <p:cNvSpPr/>
            <p:nvPr userDrawn="1"/>
          </p:nvSpPr>
          <p:spPr bwMode="auto">
            <a:xfrm>
              <a:off x="5808348" y="4369963"/>
              <a:ext cx="249580" cy="287395"/>
            </a:xfrm>
            <a:custGeom>
              <a:avLst/>
              <a:gdLst>
                <a:gd name="T0" fmla="*/ 33 w 33"/>
                <a:gd name="T1" fmla="*/ 29 h 38"/>
                <a:gd name="T2" fmla="*/ 17 w 33"/>
                <a:gd name="T3" fmla="*/ 38 h 38"/>
                <a:gd name="T4" fmla="*/ 0 w 33"/>
                <a:gd name="T5" fmla="*/ 8 h 38"/>
                <a:gd name="T6" fmla="*/ 15 w 33"/>
                <a:gd name="T7" fmla="*/ 0 h 38"/>
                <a:gd name="T8" fmla="*/ 17 w 33"/>
                <a:gd name="T9" fmla="*/ 3 h 38"/>
                <a:gd name="T10" fmla="*/ 6 w 33"/>
                <a:gd name="T11" fmla="*/ 9 h 38"/>
                <a:gd name="T12" fmla="*/ 11 w 33"/>
                <a:gd name="T13" fmla="*/ 19 h 38"/>
                <a:gd name="T14" fmla="*/ 22 w 33"/>
                <a:gd name="T15" fmla="*/ 13 h 38"/>
                <a:gd name="T16" fmla="*/ 23 w 33"/>
                <a:gd name="T17" fmla="*/ 16 h 38"/>
                <a:gd name="T18" fmla="*/ 14 w 33"/>
                <a:gd name="T19" fmla="*/ 21 h 38"/>
                <a:gd name="T20" fmla="*/ 20 w 33"/>
                <a:gd name="T21" fmla="*/ 33 h 38"/>
                <a:gd name="T22" fmla="*/ 31 w 33"/>
                <a:gd name="T23" fmla="*/ 25 h 38"/>
                <a:gd name="T24" fmla="*/ 33 w 33"/>
                <a:gd name="T2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38">
                  <a:moveTo>
                    <a:pt x="33" y="29"/>
                  </a:moveTo>
                  <a:lnTo>
                    <a:pt x="17" y="38"/>
                  </a:lnTo>
                  <a:lnTo>
                    <a:pt x="0" y="8"/>
                  </a:lnTo>
                  <a:lnTo>
                    <a:pt x="15" y="0"/>
                  </a:lnTo>
                  <a:lnTo>
                    <a:pt x="17" y="3"/>
                  </a:lnTo>
                  <a:lnTo>
                    <a:pt x="6" y="9"/>
                  </a:lnTo>
                  <a:lnTo>
                    <a:pt x="11" y="19"/>
                  </a:lnTo>
                  <a:lnTo>
                    <a:pt x="22" y="13"/>
                  </a:lnTo>
                  <a:lnTo>
                    <a:pt x="23" y="16"/>
                  </a:lnTo>
                  <a:lnTo>
                    <a:pt x="14" y="21"/>
                  </a:lnTo>
                  <a:lnTo>
                    <a:pt x="20" y="33"/>
                  </a:lnTo>
                  <a:lnTo>
                    <a:pt x="31" y="25"/>
                  </a:lnTo>
                  <a:lnTo>
                    <a:pt x="33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0" name="Freeform 119"/>
            <p:cNvSpPr>
              <a:spLocks noEditPoints="1"/>
            </p:cNvSpPr>
            <p:nvPr userDrawn="1"/>
          </p:nvSpPr>
          <p:spPr bwMode="auto">
            <a:xfrm>
              <a:off x="5936920" y="4309459"/>
              <a:ext cx="257143" cy="257143"/>
            </a:xfrm>
            <a:custGeom>
              <a:avLst/>
              <a:gdLst>
                <a:gd name="T0" fmla="*/ 27 w 27"/>
                <a:gd name="T1" fmla="*/ 20 h 28"/>
                <a:gd name="T2" fmla="*/ 24 w 27"/>
                <a:gd name="T3" fmla="*/ 22 h 28"/>
                <a:gd name="T4" fmla="*/ 15 w 27"/>
                <a:gd name="T5" fmla="*/ 14 h 28"/>
                <a:gd name="T6" fmla="*/ 12 w 27"/>
                <a:gd name="T7" fmla="*/ 17 h 28"/>
                <a:gd name="T8" fmla="*/ 19 w 27"/>
                <a:gd name="T9" fmla="*/ 26 h 28"/>
                <a:gd name="T10" fmla="*/ 16 w 27"/>
                <a:gd name="T11" fmla="*/ 28 h 28"/>
                <a:gd name="T12" fmla="*/ 0 w 27"/>
                <a:gd name="T13" fmla="*/ 6 h 28"/>
                <a:gd name="T14" fmla="*/ 5 w 27"/>
                <a:gd name="T15" fmla="*/ 2 h 28"/>
                <a:gd name="T16" fmla="*/ 11 w 27"/>
                <a:gd name="T17" fmla="*/ 0 h 28"/>
                <a:gd name="T18" fmla="*/ 18 w 27"/>
                <a:gd name="T19" fmla="*/ 8 h 28"/>
                <a:gd name="T20" fmla="*/ 17 w 27"/>
                <a:gd name="T21" fmla="*/ 12 h 28"/>
                <a:gd name="T22" fmla="*/ 27 w 27"/>
                <a:gd name="T23" fmla="*/ 20 h 28"/>
                <a:gd name="T24" fmla="*/ 10 w 27"/>
                <a:gd name="T25" fmla="*/ 4 h 28"/>
                <a:gd name="T26" fmla="*/ 5 w 27"/>
                <a:gd name="T27" fmla="*/ 6 h 28"/>
                <a:gd name="T28" fmla="*/ 10 w 27"/>
                <a:gd name="T29" fmla="*/ 13 h 28"/>
                <a:gd name="T30" fmla="*/ 14 w 27"/>
                <a:gd name="T31" fmla="*/ 10 h 28"/>
                <a:gd name="T32" fmla="*/ 10 w 27"/>
                <a:gd name="T3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8">
                  <a:moveTo>
                    <a:pt x="27" y="20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6" y="1"/>
                    <a:pt x="18" y="4"/>
                    <a:pt x="18" y="8"/>
                  </a:cubicBezTo>
                  <a:cubicBezTo>
                    <a:pt x="18" y="9"/>
                    <a:pt x="18" y="11"/>
                    <a:pt x="17" y="12"/>
                  </a:cubicBezTo>
                  <a:lnTo>
                    <a:pt x="27" y="20"/>
                  </a:lnTo>
                  <a:close/>
                  <a:moveTo>
                    <a:pt x="10" y="4"/>
                  </a:moveTo>
                  <a:cubicBezTo>
                    <a:pt x="8" y="3"/>
                    <a:pt x="6" y="5"/>
                    <a:pt x="5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2" y="12"/>
                    <a:pt x="12" y="12"/>
                    <a:pt x="14" y="10"/>
                  </a:cubicBezTo>
                  <a:cubicBezTo>
                    <a:pt x="14" y="7"/>
                    <a:pt x="13" y="5"/>
                    <a:pt x="10" y="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1" name="Freeform 120"/>
            <p:cNvSpPr/>
            <p:nvPr userDrawn="1"/>
          </p:nvSpPr>
          <p:spPr bwMode="auto">
            <a:xfrm>
              <a:off x="6073054" y="4196014"/>
              <a:ext cx="257143" cy="219328"/>
            </a:xfrm>
            <a:custGeom>
              <a:avLst/>
              <a:gdLst>
                <a:gd name="T0" fmla="*/ 22 w 28"/>
                <a:gd name="T1" fmla="*/ 10 h 24"/>
                <a:gd name="T2" fmla="*/ 19 w 28"/>
                <a:gd name="T3" fmla="*/ 24 h 24"/>
                <a:gd name="T4" fmla="*/ 14 w 28"/>
                <a:gd name="T5" fmla="*/ 23 h 24"/>
                <a:gd name="T6" fmla="*/ 15 w 28"/>
                <a:gd name="T7" fmla="*/ 20 h 24"/>
                <a:gd name="T8" fmla="*/ 18 w 28"/>
                <a:gd name="T9" fmla="*/ 21 h 24"/>
                <a:gd name="T10" fmla="*/ 20 w 28"/>
                <a:gd name="T11" fmla="*/ 13 h 24"/>
                <a:gd name="T12" fmla="*/ 17 w 28"/>
                <a:gd name="T13" fmla="*/ 12 h 24"/>
                <a:gd name="T14" fmla="*/ 8 w 28"/>
                <a:gd name="T15" fmla="*/ 15 h 24"/>
                <a:gd name="T16" fmla="*/ 0 w 28"/>
                <a:gd name="T17" fmla="*/ 9 h 24"/>
                <a:gd name="T18" fmla="*/ 2 w 28"/>
                <a:gd name="T19" fmla="*/ 4 h 24"/>
                <a:gd name="T20" fmla="*/ 11 w 28"/>
                <a:gd name="T21" fmla="*/ 2 h 24"/>
                <a:gd name="T22" fmla="*/ 10 w 28"/>
                <a:gd name="T23" fmla="*/ 5 h 24"/>
                <a:gd name="T24" fmla="*/ 4 w 28"/>
                <a:gd name="T25" fmla="*/ 6 h 24"/>
                <a:gd name="T26" fmla="*/ 3 w 28"/>
                <a:gd name="T27" fmla="*/ 9 h 24"/>
                <a:gd name="T28" fmla="*/ 7 w 28"/>
                <a:gd name="T29" fmla="*/ 12 h 24"/>
                <a:gd name="T30" fmla="*/ 17 w 28"/>
                <a:gd name="T31" fmla="*/ 9 h 24"/>
                <a:gd name="T32" fmla="*/ 22 w 28"/>
                <a:gd name="T3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24">
                  <a:moveTo>
                    <a:pt x="22" y="10"/>
                  </a:moveTo>
                  <a:cubicBezTo>
                    <a:pt x="28" y="13"/>
                    <a:pt x="26" y="23"/>
                    <a:pt x="19" y="24"/>
                  </a:cubicBezTo>
                  <a:cubicBezTo>
                    <a:pt x="17" y="24"/>
                    <a:pt x="15" y="24"/>
                    <a:pt x="14" y="23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7" y="21"/>
                    <a:pt x="18" y="21"/>
                  </a:cubicBezTo>
                  <a:cubicBezTo>
                    <a:pt x="23" y="20"/>
                    <a:pt x="23" y="15"/>
                    <a:pt x="20" y="13"/>
                  </a:cubicBezTo>
                  <a:cubicBezTo>
                    <a:pt x="19" y="12"/>
                    <a:pt x="18" y="12"/>
                    <a:pt x="17" y="12"/>
                  </a:cubicBezTo>
                  <a:cubicBezTo>
                    <a:pt x="13" y="13"/>
                    <a:pt x="11" y="15"/>
                    <a:pt x="8" y="15"/>
                  </a:cubicBezTo>
                  <a:cubicBezTo>
                    <a:pt x="4" y="15"/>
                    <a:pt x="1" y="13"/>
                    <a:pt x="0" y="9"/>
                  </a:cubicBezTo>
                  <a:cubicBezTo>
                    <a:pt x="0" y="7"/>
                    <a:pt x="1" y="5"/>
                    <a:pt x="2" y="4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4"/>
                    <a:pt x="5" y="4"/>
                    <a:pt x="4" y="6"/>
                  </a:cubicBezTo>
                  <a:cubicBezTo>
                    <a:pt x="3" y="7"/>
                    <a:pt x="3" y="8"/>
                    <a:pt x="3" y="9"/>
                  </a:cubicBezTo>
                  <a:cubicBezTo>
                    <a:pt x="4" y="11"/>
                    <a:pt x="5" y="12"/>
                    <a:pt x="7" y="12"/>
                  </a:cubicBezTo>
                  <a:cubicBezTo>
                    <a:pt x="11" y="11"/>
                    <a:pt x="13" y="8"/>
                    <a:pt x="17" y="9"/>
                  </a:cubicBezTo>
                  <a:cubicBezTo>
                    <a:pt x="18" y="9"/>
                    <a:pt x="20" y="9"/>
                    <a:pt x="22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2" name="Freeform 121"/>
            <p:cNvSpPr/>
            <p:nvPr userDrawn="1"/>
          </p:nvSpPr>
          <p:spPr bwMode="auto">
            <a:xfrm>
              <a:off x="6156248" y="4120384"/>
              <a:ext cx="234454" cy="158823"/>
            </a:xfrm>
            <a:custGeom>
              <a:avLst/>
              <a:gdLst>
                <a:gd name="T0" fmla="*/ 31 w 31"/>
                <a:gd name="T1" fmla="*/ 17 h 21"/>
                <a:gd name="T2" fmla="*/ 28 w 31"/>
                <a:gd name="T3" fmla="*/ 21 h 21"/>
                <a:gd name="T4" fmla="*/ 0 w 31"/>
                <a:gd name="T5" fmla="*/ 2 h 21"/>
                <a:gd name="T6" fmla="*/ 2 w 31"/>
                <a:gd name="T7" fmla="*/ 0 h 21"/>
                <a:gd name="T8" fmla="*/ 31 w 31"/>
                <a:gd name="T9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1">
                  <a:moveTo>
                    <a:pt x="31" y="17"/>
                  </a:moveTo>
                  <a:lnTo>
                    <a:pt x="28" y="21"/>
                  </a:lnTo>
                  <a:lnTo>
                    <a:pt x="0" y="2"/>
                  </a:lnTo>
                  <a:lnTo>
                    <a:pt x="2" y="0"/>
                  </a:lnTo>
                  <a:lnTo>
                    <a:pt x="31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3" name="Freeform 122"/>
            <p:cNvSpPr/>
            <p:nvPr userDrawn="1"/>
          </p:nvSpPr>
          <p:spPr bwMode="auto">
            <a:xfrm>
              <a:off x="6194063" y="3953997"/>
              <a:ext cx="272269" cy="211765"/>
            </a:xfrm>
            <a:custGeom>
              <a:avLst/>
              <a:gdLst>
                <a:gd name="T0" fmla="*/ 11 w 36"/>
                <a:gd name="T1" fmla="*/ 3 h 28"/>
                <a:gd name="T2" fmla="*/ 8 w 36"/>
                <a:gd name="T3" fmla="*/ 9 h 28"/>
                <a:gd name="T4" fmla="*/ 36 w 36"/>
                <a:gd name="T5" fmla="*/ 25 h 28"/>
                <a:gd name="T6" fmla="*/ 33 w 36"/>
                <a:gd name="T7" fmla="*/ 28 h 28"/>
                <a:gd name="T8" fmla="*/ 6 w 36"/>
                <a:gd name="T9" fmla="*/ 13 h 28"/>
                <a:gd name="T10" fmla="*/ 3 w 36"/>
                <a:gd name="T11" fmla="*/ 18 h 28"/>
                <a:gd name="T12" fmla="*/ 0 w 36"/>
                <a:gd name="T13" fmla="*/ 17 h 28"/>
                <a:gd name="T14" fmla="*/ 7 w 36"/>
                <a:gd name="T15" fmla="*/ 0 h 28"/>
                <a:gd name="T16" fmla="*/ 11 w 36"/>
                <a:gd name="T17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8">
                  <a:moveTo>
                    <a:pt x="11" y="3"/>
                  </a:moveTo>
                  <a:lnTo>
                    <a:pt x="8" y="9"/>
                  </a:lnTo>
                  <a:lnTo>
                    <a:pt x="36" y="25"/>
                  </a:lnTo>
                  <a:lnTo>
                    <a:pt x="33" y="2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4" name="Freeform 123"/>
            <p:cNvSpPr/>
            <p:nvPr userDrawn="1"/>
          </p:nvSpPr>
          <p:spPr bwMode="auto">
            <a:xfrm>
              <a:off x="6254567" y="3810300"/>
              <a:ext cx="272269" cy="173950"/>
            </a:xfrm>
            <a:custGeom>
              <a:avLst/>
              <a:gdLst>
                <a:gd name="T0" fmla="*/ 8 w 36"/>
                <a:gd name="T1" fmla="*/ 0 h 23"/>
                <a:gd name="T2" fmla="*/ 25 w 36"/>
                <a:gd name="T3" fmla="*/ 14 h 23"/>
                <a:gd name="T4" fmla="*/ 36 w 36"/>
                <a:gd name="T5" fmla="*/ 19 h 23"/>
                <a:gd name="T6" fmla="*/ 34 w 36"/>
                <a:gd name="T7" fmla="*/ 23 h 23"/>
                <a:gd name="T8" fmla="*/ 24 w 36"/>
                <a:gd name="T9" fmla="*/ 18 h 23"/>
                <a:gd name="T10" fmla="*/ 0 w 36"/>
                <a:gd name="T11" fmla="*/ 18 h 23"/>
                <a:gd name="T12" fmla="*/ 2 w 36"/>
                <a:gd name="T13" fmla="*/ 14 h 23"/>
                <a:gd name="T14" fmla="*/ 18 w 36"/>
                <a:gd name="T15" fmla="*/ 14 h 23"/>
                <a:gd name="T16" fmla="*/ 7 w 36"/>
                <a:gd name="T17" fmla="*/ 5 h 23"/>
                <a:gd name="T18" fmla="*/ 8 w 36"/>
                <a:gd name="T1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8" y="0"/>
                  </a:moveTo>
                  <a:lnTo>
                    <a:pt x="25" y="14"/>
                  </a:lnTo>
                  <a:lnTo>
                    <a:pt x="36" y="19"/>
                  </a:lnTo>
                  <a:lnTo>
                    <a:pt x="34" y="23"/>
                  </a:lnTo>
                  <a:lnTo>
                    <a:pt x="24" y="18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18" y="14"/>
                  </a:lnTo>
                  <a:lnTo>
                    <a:pt x="7" y="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5" name="Freeform 124"/>
            <p:cNvSpPr/>
            <p:nvPr userDrawn="1"/>
          </p:nvSpPr>
          <p:spPr bwMode="auto">
            <a:xfrm>
              <a:off x="4462130" y="4286770"/>
              <a:ext cx="257143" cy="189076"/>
            </a:xfrm>
            <a:custGeom>
              <a:avLst/>
              <a:gdLst>
                <a:gd name="T0" fmla="*/ 14 w 28"/>
                <a:gd name="T1" fmla="*/ 16 h 20"/>
                <a:gd name="T2" fmla="*/ 8 w 28"/>
                <a:gd name="T3" fmla="*/ 20 h 20"/>
                <a:gd name="T4" fmla="*/ 2 w 28"/>
                <a:gd name="T5" fmla="*/ 17 h 20"/>
                <a:gd name="T6" fmla="*/ 0 w 28"/>
                <a:gd name="T7" fmla="*/ 12 h 20"/>
                <a:gd name="T8" fmla="*/ 1 w 28"/>
                <a:gd name="T9" fmla="*/ 9 h 20"/>
                <a:gd name="T10" fmla="*/ 4 w 28"/>
                <a:gd name="T11" fmla="*/ 10 h 20"/>
                <a:gd name="T12" fmla="*/ 3 w 28"/>
                <a:gd name="T13" fmla="*/ 12 h 20"/>
                <a:gd name="T14" fmla="*/ 4 w 28"/>
                <a:gd name="T15" fmla="*/ 15 h 20"/>
                <a:gd name="T16" fmla="*/ 8 w 28"/>
                <a:gd name="T17" fmla="*/ 16 h 20"/>
                <a:gd name="T18" fmla="*/ 12 w 28"/>
                <a:gd name="T19" fmla="*/ 14 h 20"/>
                <a:gd name="T20" fmla="*/ 25 w 28"/>
                <a:gd name="T21" fmla="*/ 0 h 20"/>
                <a:gd name="T22" fmla="*/ 28 w 28"/>
                <a:gd name="T23" fmla="*/ 3 h 20"/>
                <a:gd name="T24" fmla="*/ 14 w 28"/>
                <a:gd name="T25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20">
                  <a:moveTo>
                    <a:pt x="14" y="16"/>
                  </a:moveTo>
                  <a:cubicBezTo>
                    <a:pt x="12" y="18"/>
                    <a:pt x="10" y="20"/>
                    <a:pt x="8" y="20"/>
                  </a:cubicBezTo>
                  <a:cubicBezTo>
                    <a:pt x="6" y="20"/>
                    <a:pt x="4" y="19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3" y="13"/>
                    <a:pt x="4" y="14"/>
                    <a:pt x="4" y="15"/>
                  </a:cubicBezTo>
                  <a:cubicBezTo>
                    <a:pt x="5" y="16"/>
                    <a:pt x="6" y="16"/>
                    <a:pt x="8" y="16"/>
                  </a:cubicBezTo>
                  <a:cubicBezTo>
                    <a:pt x="9" y="16"/>
                    <a:pt x="10" y="15"/>
                    <a:pt x="12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8" y="3"/>
                    <a:pt x="28" y="3"/>
                    <a:pt x="28" y="3"/>
                  </a:cubicBezTo>
                  <a:lnTo>
                    <a:pt x="14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 userDrawn="1"/>
          </p:nvSpPr>
          <p:spPr bwMode="auto">
            <a:xfrm>
              <a:off x="4938600" y="4203577"/>
              <a:ext cx="801681" cy="249580"/>
            </a:xfrm>
            <a:custGeom>
              <a:avLst/>
              <a:gdLst>
                <a:gd name="T0" fmla="*/ 0 w 86"/>
                <a:gd name="T1" fmla="*/ 15 h 27"/>
                <a:gd name="T2" fmla="*/ 4 w 86"/>
                <a:gd name="T3" fmla="*/ 15 h 27"/>
                <a:gd name="T4" fmla="*/ 6 w 86"/>
                <a:gd name="T5" fmla="*/ 3 h 27"/>
                <a:gd name="T6" fmla="*/ 10 w 86"/>
                <a:gd name="T7" fmla="*/ 3 h 27"/>
                <a:gd name="T8" fmla="*/ 14 w 86"/>
                <a:gd name="T9" fmla="*/ 4 h 27"/>
                <a:gd name="T10" fmla="*/ 10 w 86"/>
                <a:gd name="T11" fmla="*/ 19 h 27"/>
                <a:gd name="T12" fmla="*/ 37 w 86"/>
                <a:gd name="T13" fmla="*/ 14 h 27"/>
                <a:gd name="T14" fmla="*/ 33 w 86"/>
                <a:gd name="T15" fmla="*/ 11 h 27"/>
                <a:gd name="T16" fmla="*/ 28 w 86"/>
                <a:gd name="T17" fmla="*/ 13 h 27"/>
                <a:gd name="T18" fmla="*/ 30 w 86"/>
                <a:gd name="T19" fmla="*/ 16 h 27"/>
                <a:gd name="T20" fmla="*/ 34 w 86"/>
                <a:gd name="T21" fmla="*/ 17 h 27"/>
                <a:gd name="T22" fmla="*/ 37 w 86"/>
                <a:gd name="T23" fmla="*/ 14 h 27"/>
                <a:gd name="T24" fmla="*/ 36 w 86"/>
                <a:gd name="T25" fmla="*/ 21 h 27"/>
                <a:gd name="T26" fmla="*/ 32 w 86"/>
                <a:gd name="T27" fmla="*/ 19 h 27"/>
                <a:gd name="T28" fmla="*/ 27 w 86"/>
                <a:gd name="T29" fmla="*/ 19 h 27"/>
                <a:gd name="T30" fmla="*/ 27 w 86"/>
                <a:gd name="T31" fmla="*/ 24 h 27"/>
                <a:gd name="T32" fmla="*/ 34 w 86"/>
                <a:gd name="T33" fmla="*/ 25 h 27"/>
                <a:gd name="T34" fmla="*/ 30 w 86"/>
                <a:gd name="T35" fmla="*/ 27 h 27"/>
                <a:gd name="T36" fmla="*/ 24 w 86"/>
                <a:gd name="T37" fmla="*/ 25 h 27"/>
                <a:gd name="T38" fmla="*/ 23 w 86"/>
                <a:gd name="T39" fmla="*/ 21 h 27"/>
                <a:gd name="T40" fmla="*/ 28 w 86"/>
                <a:gd name="T41" fmla="*/ 17 h 27"/>
                <a:gd name="T42" fmla="*/ 25 w 86"/>
                <a:gd name="T43" fmla="*/ 15 h 27"/>
                <a:gd name="T44" fmla="*/ 28 w 86"/>
                <a:gd name="T45" fmla="*/ 10 h 27"/>
                <a:gd name="T46" fmla="*/ 39 w 86"/>
                <a:gd name="T47" fmla="*/ 11 h 27"/>
                <a:gd name="T48" fmla="*/ 39 w 86"/>
                <a:gd name="T49" fmla="*/ 17 h 27"/>
                <a:gd name="T50" fmla="*/ 36 w 86"/>
                <a:gd name="T51" fmla="*/ 18 h 27"/>
                <a:gd name="T52" fmla="*/ 39 w 86"/>
                <a:gd name="T53" fmla="*/ 23 h 27"/>
                <a:gd name="T54" fmla="*/ 30 w 86"/>
                <a:gd name="T55" fmla="*/ 27 h 27"/>
                <a:gd name="T56" fmla="*/ 62 w 86"/>
                <a:gd name="T57" fmla="*/ 14 h 27"/>
                <a:gd name="T58" fmla="*/ 59 w 86"/>
                <a:gd name="T59" fmla="*/ 11 h 27"/>
                <a:gd name="T60" fmla="*/ 54 w 86"/>
                <a:gd name="T61" fmla="*/ 12 h 27"/>
                <a:gd name="T62" fmla="*/ 53 w 86"/>
                <a:gd name="T63" fmla="*/ 17 h 27"/>
                <a:gd name="T64" fmla="*/ 56 w 86"/>
                <a:gd name="T65" fmla="*/ 19 h 27"/>
                <a:gd name="T66" fmla="*/ 60 w 86"/>
                <a:gd name="T67" fmla="*/ 18 h 27"/>
                <a:gd name="T68" fmla="*/ 63 w 86"/>
                <a:gd name="T69" fmla="*/ 17 h 27"/>
                <a:gd name="T70" fmla="*/ 50 w 86"/>
                <a:gd name="T71" fmla="*/ 15 h 27"/>
                <a:gd name="T72" fmla="*/ 52 w 86"/>
                <a:gd name="T73" fmla="*/ 11 h 27"/>
                <a:gd name="T74" fmla="*/ 58 w 86"/>
                <a:gd name="T75" fmla="*/ 9 h 27"/>
                <a:gd name="T76" fmla="*/ 63 w 86"/>
                <a:gd name="T77" fmla="*/ 11 h 27"/>
                <a:gd name="T78" fmla="*/ 66 w 86"/>
                <a:gd name="T79" fmla="*/ 17 h 27"/>
                <a:gd name="T80" fmla="*/ 63 w 86"/>
                <a:gd name="T81" fmla="*/ 24 h 27"/>
                <a:gd name="T82" fmla="*/ 55 w 86"/>
                <a:gd name="T83" fmla="*/ 27 h 27"/>
                <a:gd name="T84" fmla="*/ 52 w 86"/>
                <a:gd name="T85" fmla="*/ 27 h 27"/>
                <a:gd name="T86" fmla="*/ 52 w 86"/>
                <a:gd name="T87" fmla="*/ 25 h 27"/>
                <a:gd name="T88" fmla="*/ 55 w 86"/>
                <a:gd name="T89" fmla="*/ 25 h 27"/>
                <a:gd name="T90" fmla="*/ 62 w 86"/>
                <a:gd name="T91" fmla="*/ 19 h 27"/>
                <a:gd name="T92" fmla="*/ 57 w 86"/>
                <a:gd name="T93" fmla="*/ 21 h 27"/>
                <a:gd name="T94" fmla="*/ 52 w 86"/>
                <a:gd name="T95" fmla="*/ 20 h 27"/>
                <a:gd name="T96" fmla="*/ 50 w 86"/>
                <a:gd name="T97" fmla="*/ 15 h 27"/>
                <a:gd name="T98" fmla="*/ 86 w 86"/>
                <a:gd name="T99" fmla="*/ 18 h 27"/>
                <a:gd name="T100" fmla="*/ 83 w 86"/>
                <a:gd name="T101" fmla="*/ 3 h 27"/>
                <a:gd name="T102" fmla="*/ 72 w 86"/>
                <a:gd name="T103" fmla="*/ 6 h 27"/>
                <a:gd name="T104" fmla="*/ 86 w 86"/>
                <a:gd name="T10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6" h="27">
                  <a:moveTo>
                    <a:pt x="9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11" y="3"/>
                    <a:pt x="11" y="3"/>
                    <a:pt x="12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9" y="20"/>
                  </a:lnTo>
                  <a:close/>
                  <a:moveTo>
                    <a:pt x="37" y="14"/>
                  </a:move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3" y="11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29" y="12"/>
                    <a:pt x="29" y="12"/>
                    <a:pt x="28" y="13"/>
                  </a:cubicBezTo>
                  <a:cubicBezTo>
                    <a:pt x="28" y="14"/>
                    <a:pt x="28" y="14"/>
                    <a:pt x="29" y="15"/>
                  </a:cubicBezTo>
                  <a:cubicBezTo>
                    <a:pt x="29" y="15"/>
                    <a:pt x="30" y="15"/>
                    <a:pt x="30" y="16"/>
                  </a:cubicBezTo>
                  <a:cubicBezTo>
                    <a:pt x="31" y="16"/>
                    <a:pt x="31" y="16"/>
                    <a:pt x="32" y="17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5" y="17"/>
                    <a:pt x="36" y="17"/>
                    <a:pt x="36" y="16"/>
                  </a:cubicBezTo>
                  <a:cubicBezTo>
                    <a:pt x="37" y="16"/>
                    <a:pt x="37" y="15"/>
                    <a:pt x="37" y="14"/>
                  </a:cubicBezTo>
                  <a:moveTo>
                    <a:pt x="36" y="23"/>
                  </a:moveTo>
                  <a:cubicBezTo>
                    <a:pt x="36" y="22"/>
                    <a:pt x="36" y="22"/>
                    <a:pt x="36" y="21"/>
                  </a:cubicBezTo>
                  <a:cubicBezTo>
                    <a:pt x="35" y="21"/>
                    <a:pt x="34" y="20"/>
                    <a:pt x="33" y="20"/>
                  </a:cubicBezTo>
                  <a:cubicBezTo>
                    <a:pt x="33" y="19"/>
                    <a:pt x="33" y="19"/>
                    <a:pt x="32" y="19"/>
                  </a:cubicBezTo>
                  <a:cubicBezTo>
                    <a:pt x="31" y="19"/>
                    <a:pt x="31" y="18"/>
                    <a:pt x="30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27" y="20"/>
                    <a:pt x="26" y="20"/>
                    <a:pt x="26" y="21"/>
                  </a:cubicBezTo>
                  <a:cubicBezTo>
                    <a:pt x="26" y="22"/>
                    <a:pt x="26" y="23"/>
                    <a:pt x="27" y="24"/>
                  </a:cubicBezTo>
                  <a:cubicBezTo>
                    <a:pt x="28" y="25"/>
                    <a:pt x="29" y="25"/>
                    <a:pt x="30" y="25"/>
                  </a:cubicBezTo>
                  <a:cubicBezTo>
                    <a:pt x="32" y="26"/>
                    <a:pt x="33" y="25"/>
                    <a:pt x="34" y="25"/>
                  </a:cubicBezTo>
                  <a:cubicBezTo>
                    <a:pt x="35" y="24"/>
                    <a:pt x="36" y="24"/>
                    <a:pt x="36" y="23"/>
                  </a:cubicBezTo>
                  <a:moveTo>
                    <a:pt x="30" y="27"/>
                  </a:moveTo>
                  <a:cubicBezTo>
                    <a:pt x="29" y="27"/>
                    <a:pt x="28" y="27"/>
                    <a:pt x="27" y="26"/>
                  </a:cubicBezTo>
                  <a:cubicBezTo>
                    <a:pt x="26" y="26"/>
                    <a:pt x="25" y="25"/>
                    <a:pt x="24" y="25"/>
                  </a:cubicBezTo>
                  <a:cubicBezTo>
                    <a:pt x="23" y="24"/>
                    <a:pt x="23" y="24"/>
                    <a:pt x="23" y="23"/>
                  </a:cubicBezTo>
                  <a:cubicBezTo>
                    <a:pt x="23" y="22"/>
                    <a:pt x="22" y="21"/>
                    <a:pt x="23" y="21"/>
                  </a:cubicBezTo>
                  <a:cubicBezTo>
                    <a:pt x="23" y="20"/>
                    <a:pt x="23" y="19"/>
                    <a:pt x="24" y="18"/>
                  </a:cubicBezTo>
                  <a:cubicBezTo>
                    <a:pt x="25" y="18"/>
                    <a:pt x="26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6"/>
                    <a:pt x="26" y="16"/>
                    <a:pt x="25" y="15"/>
                  </a:cubicBezTo>
                  <a:cubicBezTo>
                    <a:pt x="25" y="14"/>
                    <a:pt x="25" y="14"/>
                    <a:pt x="25" y="13"/>
                  </a:cubicBezTo>
                  <a:cubicBezTo>
                    <a:pt x="25" y="12"/>
                    <a:pt x="26" y="11"/>
                    <a:pt x="28" y="10"/>
                  </a:cubicBezTo>
                  <a:cubicBezTo>
                    <a:pt x="29" y="9"/>
                    <a:pt x="31" y="9"/>
                    <a:pt x="34" y="10"/>
                  </a:cubicBezTo>
                  <a:cubicBezTo>
                    <a:pt x="36" y="10"/>
                    <a:pt x="38" y="10"/>
                    <a:pt x="39" y="11"/>
                  </a:cubicBezTo>
                  <a:cubicBezTo>
                    <a:pt x="40" y="12"/>
                    <a:pt x="41" y="14"/>
                    <a:pt x="40" y="15"/>
                  </a:cubicBezTo>
                  <a:cubicBezTo>
                    <a:pt x="40" y="16"/>
                    <a:pt x="40" y="16"/>
                    <a:pt x="39" y="17"/>
                  </a:cubicBezTo>
                  <a:cubicBezTo>
                    <a:pt x="38" y="18"/>
                    <a:pt x="37" y="18"/>
                    <a:pt x="36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7" y="19"/>
                    <a:pt x="38" y="20"/>
                    <a:pt x="39" y="20"/>
                  </a:cubicBezTo>
                  <a:cubicBezTo>
                    <a:pt x="39" y="21"/>
                    <a:pt x="40" y="22"/>
                    <a:pt x="39" y="23"/>
                  </a:cubicBezTo>
                  <a:cubicBezTo>
                    <a:pt x="39" y="25"/>
                    <a:pt x="38" y="26"/>
                    <a:pt x="36" y="26"/>
                  </a:cubicBezTo>
                  <a:cubicBezTo>
                    <a:pt x="34" y="27"/>
                    <a:pt x="32" y="27"/>
                    <a:pt x="30" y="27"/>
                  </a:cubicBezTo>
                  <a:moveTo>
                    <a:pt x="63" y="17"/>
                  </a:moveTo>
                  <a:cubicBezTo>
                    <a:pt x="63" y="15"/>
                    <a:pt x="62" y="15"/>
                    <a:pt x="62" y="14"/>
                  </a:cubicBezTo>
                  <a:cubicBezTo>
                    <a:pt x="62" y="13"/>
                    <a:pt x="61" y="13"/>
                    <a:pt x="61" y="12"/>
                  </a:cubicBezTo>
                  <a:cubicBezTo>
                    <a:pt x="60" y="12"/>
                    <a:pt x="60" y="12"/>
                    <a:pt x="59" y="11"/>
                  </a:cubicBezTo>
                  <a:cubicBezTo>
                    <a:pt x="59" y="11"/>
                    <a:pt x="58" y="11"/>
                    <a:pt x="58" y="11"/>
                  </a:cubicBezTo>
                  <a:cubicBezTo>
                    <a:pt x="56" y="11"/>
                    <a:pt x="55" y="12"/>
                    <a:pt x="54" y="12"/>
                  </a:cubicBezTo>
                  <a:cubicBezTo>
                    <a:pt x="53" y="13"/>
                    <a:pt x="53" y="14"/>
                    <a:pt x="53" y="15"/>
                  </a:cubicBezTo>
                  <a:cubicBezTo>
                    <a:pt x="53" y="16"/>
                    <a:pt x="53" y="16"/>
                    <a:pt x="53" y="17"/>
                  </a:cubicBezTo>
                  <a:cubicBezTo>
                    <a:pt x="54" y="17"/>
                    <a:pt x="54" y="18"/>
                    <a:pt x="55" y="18"/>
                  </a:cubicBezTo>
                  <a:cubicBezTo>
                    <a:pt x="55" y="18"/>
                    <a:pt x="56" y="18"/>
                    <a:pt x="56" y="19"/>
                  </a:cubicBezTo>
                  <a:cubicBezTo>
                    <a:pt x="57" y="19"/>
                    <a:pt x="57" y="19"/>
                    <a:pt x="58" y="19"/>
                  </a:cubicBezTo>
                  <a:cubicBezTo>
                    <a:pt x="59" y="19"/>
                    <a:pt x="59" y="19"/>
                    <a:pt x="60" y="18"/>
                  </a:cubicBezTo>
                  <a:cubicBezTo>
                    <a:pt x="61" y="18"/>
                    <a:pt x="62" y="18"/>
                    <a:pt x="62" y="18"/>
                  </a:cubicBezTo>
                  <a:cubicBezTo>
                    <a:pt x="63" y="18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moveTo>
                    <a:pt x="50" y="15"/>
                  </a:moveTo>
                  <a:cubicBezTo>
                    <a:pt x="50" y="14"/>
                    <a:pt x="50" y="14"/>
                    <a:pt x="50" y="13"/>
                  </a:cubicBezTo>
                  <a:cubicBezTo>
                    <a:pt x="51" y="12"/>
                    <a:pt x="51" y="11"/>
                    <a:pt x="52" y="11"/>
                  </a:cubicBezTo>
                  <a:cubicBezTo>
                    <a:pt x="53" y="10"/>
                    <a:pt x="53" y="10"/>
                    <a:pt x="55" y="10"/>
                  </a:cubicBezTo>
                  <a:cubicBezTo>
                    <a:pt x="56" y="9"/>
                    <a:pt x="57" y="9"/>
                    <a:pt x="58" y="9"/>
                  </a:cubicBezTo>
                  <a:cubicBezTo>
                    <a:pt x="59" y="9"/>
                    <a:pt x="60" y="9"/>
                    <a:pt x="61" y="10"/>
                  </a:cubicBezTo>
                  <a:cubicBezTo>
                    <a:pt x="62" y="10"/>
                    <a:pt x="63" y="10"/>
                    <a:pt x="63" y="11"/>
                  </a:cubicBezTo>
                  <a:cubicBezTo>
                    <a:pt x="64" y="11"/>
                    <a:pt x="65" y="12"/>
                    <a:pt x="65" y="13"/>
                  </a:cubicBezTo>
                  <a:cubicBezTo>
                    <a:pt x="66" y="14"/>
                    <a:pt x="66" y="16"/>
                    <a:pt x="66" y="17"/>
                  </a:cubicBezTo>
                  <a:cubicBezTo>
                    <a:pt x="66" y="19"/>
                    <a:pt x="66" y="20"/>
                    <a:pt x="65" y="21"/>
                  </a:cubicBezTo>
                  <a:cubicBezTo>
                    <a:pt x="65" y="22"/>
                    <a:pt x="64" y="23"/>
                    <a:pt x="63" y="24"/>
                  </a:cubicBezTo>
                  <a:cubicBezTo>
                    <a:pt x="62" y="25"/>
                    <a:pt x="61" y="26"/>
                    <a:pt x="60" y="26"/>
                  </a:cubicBezTo>
                  <a:cubicBezTo>
                    <a:pt x="58" y="27"/>
                    <a:pt x="57" y="27"/>
                    <a:pt x="55" y="27"/>
                  </a:cubicBezTo>
                  <a:cubicBezTo>
                    <a:pt x="54" y="27"/>
                    <a:pt x="54" y="27"/>
                    <a:pt x="53" y="27"/>
                  </a:cubicBezTo>
                  <a:cubicBezTo>
                    <a:pt x="53" y="27"/>
                    <a:pt x="52" y="27"/>
                    <a:pt x="52" y="27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4" y="25"/>
                    <a:pt x="54" y="25"/>
                    <a:pt x="55" y="25"/>
                  </a:cubicBezTo>
                  <a:cubicBezTo>
                    <a:pt x="57" y="25"/>
                    <a:pt x="59" y="25"/>
                    <a:pt x="60" y="24"/>
                  </a:cubicBezTo>
                  <a:cubicBezTo>
                    <a:pt x="62" y="23"/>
                    <a:pt x="62" y="21"/>
                    <a:pt x="62" y="19"/>
                  </a:cubicBezTo>
                  <a:cubicBezTo>
                    <a:pt x="62" y="20"/>
                    <a:pt x="61" y="20"/>
                    <a:pt x="60" y="20"/>
                  </a:cubicBezTo>
                  <a:cubicBezTo>
                    <a:pt x="59" y="20"/>
                    <a:pt x="58" y="21"/>
                    <a:pt x="57" y="21"/>
                  </a:cubicBezTo>
                  <a:cubicBezTo>
                    <a:pt x="56" y="21"/>
                    <a:pt x="55" y="20"/>
                    <a:pt x="55" y="20"/>
                  </a:cubicBezTo>
                  <a:cubicBezTo>
                    <a:pt x="54" y="20"/>
                    <a:pt x="53" y="20"/>
                    <a:pt x="52" y="20"/>
                  </a:cubicBezTo>
                  <a:cubicBezTo>
                    <a:pt x="51" y="19"/>
                    <a:pt x="51" y="18"/>
                    <a:pt x="50" y="18"/>
                  </a:cubicBezTo>
                  <a:cubicBezTo>
                    <a:pt x="50" y="17"/>
                    <a:pt x="50" y="16"/>
                    <a:pt x="50" y="15"/>
                  </a:cubicBezTo>
                  <a:moveTo>
                    <a:pt x="86" y="1"/>
                  </a:moveTo>
                  <a:cubicBezTo>
                    <a:pt x="86" y="18"/>
                    <a:pt x="86" y="18"/>
                    <a:pt x="86" y="18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7" name="Freeform 126"/>
            <p:cNvSpPr/>
            <p:nvPr userDrawn="1"/>
          </p:nvSpPr>
          <p:spPr bwMode="auto">
            <a:xfrm>
              <a:off x="5778096" y="2774166"/>
              <a:ext cx="105882" cy="105882"/>
            </a:xfrm>
            <a:custGeom>
              <a:avLst/>
              <a:gdLst>
                <a:gd name="T0" fmla="*/ 2 w 11"/>
                <a:gd name="T1" fmla="*/ 12 h 12"/>
                <a:gd name="T2" fmla="*/ 2 w 11"/>
                <a:gd name="T3" fmla="*/ 8 h 12"/>
                <a:gd name="T4" fmla="*/ 1 w 11"/>
                <a:gd name="T5" fmla="*/ 3 h 12"/>
                <a:gd name="T6" fmla="*/ 8 w 11"/>
                <a:gd name="T7" fmla="*/ 3 h 12"/>
                <a:gd name="T8" fmla="*/ 9 w 11"/>
                <a:gd name="T9" fmla="*/ 5 h 12"/>
                <a:gd name="T10" fmla="*/ 8 w 11"/>
                <a:gd name="T11" fmla="*/ 11 h 12"/>
                <a:gd name="T12" fmla="*/ 2 w 1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2">
                  <a:moveTo>
                    <a:pt x="2" y="12"/>
                  </a:moveTo>
                  <a:cubicBezTo>
                    <a:pt x="0" y="11"/>
                    <a:pt x="1" y="10"/>
                    <a:pt x="2" y="8"/>
                  </a:cubicBezTo>
                  <a:cubicBezTo>
                    <a:pt x="2" y="7"/>
                    <a:pt x="1" y="5"/>
                    <a:pt x="1" y="3"/>
                  </a:cubicBezTo>
                  <a:cubicBezTo>
                    <a:pt x="2" y="0"/>
                    <a:pt x="6" y="2"/>
                    <a:pt x="8" y="3"/>
                  </a:cubicBezTo>
                  <a:cubicBezTo>
                    <a:pt x="8" y="3"/>
                    <a:pt x="9" y="4"/>
                    <a:pt x="9" y="5"/>
                  </a:cubicBezTo>
                  <a:cubicBezTo>
                    <a:pt x="10" y="7"/>
                    <a:pt x="11" y="10"/>
                    <a:pt x="8" y="11"/>
                  </a:cubicBezTo>
                  <a:cubicBezTo>
                    <a:pt x="6" y="12"/>
                    <a:pt x="4" y="12"/>
                    <a:pt x="2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8" name="Freeform 127"/>
            <p:cNvSpPr/>
            <p:nvPr userDrawn="1"/>
          </p:nvSpPr>
          <p:spPr bwMode="auto">
            <a:xfrm>
              <a:off x="5505827" y="2456519"/>
              <a:ext cx="385714" cy="340336"/>
            </a:xfrm>
            <a:custGeom>
              <a:avLst/>
              <a:gdLst>
                <a:gd name="T0" fmla="*/ 7 w 41"/>
                <a:gd name="T1" fmla="*/ 35 h 36"/>
                <a:gd name="T2" fmla="*/ 7 w 41"/>
                <a:gd name="T3" fmla="*/ 35 h 36"/>
                <a:gd name="T4" fmla="*/ 7 w 41"/>
                <a:gd name="T5" fmla="*/ 34 h 36"/>
                <a:gd name="T6" fmla="*/ 15 w 41"/>
                <a:gd name="T7" fmla="*/ 32 h 36"/>
                <a:gd name="T8" fmla="*/ 20 w 41"/>
                <a:gd name="T9" fmla="*/ 28 h 36"/>
                <a:gd name="T10" fmla="*/ 6 w 41"/>
                <a:gd name="T11" fmla="*/ 29 h 36"/>
                <a:gd name="T12" fmla="*/ 2 w 41"/>
                <a:gd name="T13" fmla="*/ 26 h 36"/>
                <a:gd name="T14" fmla="*/ 2 w 41"/>
                <a:gd name="T15" fmla="*/ 26 h 36"/>
                <a:gd name="T16" fmla="*/ 3 w 41"/>
                <a:gd name="T17" fmla="*/ 21 h 36"/>
                <a:gd name="T18" fmla="*/ 19 w 41"/>
                <a:gd name="T19" fmla="*/ 21 h 36"/>
                <a:gd name="T20" fmla="*/ 24 w 41"/>
                <a:gd name="T21" fmla="*/ 20 h 36"/>
                <a:gd name="T22" fmla="*/ 29 w 41"/>
                <a:gd name="T23" fmla="*/ 3 h 36"/>
                <a:gd name="T24" fmla="*/ 35 w 41"/>
                <a:gd name="T25" fmla="*/ 6 h 36"/>
                <a:gd name="T26" fmla="*/ 36 w 41"/>
                <a:gd name="T27" fmla="*/ 7 h 36"/>
                <a:gd name="T28" fmla="*/ 36 w 41"/>
                <a:gd name="T29" fmla="*/ 7 h 36"/>
                <a:gd name="T30" fmla="*/ 35 w 41"/>
                <a:gd name="T31" fmla="*/ 11 h 36"/>
                <a:gd name="T32" fmla="*/ 31 w 41"/>
                <a:gd name="T33" fmla="*/ 20 h 36"/>
                <a:gd name="T34" fmla="*/ 40 w 41"/>
                <a:gd name="T35" fmla="*/ 19 h 36"/>
                <a:gd name="T36" fmla="*/ 38 w 41"/>
                <a:gd name="T37" fmla="*/ 23 h 36"/>
                <a:gd name="T38" fmla="*/ 29 w 41"/>
                <a:gd name="T39" fmla="*/ 24 h 36"/>
                <a:gd name="T40" fmla="*/ 23 w 41"/>
                <a:gd name="T41" fmla="*/ 32 h 36"/>
                <a:gd name="T42" fmla="*/ 21 w 41"/>
                <a:gd name="T43" fmla="*/ 34 h 36"/>
                <a:gd name="T44" fmla="*/ 14 w 41"/>
                <a:gd name="T45" fmla="*/ 35 h 36"/>
                <a:gd name="T46" fmla="*/ 7 w 41"/>
                <a:gd name="T4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" h="36"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4"/>
                  </a:cubicBezTo>
                  <a:cubicBezTo>
                    <a:pt x="8" y="34"/>
                    <a:pt x="15" y="32"/>
                    <a:pt x="15" y="32"/>
                  </a:cubicBezTo>
                  <a:cubicBezTo>
                    <a:pt x="17" y="31"/>
                    <a:pt x="19" y="30"/>
                    <a:pt x="20" y="28"/>
                  </a:cubicBezTo>
                  <a:cubicBezTo>
                    <a:pt x="15" y="28"/>
                    <a:pt x="11" y="30"/>
                    <a:pt x="6" y="29"/>
                  </a:cubicBezTo>
                  <a:cubicBezTo>
                    <a:pt x="4" y="28"/>
                    <a:pt x="3" y="27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2"/>
                    <a:pt x="3" y="21"/>
                  </a:cubicBezTo>
                  <a:cubicBezTo>
                    <a:pt x="7" y="23"/>
                    <a:pt x="15" y="22"/>
                    <a:pt x="19" y="21"/>
                  </a:cubicBezTo>
                  <a:cubicBezTo>
                    <a:pt x="20" y="21"/>
                    <a:pt x="23" y="21"/>
                    <a:pt x="24" y="20"/>
                  </a:cubicBezTo>
                  <a:cubicBezTo>
                    <a:pt x="26" y="15"/>
                    <a:pt x="27" y="9"/>
                    <a:pt x="29" y="3"/>
                  </a:cubicBezTo>
                  <a:cubicBezTo>
                    <a:pt x="31" y="0"/>
                    <a:pt x="33" y="3"/>
                    <a:pt x="35" y="6"/>
                  </a:cubicBezTo>
                  <a:cubicBezTo>
                    <a:pt x="35" y="6"/>
                    <a:pt x="36" y="6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7" y="9"/>
                    <a:pt x="37" y="10"/>
                    <a:pt x="35" y="11"/>
                  </a:cubicBezTo>
                  <a:cubicBezTo>
                    <a:pt x="33" y="14"/>
                    <a:pt x="32" y="17"/>
                    <a:pt x="31" y="20"/>
                  </a:cubicBezTo>
                  <a:cubicBezTo>
                    <a:pt x="34" y="20"/>
                    <a:pt x="37" y="18"/>
                    <a:pt x="40" y="19"/>
                  </a:cubicBezTo>
                  <a:cubicBezTo>
                    <a:pt x="41" y="21"/>
                    <a:pt x="40" y="22"/>
                    <a:pt x="38" y="23"/>
                  </a:cubicBezTo>
                  <a:cubicBezTo>
                    <a:pt x="36" y="23"/>
                    <a:pt x="33" y="24"/>
                    <a:pt x="29" y="24"/>
                  </a:cubicBezTo>
                  <a:cubicBezTo>
                    <a:pt x="28" y="27"/>
                    <a:pt x="26" y="30"/>
                    <a:pt x="23" y="32"/>
                  </a:cubicBezTo>
                  <a:cubicBezTo>
                    <a:pt x="23" y="33"/>
                    <a:pt x="21" y="34"/>
                    <a:pt x="21" y="34"/>
                  </a:cubicBezTo>
                  <a:cubicBezTo>
                    <a:pt x="19" y="34"/>
                    <a:pt x="17" y="35"/>
                    <a:pt x="14" y="35"/>
                  </a:cubicBezTo>
                  <a:cubicBezTo>
                    <a:pt x="8" y="36"/>
                    <a:pt x="8" y="35"/>
                    <a:pt x="7" y="3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29" name="Freeform 128"/>
            <p:cNvSpPr/>
            <p:nvPr userDrawn="1"/>
          </p:nvSpPr>
          <p:spPr bwMode="auto">
            <a:xfrm>
              <a:off x="4862970" y="2668283"/>
              <a:ext cx="151261" cy="310084"/>
            </a:xfrm>
            <a:custGeom>
              <a:avLst/>
              <a:gdLst>
                <a:gd name="T0" fmla="*/ 7 w 16"/>
                <a:gd name="T1" fmla="*/ 33 h 33"/>
                <a:gd name="T2" fmla="*/ 0 w 16"/>
                <a:gd name="T3" fmla="*/ 30 h 33"/>
                <a:gd name="T4" fmla="*/ 0 w 16"/>
                <a:gd name="T5" fmla="*/ 28 h 33"/>
                <a:gd name="T6" fmla="*/ 10 w 16"/>
                <a:gd name="T7" fmla="*/ 11 h 33"/>
                <a:gd name="T8" fmla="*/ 12 w 16"/>
                <a:gd name="T9" fmla="*/ 3 h 33"/>
                <a:gd name="T10" fmla="*/ 12 w 16"/>
                <a:gd name="T11" fmla="*/ 2 h 33"/>
                <a:gd name="T12" fmla="*/ 12 w 16"/>
                <a:gd name="T13" fmla="*/ 2 h 33"/>
                <a:gd name="T14" fmla="*/ 15 w 16"/>
                <a:gd name="T15" fmla="*/ 2 h 33"/>
                <a:gd name="T16" fmla="*/ 14 w 16"/>
                <a:gd name="T17" fmla="*/ 7 h 33"/>
                <a:gd name="T18" fmla="*/ 13 w 16"/>
                <a:gd name="T19" fmla="*/ 16 h 33"/>
                <a:gd name="T20" fmla="*/ 13 w 16"/>
                <a:gd name="T21" fmla="*/ 19 h 33"/>
                <a:gd name="T22" fmla="*/ 11 w 16"/>
                <a:gd name="T23" fmla="*/ 26 h 33"/>
                <a:gd name="T24" fmla="*/ 9 w 16"/>
                <a:gd name="T25" fmla="*/ 33 h 33"/>
                <a:gd name="T26" fmla="*/ 7 w 16"/>
                <a:gd name="T2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7" y="33"/>
                  </a:moveTo>
                  <a:cubicBezTo>
                    <a:pt x="5" y="33"/>
                    <a:pt x="2" y="31"/>
                    <a:pt x="0" y="30"/>
                  </a:cubicBezTo>
                  <a:cubicBezTo>
                    <a:pt x="0" y="30"/>
                    <a:pt x="0" y="29"/>
                    <a:pt x="0" y="28"/>
                  </a:cubicBezTo>
                  <a:cubicBezTo>
                    <a:pt x="4" y="23"/>
                    <a:pt x="7" y="17"/>
                    <a:pt x="10" y="11"/>
                  </a:cubicBezTo>
                  <a:cubicBezTo>
                    <a:pt x="11" y="8"/>
                    <a:pt x="11" y="5"/>
                    <a:pt x="12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1"/>
                    <a:pt x="14" y="0"/>
                    <a:pt x="15" y="2"/>
                  </a:cubicBezTo>
                  <a:cubicBezTo>
                    <a:pt x="16" y="3"/>
                    <a:pt x="14" y="5"/>
                    <a:pt x="14" y="7"/>
                  </a:cubicBezTo>
                  <a:cubicBezTo>
                    <a:pt x="14" y="10"/>
                    <a:pt x="14" y="13"/>
                    <a:pt x="13" y="16"/>
                  </a:cubicBezTo>
                  <a:cubicBezTo>
                    <a:pt x="13" y="16"/>
                    <a:pt x="13" y="16"/>
                    <a:pt x="13" y="19"/>
                  </a:cubicBezTo>
                  <a:cubicBezTo>
                    <a:pt x="12" y="21"/>
                    <a:pt x="11" y="24"/>
                    <a:pt x="11" y="26"/>
                  </a:cubicBezTo>
                  <a:cubicBezTo>
                    <a:pt x="10" y="28"/>
                    <a:pt x="10" y="31"/>
                    <a:pt x="9" y="33"/>
                  </a:cubicBezTo>
                  <a:cubicBezTo>
                    <a:pt x="8" y="33"/>
                    <a:pt x="8" y="33"/>
                    <a:pt x="7" y="3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0" name="Freeform 129"/>
            <p:cNvSpPr/>
            <p:nvPr userDrawn="1"/>
          </p:nvSpPr>
          <p:spPr bwMode="auto">
            <a:xfrm>
              <a:off x="5067172" y="2592653"/>
              <a:ext cx="121008" cy="121008"/>
            </a:xfrm>
            <a:custGeom>
              <a:avLst/>
              <a:gdLst>
                <a:gd name="T0" fmla="*/ 8 w 13"/>
                <a:gd name="T1" fmla="*/ 12 h 13"/>
                <a:gd name="T2" fmla="*/ 1 w 13"/>
                <a:gd name="T3" fmla="*/ 10 h 13"/>
                <a:gd name="T4" fmla="*/ 1 w 13"/>
                <a:gd name="T5" fmla="*/ 8 h 13"/>
                <a:gd name="T6" fmla="*/ 2 w 13"/>
                <a:gd name="T7" fmla="*/ 7 h 13"/>
                <a:gd name="T8" fmla="*/ 5 w 13"/>
                <a:gd name="T9" fmla="*/ 6 h 13"/>
                <a:gd name="T10" fmla="*/ 12 w 13"/>
                <a:gd name="T11" fmla="*/ 1 h 13"/>
                <a:gd name="T12" fmla="*/ 8 w 13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8" y="12"/>
                  </a:moveTo>
                  <a:cubicBezTo>
                    <a:pt x="5" y="13"/>
                    <a:pt x="3" y="12"/>
                    <a:pt x="1" y="10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1" y="8"/>
                    <a:pt x="1" y="8"/>
                    <a:pt x="2" y="7"/>
                  </a:cubicBezTo>
                  <a:cubicBezTo>
                    <a:pt x="3" y="7"/>
                    <a:pt x="3" y="7"/>
                    <a:pt x="5" y="6"/>
                  </a:cubicBezTo>
                  <a:cubicBezTo>
                    <a:pt x="6" y="5"/>
                    <a:pt x="10" y="0"/>
                    <a:pt x="12" y="1"/>
                  </a:cubicBezTo>
                  <a:cubicBezTo>
                    <a:pt x="13" y="4"/>
                    <a:pt x="11" y="10"/>
                    <a:pt x="8" y="1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1" name="Freeform 130"/>
            <p:cNvSpPr/>
            <p:nvPr userDrawn="1"/>
          </p:nvSpPr>
          <p:spPr bwMode="auto">
            <a:xfrm>
              <a:off x="4855407" y="2638031"/>
              <a:ext cx="90756" cy="105882"/>
            </a:xfrm>
            <a:custGeom>
              <a:avLst/>
              <a:gdLst>
                <a:gd name="T0" fmla="*/ 5 w 10"/>
                <a:gd name="T1" fmla="*/ 11 h 11"/>
                <a:gd name="T2" fmla="*/ 1 w 10"/>
                <a:gd name="T3" fmla="*/ 4 h 11"/>
                <a:gd name="T4" fmla="*/ 6 w 10"/>
                <a:gd name="T5" fmla="*/ 1 h 11"/>
                <a:gd name="T6" fmla="*/ 10 w 10"/>
                <a:gd name="T7" fmla="*/ 6 h 11"/>
                <a:gd name="T8" fmla="*/ 5 w 10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1">
                  <a:moveTo>
                    <a:pt x="5" y="11"/>
                  </a:moveTo>
                  <a:cubicBezTo>
                    <a:pt x="3" y="10"/>
                    <a:pt x="1" y="5"/>
                    <a:pt x="1" y="4"/>
                  </a:cubicBezTo>
                  <a:cubicBezTo>
                    <a:pt x="0" y="1"/>
                    <a:pt x="3" y="0"/>
                    <a:pt x="6" y="1"/>
                  </a:cubicBezTo>
                  <a:cubicBezTo>
                    <a:pt x="9" y="2"/>
                    <a:pt x="10" y="3"/>
                    <a:pt x="10" y="6"/>
                  </a:cubicBezTo>
                  <a:cubicBezTo>
                    <a:pt x="8" y="9"/>
                    <a:pt x="7" y="9"/>
                    <a:pt x="5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2" name="Freeform 131"/>
            <p:cNvSpPr/>
            <p:nvPr userDrawn="1"/>
          </p:nvSpPr>
          <p:spPr bwMode="auto">
            <a:xfrm>
              <a:off x="5029357" y="2471645"/>
              <a:ext cx="143698" cy="158823"/>
            </a:xfrm>
            <a:custGeom>
              <a:avLst/>
              <a:gdLst>
                <a:gd name="T0" fmla="*/ 8 w 15"/>
                <a:gd name="T1" fmla="*/ 17 h 17"/>
                <a:gd name="T2" fmla="*/ 7 w 15"/>
                <a:gd name="T3" fmla="*/ 12 h 17"/>
                <a:gd name="T4" fmla="*/ 5 w 15"/>
                <a:gd name="T5" fmla="*/ 13 h 17"/>
                <a:gd name="T6" fmla="*/ 0 w 15"/>
                <a:gd name="T7" fmla="*/ 9 h 17"/>
                <a:gd name="T8" fmla="*/ 2 w 15"/>
                <a:gd name="T9" fmla="*/ 7 h 17"/>
                <a:gd name="T10" fmla="*/ 7 w 15"/>
                <a:gd name="T11" fmla="*/ 2 h 17"/>
                <a:gd name="T12" fmla="*/ 14 w 15"/>
                <a:gd name="T13" fmla="*/ 4 h 17"/>
                <a:gd name="T14" fmla="*/ 13 w 15"/>
                <a:gd name="T15" fmla="*/ 11 h 17"/>
                <a:gd name="T16" fmla="*/ 9 w 15"/>
                <a:gd name="T17" fmla="*/ 16 h 17"/>
                <a:gd name="T18" fmla="*/ 8 w 15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7">
                  <a:moveTo>
                    <a:pt x="8" y="17"/>
                  </a:moveTo>
                  <a:cubicBezTo>
                    <a:pt x="7" y="16"/>
                    <a:pt x="8" y="12"/>
                    <a:pt x="7" y="12"/>
                  </a:cubicBezTo>
                  <a:cubicBezTo>
                    <a:pt x="6" y="12"/>
                    <a:pt x="6" y="13"/>
                    <a:pt x="5" y="13"/>
                  </a:cubicBezTo>
                  <a:cubicBezTo>
                    <a:pt x="3" y="13"/>
                    <a:pt x="0" y="11"/>
                    <a:pt x="0" y="9"/>
                  </a:cubicBezTo>
                  <a:cubicBezTo>
                    <a:pt x="1" y="7"/>
                    <a:pt x="0" y="8"/>
                    <a:pt x="2" y="7"/>
                  </a:cubicBezTo>
                  <a:cubicBezTo>
                    <a:pt x="4" y="5"/>
                    <a:pt x="6" y="3"/>
                    <a:pt x="7" y="2"/>
                  </a:cubicBezTo>
                  <a:cubicBezTo>
                    <a:pt x="11" y="0"/>
                    <a:pt x="13" y="1"/>
                    <a:pt x="14" y="4"/>
                  </a:cubicBezTo>
                  <a:cubicBezTo>
                    <a:pt x="15" y="7"/>
                    <a:pt x="14" y="9"/>
                    <a:pt x="13" y="11"/>
                  </a:cubicBezTo>
                  <a:cubicBezTo>
                    <a:pt x="12" y="13"/>
                    <a:pt x="10" y="15"/>
                    <a:pt x="9" y="16"/>
                  </a:cubicBezTo>
                  <a:cubicBezTo>
                    <a:pt x="9" y="17"/>
                    <a:pt x="8" y="17"/>
                    <a:pt x="8" y="1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3" name="Freeform 132"/>
            <p:cNvSpPr/>
            <p:nvPr userDrawn="1"/>
          </p:nvSpPr>
          <p:spPr bwMode="auto">
            <a:xfrm>
              <a:off x="4855407" y="2509460"/>
              <a:ext cx="90756" cy="98319"/>
            </a:xfrm>
            <a:custGeom>
              <a:avLst/>
              <a:gdLst>
                <a:gd name="T0" fmla="*/ 4 w 10"/>
                <a:gd name="T1" fmla="*/ 11 h 11"/>
                <a:gd name="T2" fmla="*/ 3 w 10"/>
                <a:gd name="T3" fmla="*/ 9 h 11"/>
                <a:gd name="T4" fmla="*/ 1 w 10"/>
                <a:gd name="T5" fmla="*/ 6 h 11"/>
                <a:gd name="T6" fmla="*/ 1 w 10"/>
                <a:gd name="T7" fmla="*/ 0 h 11"/>
                <a:gd name="T8" fmla="*/ 10 w 10"/>
                <a:gd name="T9" fmla="*/ 5 h 11"/>
                <a:gd name="T10" fmla="*/ 4 w 10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4" y="11"/>
                  </a:moveTo>
                  <a:cubicBezTo>
                    <a:pt x="3" y="11"/>
                    <a:pt x="3" y="10"/>
                    <a:pt x="3" y="9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3"/>
                    <a:pt x="0" y="2"/>
                    <a:pt x="1" y="0"/>
                  </a:cubicBezTo>
                  <a:cubicBezTo>
                    <a:pt x="3" y="0"/>
                    <a:pt x="10" y="1"/>
                    <a:pt x="10" y="5"/>
                  </a:cubicBezTo>
                  <a:cubicBezTo>
                    <a:pt x="9" y="7"/>
                    <a:pt x="6" y="10"/>
                    <a:pt x="4" y="1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4" name="Freeform 133"/>
            <p:cNvSpPr/>
            <p:nvPr userDrawn="1"/>
          </p:nvSpPr>
          <p:spPr bwMode="auto">
            <a:xfrm>
              <a:off x="4356247" y="2880048"/>
              <a:ext cx="355462" cy="627731"/>
            </a:xfrm>
            <a:custGeom>
              <a:avLst/>
              <a:gdLst>
                <a:gd name="T0" fmla="*/ 22 w 38"/>
                <a:gd name="T1" fmla="*/ 64 h 66"/>
                <a:gd name="T2" fmla="*/ 13 w 38"/>
                <a:gd name="T3" fmla="*/ 61 h 66"/>
                <a:gd name="T4" fmla="*/ 13 w 38"/>
                <a:gd name="T5" fmla="*/ 59 h 66"/>
                <a:gd name="T6" fmla="*/ 13 w 38"/>
                <a:gd name="T7" fmla="*/ 59 h 66"/>
                <a:gd name="T8" fmla="*/ 8 w 38"/>
                <a:gd name="T9" fmla="*/ 46 h 66"/>
                <a:gd name="T10" fmla="*/ 7 w 38"/>
                <a:gd name="T11" fmla="*/ 42 h 66"/>
                <a:gd name="T12" fmla="*/ 10 w 38"/>
                <a:gd name="T13" fmla="*/ 44 h 66"/>
                <a:gd name="T14" fmla="*/ 11 w 38"/>
                <a:gd name="T15" fmla="*/ 42 h 66"/>
                <a:gd name="T16" fmla="*/ 11 w 38"/>
                <a:gd name="T17" fmla="*/ 33 h 66"/>
                <a:gd name="T18" fmla="*/ 8 w 38"/>
                <a:gd name="T19" fmla="*/ 31 h 66"/>
                <a:gd name="T20" fmla="*/ 4 w 38"/>
                <a:gd name="T21" fmla="*/ 34 h 66"/>
                <a:gd name="T22" fmla="*/ 4 w 38"/>
                <a:gd name="T23" fmla="*/ 27 h 66"/>
                <a:gd name="T24" fmla="*/ 0 w 38"/>
                <a:gd name="T25" fmla="*/ 23 h 66"/>
                <a:gd name="T26" fmla="*/ 6 w 38"/>
                <a:gd name="T27" fmla="*/ 21 h 66"/>
                <a:gd name="T28" fmla="*/ 10 w 38"/>
                <a:gd name="T29" fmla="*/ 23 h 66"/>
                <a:gd name="T30" fmla="*/ 11 w 38"/>
                <a:gd name="T31" fmla="*/ 25 h 66"/>
                <a:gd name="T32" fmla="*/ 12 w 38"/>
                <a:gd name="T33" fmla="*/ 24 h 66"/>
                <a:gd name="T34" fmla="*/ 12 w 38"/>
                <a:gd name="T35" fmla="*/ 17 h 66"/>
                <a:gd name="T36" fmla="*/ 7 w 38"/>
                <a:gd name="T37" fmla="*/ 10 h 66"/>
                <a:gd name="T38" fmla="*/ 12 w 38"/>
                <a:gd name="T39" fmla="*/ 6 h 66"/>
                <a:gd name="T40" fmla="*/ 13 w 38"/>
                <a:gd name="T41" fmla="*/ 1 h 66"/>
                <a:gd name="T42" fmla="*/ 14 w 38"/>
                <a:gd name="T43" fmla="*/ 0 h 66"/>
                <a:gd name="T44" fmla="*/ 16 w 38"/>
                <a:gd name="T45" fmla="*/ 1 h 66"/>
                <a:gd name="T46" fmla="*/ 18 w 38"/>
                <a:gd name="T47" fmla="*/ 12 h 66"/>
                <a:gd name="T48" fmla="*/ 17 w 38"/>
                <a:gd name="T49" fmla="*/ 8 h 66"/>
                <a:gd name="T50" fmla="*/ 22 w 38"/>
                <a:gd name="T51" fmla="*/ 3 h 66"/>
                <a:gd name="T52" fmla="*/ 25 w 38"/>
                <a:gd name="T53" fmla="*/ 7 h 66"/>
                <a:gd name="T54" fmla="*/ 26 w 38"/>
                <a:gd name="T55" fmla="*/ 8 h 66"/>
                <a:gd name="T56" fmla="*/ 35 w 38"/>
                <a:gd name="T57" fmla="*/ 15 h 66"/>
                <a:gd name="T58" fmla="*/ 37 w 38"/>
                <a:gd name="T59" fmla="*/ 19 h 66"/>
                <a:gd name="T60" fmla="*/ 37 w 38"/>
                <a:gd name="T61" fmla="*/ 20 h 66"/>
                <a:gd name="T62" fmla="*/ 37 w 38"/>
                <a:gd name="T63" fmla="*/ 20 h 66"/>
                <a:gd name="T64" fmla="*/ 36 w 38"/>
                <a:gd name="T65" fmla="*/ 24 h 66"/>
                <a:gd name="T66" fmla="*/ 23 w 38"/>
                <a:gd name="T67" fmla="*/ 15 h 66"/>
                <a:gd name="T68" fmla="*/ 23 w 38"/>
                <a:gd name="T69" fmla="*/ 15 h 66"/>
                <a:gd name="T70" fmla="*/ 27 w 38"/>
                <a:gd name="T71" fmla="*/ 25 h 66"/>
                <a:gd name="T72" fmla="*/ 22 w 38"/>
                <a:gd name="T73" fmla="*/ 27 h 66"/>
                <a:gd name="T74" fmla="*/ 22 w 38"/>
                <a:gd name="T75" fmla="*/ 25 h 66"/>
                <a:gd name="T76" fmla="*/ 15 w 38"/>
                <a:gd name="T77" fmla="*/ 19 h 66"/>
                <a:gd name="T78" fmla="*/ 16 w 38"/>
                <a:gd name="T79" fmla="*/ 27 h 66"/>
                <a:gd name="T80" fmla="*/ 17 w 38"/>
                <a:gd name="T81" fmla="*/ 31 h 66"/>
                <a:gd name="T82" fmla="*/ 21 w 38"/>
                <a:gd name="T83" fmla="*/ 35 h 66"/>
                <a:gd name="T84" fmla="*/ 22 w 38"/>
                <a:gd name="T85" fmla="*/ 38 h 66"/>
                <a:gd name="T86" fmla="*/ 22 w 38"/>
                <a:gd name="T87" fmla="*/ 39 h 66"/>
                <a:gd name="T88" fmla="*/ 22 w 38"/>
                <a:gd name="T89" fmla="*/ 44 h 66"/>
                <a:gd name="T90" fmla="*/ 21 w 38"/>
                <a:gd name="T91" fmla="*/ 44 h 66"/>
                <a:gd name="T92" fmla="*/ 17 w 38"/>
                <a:gd name="T93" fmla="*/ 38 h 66"/>
                <a:gd name="T94" fmla="*/ 16 w 38"/>
                <a:gd name="T95" fmla="*/ 44 h 66"/>
                <a:gd name="T96" fmla="*/ 13 w 38"/>
                <a:gd name="T97" fmla="*/ 46 h 66"/>
                <a:gd name="T98" fmla="*/ 13 w 38"/>
                <a:gd name="T99" fmla="*/ 46 h 66"/>
                <a:gd name="T100" fmla="*/ 12 w 38"/>
                <a:gd name="T101" fmla="*/ 47 h 66"/>
                <a:gd name="T102" fmla="*/ 14 w 38"/>
                <a:gd name="T103" fmla="*/ 50 h 66"/>
                <a:gd name="T104" fmla="*/ 23 w 38"/>
                <a:gd name="T105" fmla="*/ 62 h 66"/>
                <a:gd name="T106" fmla="*/ 22 w 38"/>
                <a:gd name="T107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" h="66">
                  <a:moveTo>
                    <a:pt x="22" y="64"/>
                  </a:moveTo>
                  <a:cubicBezTo>
                    <a:pt x="19" y="66"/>
                    <a:pt x="12" y="65"/>
                    <a:pt x="13" y="61"/>
                  </a:cubicBezTo>
                  <a:cubicBezTo>
                    <a:pt x="13" y="60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2" y="54"/>
                    <a:pt x="9" y="50"/>
                    <a:pt x="8" y="46"/>
                  </a:cubicBezTo>
                  <a:cubicBezTo>
                    <a:pt x="7" y="45"/>
                    <a:pt x="7" y="44"/>
                    <a:pt x="7" y="42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1" y="44"/>
                    <a:pt x="11" y="43"/>
                    <a:pt x="11" y="42"/>
                  </a:cubicBezTo>
                  <a:cubicBezTo>
                    <a:pt x="11" y="39"/>
                    <a:pt x="11" y="36"/>
                    <a:pt x="11" y="33"/>
                  </a:cubicBezTo>
                  <a:cubicBezTo>
                    <a:pt x="10" y="32"/>
                    <a:pt x="9" y="31"/>
                    <a:pt x="8" y="31"/>
                  </a:cubicBezTo>
                  <a:cubicBezTo>
                    <a:pt x="8" y="32"/>
                    <a:pt x="6" y="37"/>
                    <a:pt x="4" y="34"/>
                  </a:cubicBezTo>
                  <a:cubicBezTo>
                    <a:pt x="5" y="32"/>
                    <a:pt x="5" y="29"/>
                    <a:pt x="4" y="27"/>
                  </a:cubicBezTo>
                  <a:cubicBezTo>
                    <a:pt x="2" y="25"/>
                    <a:pt x="0" y="24"/>
                    <a:pt x="0" y="23"/>
                  </a:cubicBezTo>
                  <a:cubicBezTo>
                    <a:pt x="0" y="20"/>
                    <a:pt x="4" y="20"/>
                    <a:pt x="6" y="21"/>
                  </a:cubicBezTo>
                  <a:cubicBezTo>
                    <a:pt x="8" y="21"/>
                    <a:pt x="8" y="17"/>
                    <a:pt x="10" y="23"/>
                  </a:cubicBezTo>
                  <a:cubicBezTo>
                    <a:pt x="10" y="24"/>
                    <a:pt x="11" y="24"/>
                    <a:pt x="11" y="25"/>
                  </a:cubicBezTo>
                  <a:cubicBezTo>
                    <a:pt x="12" y="25"/>
                    <a:pt x="12" y="24"/>
                    <a:pt x="12" y="24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0" y="15"/>
                    <a:pt x="8" y="13"/>
                    <a:pt x="7" y="10"/>
                  </a:cubicBezTo>
                  <a:cubicBezTo>
                    <a:pt x="7" y="8"/>
                    <a:pt x="10" y="6"/>
                    <a:pt x="12" y="6"/>
                  </a:cubicBezTo>
                  <a:cubicBezTo>
                    <a:pt x="13" y="4"/>
                    <a:pt x="13" y="3"/>
                    <a:pt x="13" y="1"/>
                  </a:cubicBezTo>
                  <a:cubicBezTo>
                    <a:pt x="13" y="1"/>
                    <a:pt x="13" y="1"/>
                    <a:pt x="14" y="0"/>
                  </a:cubicBezTo>
                  <a:cubicBezTo>
                    <a:pt x="15" y="0"/>
                    <a:pt x="15" y="0"/>
                    <a:pt x="16" y="1"/>
                  </a:cubicBezTo>
                  <a:cubicBezTo>
                    <a:pt x="18" y="3"/>
                    <a:pt x="14" y="11"/>
                    <a:pt x="18" y="12"/>
                  </a:cubicBezTo>
                  <a:cubicBezTo>
                    <a:pt x="19" y="11"/>
                    <a:pt x="18" y="9"/>
                    <a:pt x="17" y="8"/>
                  </a:cubicBezTo>
                  <a:cubicBezTo>
                    <a:pt x="17" y="6"/>
                    <a:pt x="20" y="4"/>
                    <a:pt x="22" y="3"/>
                  </a:cubicBezTo>
                  <a:cubicBezTo>
                    <a:pt x="26" y="3"/>
                    <a:pt x="25" y="4"/>
                    <a:pt x="25" y="7"/>
                  </a:cubicBezTo>
                  <a:cubicBezTo>
                    <a:pt x="26" y="7"/>
                    <a:pt x="26" y="8"/>
                    <a:pt x="26" y="8"/>
                  </a:cubicBezTo>
                  <a:cubicBezTo>
                    <a:pt x="30" y="11"/>
                    <a:pt x="30" y="11"/>
                    <a:pt x="35" y="15"/>
                  </a:cubicBezTo>
                  <a:cubicBezTo>
                    <a:pt x="36" y="16"/>
                    <a:pt x="37" y="17"/>
                    <a:pt x="37" y="19"/>
                  </a:cubicBezTo>
                  <a:cubicBezTo>
                    <a:pt x="37" y="19"/>
                    <a:pt x="37" y="19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8" y="21"/>
                    <a:pt x="38" y="24"/>
                    <a:pt x="36" y="24"/>
                  </a:cubicBezTo>
                  <a:cubicBezTo>
                    <a:pt x="32" y="21"/>
                    <a:pt x="27" y="18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7" y="22"/>
                    <a:pt x="27" y="25"/>
                  </a:cubicBezTo>
                  <a:cubicBezTo>
                    <a:pt x="26" y="26"/>
                    <a:pt x="24" y="27"/>
                    <a:pt x="22" y="27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1" y="23"/>
                    <a:pt x="17" y="21"/>
                    <a:pt x="15" y="19"/>
                  </a:cubicBezTo>
                  <a:cubicBezTo>
                    <a:pt x="14" y="21"/>
                    <a:pt x="16" y="25"/>
                    <a:pt x="16" y="27"/>
                  </a:cubicBezTo>
                  <a:cubicBezTo>
                    <a:pt x="16" y="28"/>
                    <a:pt x="16" y="30"/>
                    <a:pt x="17" y="31"/>
                  </a:cubicBezTo>
                  <a:cubicBezTo>
                    <a:pt x="18" y="32"/>
                    <a:pt x="19" y="34"/>
                    <a:pt x="21" y="35"/>
                  </a:cubicBezTo>
                  <a:cubicBezTo>
                    <a:pt x="21" y="36"/>
                    <a:pt x="22" y="37"/>
                    <a:pt x="22" y="38"/>
                  </a:cubicBezTo>
                  <a:cubicBezTo>
                    <a:pt x="22" y="38"/>
                    <a:pt x="22" y="38"/>
                    <a:pt x="22" y="39"/>
                  </a:cubicBezTo>
                  <a:cubicBezTo>
                    <a:pt x="23" y="40"/>
                    <a:pt x="24" y="44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0" y="41"/>
                    <a:pt x="18" y="39"/>
                    <a:pt x="17" y="38"/>
                  </a:cubicBezTo>
                  <a:cubicBezTo>
                    <a:pt x="16" y="40"/>
                    <a:pt x="17" y="42"/>
                    <a:pt x="16" y="44"/>
                  </a:cubicBezTo>
                  <a:cubicBezTo>
                    <a:pt x="15" y="45"/>
                    <a:pt x="14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2" y="46"/>
                    <a:pt x="12" y="46"/>
                    <a:pt x="12" y="47"/>
                  </a:cubicBezTo>
                  <a:cubicBezTo>
                    <a:pt x="12" y="48"/>
                    <a:pt x="13" y="49"/>
                    <a:pt x="14" y="50"/>
                  </a:cubicBezTo>
                  <a:cubicBezTo>
                    <a:pt x="16" y="54"/>
                    <a:pt x="19" y="58"/>
                    <a:pt x="23" y="62"/>
                  </a:cubicBezTo>
                  <a:cubicBezTo>
                    <a:pt x="23" y="63"/>
                    <a:pt x="23" y="63"/>
                    <a:pt x="22" y="6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5" name="Freeform 134"/>
            <p:cNvSpPr/>
            <p:nvPr userDrawn="1"/>
          </p:nvSpPr>
          <p:spPr bwMode="auto">
            <a:xfrm>
              <a:off x="4303306" y="3235510"/>
              <a:ext cx="98319" cy="83193"/>
            </a:xfrm>
            <a:custGeom>
              <a:avLst/>
              <a:gdLst>
                <a:gd name="T0" fmla="*/ 9 w 11"/>
                <a:gd name="T1" fmla="*/ 9 h 9"/>
                <a:gd name="T2" fmla="*/ 7 w 11"/>
                <a:gd name="T3" fmla="*/ 7 h 9"/>
                <a:gd name="T4" fmla="*/ 0 w 11"/>
                <a:gd name="T5" fmla="*/ 2 h 9"/>
                <a:gd name="T6" fmla="*/ 0 w 11"/>
                <a:gd name="T7" fmla="*/ 1 h 9"/>
                <a:gd name="T8" fmla="*/ 7 w 11"/>
                <a:gd name="T9" fmla="*/ 0 h 9"/>
                <a:gd name="T10" fmla="*/ 9 w 11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9">
                  <a:moveTo>
                    <a:pt x="9" y="9"/>
                  </a:moveTo>
                  <a:cubicBezTo>
                    <a:pt x="8" y="9"/>
                    <a:pt x="7" y="8"/>
                    <a:pt x="7" y="7"/>
                  </a:cubicBezTo>
                  <a:cubicBezTo>
                    <a:pt x="3" y="6"/>
                    <a:pt x="1" y="5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2" y="1"/>
                    <a:pt x="5" y="0"/>
                    <a:pt x="7" y="0"/>
                  </a:cubicBezTo>
                  <a:cubicBezTo>
                    <a:pt x="11" y="1"/>
                    <a:pt x="10" y="6"/>
                    <a:pt x="9" y="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6" name="Freeform 135"/>
            <p:cNvSpPr/>
            <p:nvPr userDrawn="1"/>
          </p:nvSpPr>
          <p:spPr bwMode="auto">
            <a:xfrm>
              <a:off x="4212550" y="3137191"/>
              <a:ext cx="105882" cy="98319"/>
            </a:xfrm>
            <a:custGeom>
              <a:avLst/>
              <a:gdLst>
                <a:gd name="T0" fmla="*/ 10 w 11"/>
                <a:gd name="T1" fmla="*/ 10 h 10"/>
                <a:gd name="T2" fmla="*/ 9 w 11"/>
                <a:gd name="T3" fmla="*/ 10 h 10"/>
                <a:gd name="T4" fmla="*/ 8 w 11"/>
                <a:gd name="T5" fmla="*/ 8 h 10"/>
                <a:gd name="T6" fmla="*/ 1 w 11"/>
                <a:gd name="T7" fmla="*/ 2 h 10"/>
                <a:gd name="T8" fmla="*/ 4 w 11"/>
                <a:gd name="T9" fmla="*/ 2 h 10"/>
                <a:gd name="T10" fmla="*/ 11 w 11"/>
                <a:gd name="T11" fmla="*/ 5 h 10"/>
                <a:gd name="T12" fmla="*/ 10 w 11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0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4" y="8"/>
                    <a:pt x="0" y="6"/>
                    <a:pt x="1" y="2"/>
                  </a:cubicBezTo>
                  <a:cubicBezTo>
                    <a:pt x="2" y="1"/>
                    <a:pt x="2" y="2"/>
                    <a:pt x="4" y="2"/>
                  </a:cubicBezTo>
                  <a:cubicBezTo>
                    <a:pt x="7" y="2"/>
                    <a:pt x="11" y="0"/>
                    <a:pt x="11" y="5"/>
                  </a:cubicBezTo>
                  <a:cubicBezTo>
                    <a:pt x="11" y="6"/>
                    <a:pt x="10" y="8"/>
                    <a:pt x="10" y="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7" name="Freeform 136"/>
            <p:cNvSpPr/>
            <p:nvPr userDrawn="1"/>
          </p:nvSpPr>
          <p:spPr bwMode="auto">
            <a:xfrm>
              <a:off x="4749525" y="3212821"/>
              <a:ext cx="1232773" cy="1066386"/>
            </a:xfrm>
            <a:custGeom>
              <a:avLst/>
              <a:gdLst>
                <a:gd name="T0" fmla="*/ 132 w 132"/>
                <a:gd name="T1" fmla="*/ 6 h 113"/>
                <a:gd name="T2" fmla="*/ 98 w 132"/>
                <a:gd name="T3" fmla="*/ 6 h 113"/>
                <a:gd name="T4" fmla="*/ 79 w 132"/>
                <a:gd name="T5" fmla="*/ 25 h 113"/>
                <a:gd name="T6" fmla="*/ 73 w 132"/>
                <a:gd name="T7" fmla="*/ 12 h 113"/>
                <a:gd name="T8" fmla="*/ 83 w 132"/>
                <a:gd name="T9" fmla="*/ 8 h 113"/>
                <a:gd name="T10" fmla="*/ 57 w 132"/>
                <a:gd name="T11" fmla="*/ 8 h 113"/>
                <a:gd name="T12" fmla="*/ 53 w 132"/>
                <a:gd name="T13" fmla="*/ 25 h 113"/>
                <a:gd name="T14" fmla="*/ 34 w 132"/>
                <a:gd name="T15" fmla="*/ 6 h 113"/>
                <a:gd name="T16" fmla="*/ 0 w 132"/>
                <a:gd name="T17" fmla="*/ 6 h 113"/>
                <a:gd name="T18" fmla="*/ 24 w 132"/>
                <a:gd name="T19" fmla="*/ 16 h 113"/>
                <a:gd name="T20" fmla="*/ 27 w 132"/>
                <a:gd name="T21" fmla="*/ 22 h 113"/>
                <a:gd name="T22" fmla="*/ 9 w 132"/>
                <a:gd name="T23" fmla="*/ 22 h 113"/>
                <a:gd name="T24" fmla="*/ 31 w 132"/>
                <a:gd name="T25" fmla="*/ 32 h 113"/>
                <a:gd name="T26" fmla="*/ 34 w 132"/>
                <a:gd name="T27" fmla="*/ 38 h 113"/>
                <a:gd name="T28" fmla="*/ 20 w 132"/>
                <a:gd name="T29" fmla="*/ 39 h 113"/>
                <a:gd name="T30" fmla="*/ 38 w 132"/>
                <a:gd name="T31" fmla="*/ 48 h 113"/>
                <a:gd name="T32" fmla="*/ 41 w 132"/>
                <a:gd name="T33" fmla="*/ 54 h 113"/>
                <a:gd name="T34" fmla="*/ 30 w 132"/>
                <a:gd name="T35" fmla="*/ 54 h 113"/>
                <a:gd name="T36" fmla="*/ 45 w 132"/>
                <a:gd name="T37" fmla="*/ 63 h 113"/>
                <a:gd name="T38" fmla="*/ 47 w 132"/>
                <a:gd name="T39" fmla="*/ 69 h 113"/>
                <a:gd name="T40" fmla="*/ 39 w 132"/>
                <a:gd name="T41" fmla="*/ 69 h 113"/>
                <a:gd name="T42" fmla="*/ 51 w 132"/>
                <a:gd name="T43" fmla="*/ 78 h 113"/>
                <a:gd name="T44" fmla="*/ 51 w 132"/>
                <a:gd name="T45" fmla="*/ 89 h 113"/>
                <a:gd name="T46" fmla="*/ 66 w 132"/>
                <a:gd name="T47" fmla="*/ 113 h 113"/>
                <a:gd name="T48" fmla="*/ 81 w 132"/>
                <a:gd name="T49" fmla="*/ 89 h 113"/>
                <a:gd name="T50" fmla="*/ 81 w 132"/>
                <a:gd name="T51" fmla="*/ 78 h 113"/>
                <a:gd name="T52" fmla="*/ 92 w 132"/>
                <a:gd name="T53" fmla="*/ 69 h 113"/>
                <a:gd name="T54" fmla="*/ 85 w 132"/>
                <a:gd name="T55" fmla="*/ 69 h 113"/>
                <a:gd name="T56" fmla="*/ 87 w 132"/>
                <a:gd name="T57" fmla="*/ 63 h 113"/>
                <a:gd name="T58" fmla="*/ 102 w 132"/>
                <a:gd name="T59" fmla="*/ 54 h 113"/>
                <a:gd name="T60" fmla="*/ 91 w 132"/>
                <a:gd name="T61" fmla="*/ 54 h 113"/>
                <a:gd name="T62" fmla="*/ 93 w 132"/>
                <a:gd name="T63" fmla="*/ 48 h 113"/>
                <a:gd name="T64" fmla="*/ 111 w 132"/>
                <a:gd name="T65" fmla="*/ 39 h 113"/>
                <a:gd name="T66" fmla="*/ 97 w 132"/>
                <a:gd name="T67" fmla="*/ 38 h 113"/>
                <a:gd name="T68" fmla="*/ 100 w 132"/>
                <a:gd name="T69" fmla="*/ 32 h 113"/>
                <a:gd name="T70" fmla="*/ 123 w 132"/>
                <a:gd name="T71" fmla="*/ 22 h 113"/>
                <a:gd name="T72" fmla="*/ 105 w 132"/>
                <a:gd name="T73" fmla="*/ 22 h 113"/>
                <a:gd name="T74" fmla="*/ 107 w 132"/>
                <a:gd name="T75" fmla="*/ 16 h 113"/>
                <a:gd name="T76" fmla="*/ 132 w 132"/>
                <a:gd name="T77" fmla="*/ 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13">
                  <a:moveTo>
                    <a:pt x="132" y="6"/>
                  </a:moveTo>
                  <a:cubicBezTo>
                    <a:pt x="98" y="6"/>
                    <a:pt x="98" y="6"/>
                    <a:pt x="98" y="6"/>
                  </a:cubicBezTo>
                  <a:cubicBezTo>
                    <a:pt x="88" y="6"/>
                    <a:pt x="83" y="16"/>
                    <a:pt x="79" y="25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77" y="3"/>
                    <a:pt x="59" y="0"/>
                    <a:pt x="57" y="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0" y="17"/>
                    <a:pt x="45" y="6"/>
                    <a:pt x="34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14"/>
                    <a:pt x="8" y="17"/>
                    <a:pt x="24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32"/>
                    <a:pt x="17" y="32"/>
                    <a:pt x="31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3" y="45"/>
                    <a:pt x="27" y="48"/>
                    <a:pt x="38" y="48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4" y="61"/>
                    <a:pt x="36" y="64"/>
                    <a:pt x="45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43" y="77"/>
                    <a:pt x="46" y="77"/>
                    <a:pt x="51" y="78"/>
                  </a:cubicBezTo>
                  <a:cubicBezTo>
                    <a:pt x="55" y="78"/>
                    <a:pt x="56" y="86"/>
                    <a:pt x="51" y="89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76" y="86"/>
                    <a:pt x="76" y="78"/>
                    <a:pt x="81" y="78"/>
                  </a:cubicBezTo>
                  <a:cubicBezTo>
                    <a:pt x="85" y="77"/>
                    <a:pt x="89" y="77"/>
                    <a:pt x="92" y="69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87" y="63"/>
                    <a:pt x="87" y="63"/>
                    <a:pt x="87" y="63"/>
                  </a:cubicBezTo>
                  <a:cubicBezTo>
                    <a:pt x="96" y="64"/>
                    <a:pt x="98" y="60"/>
                    <a:pt x="102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105" y="48"/>
                    <a:pt x="108" y="45"/>
                    <a:pt x="111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15" y="32"/>
                    <a:pt x="118" y="32"/>
                    <a:pt x="123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23" y="17"/>
                    <a:pt x="128" y="14"/>
                    <a:pt x="132" y="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8" name="Freeform 137"/>
            <p:cNvSpPr>
              <a:spLocks noEditPoints="1"/>
            </p:cNvSpPr>
            <p:nvPr userDrawn="1"/>
          </p:nvSpPr>
          <p:spPr bwMode="auto">
            <a:xfrm>
              <a:off x="6004987" y="2993493"/>
              <a:ext cx="484034" cy="325210"/>
            </a:xfrm>
            <a:custGeom>
              <a:avLst/>
              <a:gdLst>
                <a:gd name="T0" fmla="*/ 51 w 52"/>
                <a:gd name="T1" fmla="*/ 10 h 34"/>
                <a:gd name="T2" fmla="*/ 48 w 52"/>
                <a:gd name="T3" fmla="*/ 10 h 34"/>
                <a:gd name="T4" fmla="*/ 47 w 52"/>
                <a:gd name="T5" fmla="*/ 8 h 34"/>
                <a:gd name="T6" fmla="*/ 50 w 52"/>
                <a:gd name="T7" fmla="*/ 7 h 34"/>
                <a:gd name="T8" fmla="*/ 52 w 52"/>
                <a:gd name="T9" fmla="*/ 2 h 34"/>
                <a:gd name="T10" fmla="*/ 44 w 52"/>
                <a:gd name="T11" fmla="*/ 3 h 34"/>
                <a:gd name="T12" fmla="*/ 36 w 52"/>
                <a:gd name="T13" fmla="*/ 1 h 34"/>
                <a:gd name="T14" fmla="*/ 36 w 52"/>
                <a:gd name="T15" fmla="*/ 3 h 34"/>
                <a:gd name="T16" fmla="*/ 35 w 52"/>
                <a:gd name="T17" fmla="*/ 4 h 34"/>
                <a:gd name="T18" fmla="*/ 35 w 52"/>
                <a:gd name="T19" fmla="*/ 5 h 34"/>
                <a:gd name="T20" fmla="*/ 34 w 52"/>
                <a:gd name="T21" fmla="*/ 7 h 34"/>
                <a:gd name="T22" fmla="*/ 34 w 52"/>
                <a:gd name="T23" fmla="*/ 6 h 34"/>
                <a:gd name="T24" fmla="*/ 30 w 52"/>
                <a:gd name="T25" fmla="*/ 5 h 34"/>
                <a:gd name="T26" fmla="*/ 28 w 52"/>
                <a:gd name="T27" fmla="*/ 9 h 34"/>
                <a:gd name="T28" fmla="*/ 28 w 52"/>
                <a:gd name="T29" fmla="*/ 10 h 34"/>
                <a:gd name="T30" fmla="*/ 31 w 52"/>
                <a:gd name="T31" fmla="*/ 11 h 34"/>
                <a:gd name="T32" fmla="*/ 33 w 52"/>
                <a:gd name="T33" fmla="*/ 12 h 34"/>
                <a:gd name="T34" fmla="*/ 30 w 52"/>
                <a:gd name="T35" fmla="*/ 14 h 34"/>
                <a:gd name="T36" fmla="*/ 26 w 52"/>
                <a:gd name="T37" fmla="*/ 14 h 34"/>
                <a:gd name="T38" fmla="*/ 13 w 52"/>
                <a:gd name="T39" fmla="*/ 11 h 34"/>
                <a:gd name="T40" fmla="*/ 13 w 52"/>
                <a:gd name="T41" fmla="*/ 12 h 34"/>
                <a:gd name="T42" fmla="*/ 20 w 52"/>
                <a:gd name="T43" fmla="*/ 16 h 34"/>
                <a:gd name="T44" fmla="*/ 32 w 52"/>
                <a:gd name="T45" fmla="*/ 20 h 34"/>
                <a:gd name="T46" fmla="*/ 31 w 52"/>
                <a:gd name="T47" fmla="*/ 20 h 34"/>
                <a:gd name="T48" fmla="*/ 24 w 52"/>
                <a:gd name="T49" fmla="*/ 20 h 34"/>
                <a:gd name="T50" fmla="*/ 19 w 52"/>
                <a:gd name="T51" fmla="*/ 19 h 34"/>
                <a:gd name="T52" fmla="*/ 18 w 52"/>
                <a:gd name="T53" fmla="*/ 19 h 34"/>
                <a:gd name="T54" fmla="*/ 4 w 52"/>
                <a:gd name="T55" fmla="*/ 14 h 34"/>
                <a:gd name="T56" fmla="*/ 2 w 52"/>
                <a:gd name="T57" fmla="*/ 12 h 34"/>
                <a:gd name="T58" fmla="*/ 3 w 52"/>
                <a:gd name="T59" fmla="*/ 20 h 34"/>
                <a:gd name="T60" fmla="*/ 13 w 52"/>
                <a:gd name="T61" fmla="*/ 23 h 34"/>
                <a:gd name="T62" fmla="*/ 13 w 52"/>
                <a:gd name="T63" fmla="*/ 24 h 34"/>
                <a:gd name="T64" fmla="*/ 9 w 52"/>
                <a:gd name="T65" fmla="*/ 27 h 34"/>
                <a:gd name="T66" fmla="*/ 4 w 52"/>
                <a:gd name="T67" fmla="*/ 26 h 34"/>
                <a:gd name="T68" fmla="*/ 9 w 52"/>
                <a:gd name="T69" fmla="*/ 33 h 34"/>
                <a:gd name="T70" fmla="*/ 10 w 52"/>
                <a:gd name="T71" fmla="*/ 34 h 34"/>
                <a:gd name="T72" fmla="*/ 18 w 52"/>
                <a:gd name="T73" fmla="*/ 28 h 34"/>
                <a:gd name="T74" fmla="*/ 23 w 52"/>
                <a:gd name="T75" fmla="*/ 28 h 34"/>
                <a:gd name="T76" fmla="*/ 22 w 52"/>
                <a:gd name="T77" fmla="*/ 23 h 34"/>
                <a:gd name="T78" fmla="*/ 23 w 52"/>
                <a:gd name="T79" fmla="*/ 21 h 34"/>
                <a:gd name="T80" fmla="*/ 30 w 52"/>
                <a:gd name="T81" fmla="*/ 22 h 34"/>
                <a:gd name="T82" fmla="*/ 36 w 52"/>
                <a:gd name="T83" fmla="*/ 25 h 34"/>
                <a:gd name="T84" fmla="*/ 39 w 52"/>
                <a:gd name="T85" fmla="*/ 21 h 34"/>
                <a:gd name="T86" fmla="*/ 39 w 52"/>
                <a:gd name="T87" fmla="*/ 20 h 34"/>
                <a:gd name="T88" fmla="*/ 51 w 52"/>
                <a:gd name="T89" fmla="*/ 14 h 34"/>
                <a:gd name="T90" fmla="*/ 38 w 52"/>
                <a:gd name="T91" fmla="*/ 14 h 34"/>
                <a:gd name="T92" fmla="*/ 38 w 52"/>
                <a:gd name="T93" fmla="*/ 12 h 34"/>
                <a:gd name="T94" fmla="*/ 36 w 52"/>
                <a:gd name="T95" fmla="*/ 11 h 34"/>
                <a:gd name="T96" fmla="*/ 36 w 52"/>
                <a:gd name="T97" fmla="*/ 10 h 34"/>
                <a:gd name="T98" fmla="*/ 40 w 52"/>
                <a:gd name="T99" fmla="*/ 9 h 34"/>
                <a:gd name="T100" fmla="*/ 43 w 52"/>
                <a:gd name="T101" fmla="*/ 14 h 34"/>
                <a:gd name="T102" fmla="*/ 38 w 52"/>
                <a:gd name="T10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" h="34">
                  <a:moveTo>
                    <a:pt x="51" y="13"/>
                  </a:moveTo>
                  <a:cubicBezTo>
                    <a:pt x="51" y="12"/>
                    <a:pt x="51" y="12"/>
                    <a:pt x="51" y="12"/>
                  </a:cubicBezTo>
                  <a:cubicBezTo>
                    <a:pt x="51" y="11"/>
                    <a:pt x="51" y="11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9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1" y="6"/>
                    <a:pt x="52" y="4"/>
                    <a:pt x="52" y="2"/>
                  </a:cubicBezTo>
                  <a:cubicBezTo>
                    <a:pt x="52" y="2"/>
                    <a:pt x="51" y="2"/>
                    <a:pt x="50" y="2"/>
                  </a:cubicBezTo>
                  <a:cubicBezTo>
                    <a:pt x="49" y="2"/>
                    <a:pt x="48" y="2"/>
                    <a:pt x="46" y="3"/>
                  </a:cubicBezTo>
                  <a:cubicBezTo>
                    <a:pt x="46" y="3"/>
                    <a:pt x="45" y="3"/>
                    <a:pt x="44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1" y="2"/>
                    <a:pt x="41" y="2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5" y="1"/>
                    <a:pt x="35" y="2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6"/>
                    <a:pt x="33" y="6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31" y="5"/>
                    <a:pt x="30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8"/>
                    <a:pt x="28" y="9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9"/>
                    <a:pt x="26" y="9"/>
                  </a:cubicBezTo>
                  <a:cubicBezTo>
                    <a:pt x="26" y="10"/>
                    <a:pt x="26" y="10"/>
                    <a:pt x="28" y="10"/>
                  </a:cubicBezTo>
                  <a:cubicBezTo>
                    <a:pt x="29" y="10"/>
                    <a:pt x="29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18" y="12"/>
                    <a:pt x="15" y="11"/>
                  </a:cubicBezTo>
                  <a:cubicBezTo>
                    <a:pt x="15" y="11"/>
                    <a:pt x="14" y="11"/>
                    <a:pt x="13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1"/>
                    <a:pt x="12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4" y="13"/>
                    <a:pt x="14" y="15"/>
                    <a:pt x="16" y="16"/>
                  </a:cubicBezTo>
                  <a:cubicBezTo>
                    <a:pt x="17" y="16"/>
                    <a:pt x="18" y="16"/>
                    <a:pt x="20" y="16"/>
                  </a:cubicBezTo>
                  <a:cubicBezTo>
                    <a:pt x="23" y="16"/>
                    <a:pt x="28" y="17"/>
                    <a:pt x="31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6" y="20"/>
                    <a:pt x="26" y="20"/>
                    <a:pt x="24" y="20"/>
                  </a:cubicBezTo>
                  <a:cubicBezTo>
                    <a:pt x="23" y="19"/>
                    <a:pt x="22" y="18"/>
                    <a:pt x="21" y="18"/>
                  </a:cubicBezTo>
                  <a:cubicBezTo>
                    <a:pt x="21" y="18"/>
                    <a:pt x="20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6" y="19"/>
                    <a:pt x="15" y="18"/>
                    <a:pt x="14" y="18"/>
                  </a:cubicBezTo>
                  <a:cubicBezTo>
                    <a:pt x="10" y="17"/>
                    <a:pt x="7" y="16"/>
                    <a:pt x="4" y="14"/>
                  </a:cubicBezTo>
                  <a:cubicBezTo>
                    <a:pt x="3" y="13"/>
                    <a:pt x="3" y="13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4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8" y="21"/>
                    <a:pt x="11" y="22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5"/>
                    <a:pt x="11" y="26"/>
                    <a:pt x="10" y="26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8"/>
                    <a:pt x="8" y="28"/>
                    <a:pt x="8" y="28"/>
                  </a:cubicBezTo>
                  <a:cubicBezTo>
                    <a:pt x="7" y="28"/>
                    <a:pt x="5" y="27"/>
                    <a:pt x="4" y="26"/>
                  </a:cubicBezTo>
                  <a:cubicBezTo>
                    <a:pt x="4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9"/>
                    <a:pt x="6" y="31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4"/>
                    <a:pt x="15" y="31"/>
                    <a:pt x="16" y="29"/>
                  </a:cubicBezTo>
                  <a:cubicBezTo>
                    <a:pt x="16" y="29"/>
                    <a:pt x="17" y="28"/>
                    <a:pt x="17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1" y="27"/>
                    <a:pt x="22" y="27"/>
                    <a:pt x="23" y="28"/>
                  </a:cubicBezTo>
                  <a:cubicBezTo>
                    <a:pt x="24" y="28"/>
                    <a:pt x="25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21"/>
                    <a:pt x="28" y="22"/>
                    <a:pt x="30" y="22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5"/>
                    <a:pt x="36" y="25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3"/>
                    <a:pt x="39" y="22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1"/>
                    <a:pt x="40" y="21"/>
                    <a:pt x="40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40" y="20"/>
                    <a:pt x="40" y="20"/>
                  </a:cubicBezTo>
                  <a:cubicBezTo>
                    <a:pt x="43" y="19"/>
                    <a:pt x="47" y="17"/>
                    <a:pt x="50" y="16"/>
                  </a:cubicBezTo>
                  <a:cubicBezTo>
                    <a:pt x="51" y="15"/>
                    <a:pt x="52" y="15"/>
                    <a:pt x="51" y="14"/>
                  </a:cubicBezTo>
                  <a:cubicBezTo>
                    <a:pt x="51" y="13"/>
                    <a:pt x="51" y="13"/>
                    <a:pt x="51" y="13"/>
                  </a:cubicBezTo>
                  <a:moveTo>
                    <a:pt x="37" y="15"/>
                  </a:moveTo>
                  <a:cubicBezTo>
                    <a:pt x="38" y="14"/>
                    <a:pt x="38" y="14"/>
                    <a:pt x="38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0"/>
                    <a:pt x="43" y="11"/>
                    <a:pt x="43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5"/>
                    <a:pt x="40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39" name="Freeform 138"/>
            <p:cNvSpPr/>
            <p:nvPr userDrawn="1"/>
          </p:nvSpPr>
          <p:spPr bwMode="auto">
            <a:xfrm>
              <a:off x="6194063" y="2940552"/>
              <a:ext cx="75630" cy="143697"/>
            </a:xfrm>
            <a:custGeom>
              <a:avLst/>
              <a:gdLst>
                <a:gd name="T0" fmla="*/ 2 w 8"/>
                <a:gd name="T1" fmla="*/ 15 h 15"/>
                <a:gd name="T2" fmla="*/ 0 w 8"/>
                <a:gd name="T3" fmla="*/ 14 h 15"/>
                <a:gd name="T4" fmla="*/ 2 w 8"/>
                <a:gd name="T5" fmla="*/ 9 h 15"/>
                <a:gd name="T6" fmla="*/ 3 w 8"/>
                <a:gd name="T7" fmla="*/ 8 h 15"/>
                <a:gd name="T8" fmla="*/ 3 w 8"/>
                <a:gd name="T9" fmla="*/ 8 h 15"/>
                <a:gd name="T10" fmla="*/ 3 w 8"/>
                <a:gd name="T11" fmla="*/ 7 h 15"/>
                <a:gd name="T12" fmla="*/ 4 w 8"/>
                <a:gd name="T13" fmla="*/ 5 h 15"/>
                <a:gd name="T14" fmla="*/ 5 w 8"/>
                <a:gd name="T15" fmla="*/ 4 h 15"/>
                <a:gd name="T16" fmla="*/ 7 w 8"/>
                <a:gd name="T17" fmla="*/ 0 h 15"/>
                <a:gd name="T18" fmla="*/ 8 w 8"/>
                <a:gd name="T19" fmla="*/ 1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3 h 15"/>
                <a:gd name="T26" fmla="*/ 8 w 8"/>
                <a:gd name="T27" fmla="*/ 7 h 15"/>
                <a:gd name="T28" fmla="*/ 8 w 8"/>
                <a:gd name="T29" fmla="*/ 8 h 15"/>
                <a:gd name="T30" fmla="*/ 8 w 8"/>
                <a:gd name="T31" fmla="*/ 9 h 15"/>
                <a:gd name="T32" fmla="*/ 6 w 8"/>
                <a:gd name="T33" fmla="*/ 13 h 15"/>
                <a:gd name="T34" fmla="*/ 5 w 8"/>
                <a:gd name="T35" fmla="*/ 14 h 15"/>
                <a:gd name="T36" fmla="*/ 5 w 8"/>
                <a:gd name="T37" fmla="*/ 14 h 15"/>
                <a:gd name="T38" fmla="*/ 3 w 8"/>
                <a:gd name="T39" fmla="*/ 15 h 15"/>
                <a:gd name="T40" fmla="*/ 2 w 8"/>
                <a:gd name="T4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2" y="15"/>
                    <a:pt x="1" y="14"/>
                    <a:pt x="0" y="14"/>
                  </a:cubicBezTo>
                  <a:cubicBezTo>
                    <a:pt x="0" y="12"/>
                    <a:pt x="1" y="11"/>
                    <a:pt x="2" y="9"/>
                  </a:cubicBezTo>
                  <a:cubicBezTo>
                    <a:pt x="2" y="9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5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8" y="9"/>
                  </a:cubicBezTo>
                  <a:cubicBezTo>
                    <a:pt x="7" y="11"/>
                    <a:pt x="7" y="12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lnTo>
                    <a:pt x="2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0" name="Freeform 139"/>
            <p:cNvSpPr/>
            <p:nvPr userDrawn="1"/>
          </p:nvSpPr>
          <p:spPr bwMode="auto">
            <a:xfrm>
              <a:off x="6194063" y="2940552"/>
              <a:ext cx="75630" cy="143697"/>
            </a:xfrm>
            <a:custGeom>
              <a:avLst/>
              <a:gdLst>
                <a:gd name="T0" fmla="*/ 2 w 8"/>
                <a:gd name="T1" fmla="*/ 15 h 15"/>
                <a:gd name="T2" fmla="*/ 3 w 8"/>
                <a:gd name="T3" fmla="*/ 15 h 15"/>
                <a:gd name="T4" fmla="*/ 5 w 8"/>
                <a:gd name="T5" fmla="*/ 14 h 15"/>
                <a:gd name="T6" fmla="*/ 5 w 8"/>
                <a:gd name="T7" fmla="*/ 14 h 15"/>
                <a:gd name="T8" fmla="*/ 6 w 8"/>
                <a:gd name="T9" fmla="*/ 13 h 15"/>
                <a:gd name="T10" fmla="*/ 8 w 8"/>
                <a:gd name="T11" fmla="*/ 9 h 15"/>
                <a:gd name="T12" fmla="*/ 8 w 8"/>
                <a:gd name="T13" fmla="*/ 8 h 15"/>
                <a:gd name="T14" fmla="*/ 8 w 8"/>
                <a:gd name="T15" fmla="*/ 7 h 15"/>
                <a:gd name="T16" fmla="*/ 8 w 8"/>
                <a:gd name="T17" fmla="*/ 3 h 15"/>
                <a:gd name="T18" fmla="*/ 8 w 8"/>
                <a:gd name="T19" fmla="*/ 2 h 15"/>
                <a:gd name="T20" fmla="*/ 8 w 8"/>
                <a:gd name="T21" fmla="*/ 2 h 15"/>
                <a:gd name="T22" fmla="*/ 8 w 8"/>
                <a:gd name="T23" fmla="*/ 2 h 15"/>
                <a:gd name="T24" fmla="*/ 8 w 8"/>
                <a:gd name="T25" fmla="*/ 1 h 15"/>
                <a:gd name="T26" fmla="*/ 7 w 8"/>
                <a:gd name="T27" fmla="*/ 0 h 15"/>
                <a:gd name="T28" fmla="*/ 5 w 8"/>
                <a:gd name="T29" fmla="*/ 4 h 15"/>
                <a:gd name="T30" fmla="*/ 4 w 8"/>
                <a:gd name="T31" fmla="*/ 5 h 15"/>
                <a:gd name="T32" fmla="*/ 3 w 8"/>
                <a:gd name="T33" fmla="*/ 7 h 15"/>
                <a:gd name="T34" fmla="*/ 3 w 8"/>
                <a:gd name="T35" fmla="*/ 8 h 15"/>
                <a:gd name="T36" fmla="*/ 3 w 8"/>
                <a:gd name="T37" fmla="*/ 8 h 15"/>
                <a:gd name="T38" fmla="*/ 2 w 8"/>
                <a:gd name="T39" fmla="*/ 9 h 15"/>
                <a:gd name="T40" fmla="*/ 0 w 8"/>
                <a:gd name="T41" fmla="*/ 14 h 15"/>
                <a:gd name="T42" fmla="*/ 2 w 8"/>
                <a:gd name="T4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" h="15">
                  <a:moveTo>
                    <a:pt x="2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2"/>
                    <a:pt x="7" y="10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5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6" y="0"/>
                    <a:pt x="5" y="2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6"/>
                    <a:pt x="4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1" y="11"/>
                    <a:pt x="0" y="12"/>
                    <a:pt x="0" y="14"/>
                  </a:cubicBezTo>
                  <a:cubicBezTo>
                    <a:pt x="1" y="14"/>
                    <a:pt x="2" y="15"/>
                    <a:pt x="2" y="1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1" name="Freeform 140"/>
            <p:cNvSpPr/>
            <p:nvPr userDrawn="1"/>
          </p:nvSpPr>
          <p:spPr bwMode="auto">
            <a:xfrm>
              <a:off x="6118433" y="2993493"/>
              <a:ext cx="52941" cy="68067"/>
            </a:xfrm>
            <a:custGeom>
              <a:avLst/>
              <a:gdLst>
                <a:gd name="T0" fmla="*/ 3 w 6"/>
                <a:gd name="T1" fmla="*/ 7 h 7"/>
                <a:gd name="T2" fmla="*/ 1 w 6"/>
                <a:gd name="T3" fmla="*/ 6 h 7"/>
                <a:gd name="T4" fmla="*/ 5 w 6"/>
                <a:gd name="T5" fmla="*/ 0 h 7"/>
                <a:gd name="T6" fmla="*/ 6 w 6"/>
                <a:gd name="T7" fmla="*/ 1 h 7"/>
                <a:gd name="T8" fmla="*/ 5 w 6"/>
                <a:gd name="T9" fmla="*/ 5 h 7"/>
                <a:gd name="T10" fmla="*/ 3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2" y="6"/>
                    <a:pt x="1" y="6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6" y="2"/>
                    <a:pt x="6" y="4"/>
                    <a:pt x="5" y="5"/>
                  </a:cubicBezTo>
                  <a:cubicBezTo>
                    <a:pt x="4" y="6"/>
                    <a:pt x="3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  <p:sp>
          <p:nvSpPr>
            <p:cNvPr id="42" name="Freeform 141"/>
            <p:cNvSpPr/>
            <p:nvPr userDrawn="1"/>
          </p:nvSpPr>
          <p:spPr bwMode="auto">
            <a:xfrm>
              <a:off x="6118433" y="2993493"/>
              <a:ext cx="52941" cy="68067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5 w 6"/>
                <a:gd name="T5" fmla="*/ 5 h 7"/>
                <a:gd name="T6" fmla="*/ 6 w 6"/>
                <a:gd name="T7" fmla="*/ 1 h 7"/>
                <a:gd name="T8" fmla="*/ 5 w 6"/>
                <a:gd name="T9" fmla="*/ 0 h 7"/>
                <a:gd name="T10" fmla="*/ 1 w 6"/>
                <a:gd name="T11" fmla="*/ 6 h 7"/>
                <a:gd name="T12" fmla="*/ 3 w 6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6" y="1"/>
                    <a:pt x="5" y="0"/>
                    <a:pt x="5" y="0"/>
                  </a:cubicBezTo>
                  <a:cubicBezTo>
                    <a:pt x="4" y="0"/>
                    <a:pt x="0" y="3"/>
                    <a:pt x="1" y="6"/>
                  </a:cubicBezTo>
                  <a:cubicBezTo>
                    <a:pt x="2" y="6"/>
                    <a:pt x="3" y="7"/>
                    <a:pt x="3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  <a:spcAft>
                  <a:spcPts val="100"/>
                </a:spcAft>
              </a:pPr>
              <a:endParaRPr lang="zh-CN" altLang="en-US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991235" y="2705735"/>
            <a:ext cx="5309870" cy="1044575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003F87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解决方案与建议</a:t>
            </a:r>
            <a:endParaRPr lang="zh-CN" altLang="en-US" sz="5400" dirty="0">
              <a:solidFill>
                <a:srgbClr val="003F87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48" name="文本占位符 4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WM3OWI3NDMyY2FjYzQzOGQ2ODBkZGM4NDNmNTNmY2EifQ=="/>
  <p:tag name="KSO_WPP_MARK_KEY" val="18752318-5c56-4ec3-8dd0-bf3c889a0c81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演示</Application>
  <PresentationFormat>宽屏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方正粗雅宋简体</vt:lpstr>
      <vt:lpstr>微软雅黑 Light</vt:lpstr>
      <vt:lpstr>黑体</vt:lpstr>
      <vt:lpstr>Arial</vt:lpstr>
      <vt:lpstr>微软雅黑</vt:lpstr>
      <vt:lpstr>Wingdings</vt:lpstr>
      <vt:lpstr>Calibri</vt:lpstr>
      <vt:lpstr>Arial Unicode MS</vt:lpstr>
      <vt:lpstr>Times New Roman</vt:lpstr>
      <vt:lpstr>WPS</vt:lpstr>
      <vt:lpstr>PowerPoint 演示文稿</vt:lpstr>
      <vt:lpstr>PowerPoint 演示文稿</vt:lpstr>
      <vt:lpstr>PowerPoint 演示文稿</vt:lpstr>
      <vt:lpstr>01 研究挑战</vt:lpstr>
      <vt:lpstr>PowerPoint 演示文稿</vt:lpstr>
      <vt:lpstr>01 DeepSeek技术特性简介</vt:lpstr>
      <vt:lpstr>02 偏见与不公平输出</vt:lpstr>
      <vt:lpstr>02 偏见与不公平输出</vt:lpstr>
      <vt:lpstr>PowerPoint 演示文稿</vt:lpstr>
      <vt:lpstr>01 DeepSeek技术特性简介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赵敬轩</dc:creator>
  <cp:lastModifiedBy>那个谁</cp:lastModifiedBy>
  <cp:revision>344</cp:revision>
  <dcterms:created xsi:type="dcterms:W3CDTF">2024-11-17T03:22:00Z</dcterms:created>
  <dcterms:modified xsi:type="dcterms:W3CDTF">2025-02-25T15:06:15Z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515CF964B85D4150AFC05ED5EC69E923_13</vt:lpwstr>
  </property>
  <property fmtid="{D5CDD505-2E9C-101B-9397-08002B2CF9AE}" pid="3" name="KSOProductBuildVer">
    <vt:lpwstr>2052-11.1.0.14309</vt:lpwstr>
  </property>
</Properties>
</file>