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4D4E-8F27-884E-BD08-3A0F1A33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3BA4C-CAC6-F24B-8FD2-BF5AD1B8E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6AE0-7068-8A42-9387-CD0E2016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1717-3680-4244-9C80-E17DC3873F0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6124-D2FD-E14F-B1A9-E8F24E3B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8DAA-9E49-5D41-A37D-69EEBD35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F217-54BD-4244-BB06-A0F81CD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013-DF2E-BD44-8F67-56D278F8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03B26-A91E-EF43-B84B-EA19014BE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D3CF-CF5B-A94E-BBC2-6C658372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1717-3680-4244-9C80-E17DC3873F0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8445-D46E-FB4D-943B-22914150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33A9-3FC4-C747-A761-1A1D7B30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F217-54BD-4244-BB06-A0F81CD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3DF6A-C292-7840-9218-B02AC07D4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6DDB3-E7C0-434C-8BF1-FBD219F3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E65A-4377-044C-9C1F-101F4229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1717-3680-4244-9C80-E17DC3873F0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D6BB-B607-BF44-9301-79CF94E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CB73-A994-4741-9178-459C2061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F217-54BD-4244-BB06-A0F81CD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5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CCB9-E9B8-7F4D-9FDC-CDD471B8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0CE3-B101-ED4F-B129-068AD5FB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22F4-7848-0246-A0CF-712AC69A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1717-3680-4244-9C80-E17DC3873F0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1B026-5878-EE41-B5D4-97EFC462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4CC51-620B-FC47-8E85-212674AF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F217-54BD-4244-BB06-A0F81CD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BC82-3B4C-F44A-9DF1-B5653B07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0D8A0-812F-B341-9835-64961CC9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9881-51DA-CF42-BA0B-E8287CE5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1717-3680-4244-9C80-E17DC3873F0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E1B4-34DD-9A4D-A338-0C907888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FF68F-2D8C-0143-B114-5322D050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F217-54BD-4244-BB06-A0F81CD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D404-CC9A-C24D-882F-9BA64E88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FC1D-29EE-E042-B4F5-3F24D4B78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E6DE6-2575-0E49-8643-B54367AD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42D42-09D8-954B-B54C-1FE8E5A4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1717-3680-4244-9C80-E17DC3873F00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72987-8315-3445-A83D-C2E7D918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1B1F8-678C-B445-81DF-B817F371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F217-54BD-4244-BB06-A0F81CD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A581-2FE3-3E4C-9ABA-B573581A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F7BDC-BC18-C44A-AECD-5DF5E655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ADC70-3DD8-FC41-A0E3-C9829C2D5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B2E25-36BC-1548-A802-E5A240C95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47F55-9BCE-1846-B250-89DB604C9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D1B10-C88F-124F-B80D-1DDDE23F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1717-3680-4244-9C80-E17DC3873F00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29534-8C01-334A-8CF3-3DFD3F45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222A5-593C-F643-A79A-70DEBA98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F217-54BD-4244-BB06-A0F81CD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961A-C5E5-A244-8EAA-D56E69F2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BBE97-36F4-E24E-8FA8-0DBB41A6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1717-3680-4244-9C80-E17DC3873F00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67A02-1D25-164B-9F88-04386557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8C3C9-9B6F-BD44-9C6F-DF7EBA4B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F217-54BD-4244-BB06-A0F81CD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11EA2-8CC8-D647-99EA-E4EECE47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1717-3680-4244-9C80-E17DC3873F00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90305-599D-C142-B91B-31DCE0F3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91A1-66D9-8547-8C21-06EC2F4A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F217-54BD-4244-BB06-A0F81CD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2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E032-3372-1043-889E-B1E8400F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9C9F-16DC-FD49-95F8-4435D22E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FBE0F-8BA8-B246-856A-DF0D4746A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514F7-4F5E-DD4C-A8DA-070E911B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1717-3680-4244-9C80-E17DC3873F00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A7BF0-8944-F240-8A7F-8FAB0AAD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6B74D-947A-104D-9C0D-B27DEA3F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F217-54BD-4244-BB06-A0F81CD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541F-417A-2143-9B03-BE4E1A9C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A035D-8717-3E40-AF58-6ABD13C74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47A9E-A032-4D46-AD7E-E450A765E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62336-3BEA-4142-83F4-148E0F30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1717-3680-4244-9C80-E17DC3873F00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265E-64D0-FA42-8E67-24CD750A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8D98-33A9-2D46-B811-E42ECDAE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F217-54BD-4244-BB06-A0F81CD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80449-6043-5640-A2AF-CCC12DB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D2FC-8A11-BC4A-925F-1FDC64518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C1635-EABF-0447-A12A-9CFE09FAF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1717-3680-4244-9C80-E17DC3873F0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3B93-5863-3245-AF25-60C4E775A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DD541-9B48-F54D-994E-384AF281F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DF217-54BD-4244-BB06-A0F81CDB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6604-C45F-2745-9545-B0D7CD31C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E8EE0-83F2-C046-BD7F-8EED1ADF6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6840-CDDD-FC40-B4D2-646BC73F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953266"/>
            <a:ext cx="10515600" cy="2052693"/>
          </a:xfrm>
        </p:spPr>
        <p:txBody>
          <a:bodyPr/>
          <a:lstStyle/>
          <a:p>
            <a:r>
              <a:rPr lang="en-US" dirty="0"/>
              <a:t>8447 APIs from 10 SDKs API documents</a:t>
            </a:r>
          </a:p>
          <a:p>
            <a:r>
              <a:rPr lang="en-US" dirty="0"/>
              <a:t>Random sample 200</a:t>
            </a:r>
          </a:p>
          <a:p>
            <a:r>
              <a:rPr lang="en-US" dirty="0"/>
              <a:t>Precision: 137/140 = 97.8%</a:t>
            </a:r>
          </a:p>
          <a:p>
            <a:r>
              <a:rPr lang="en-US" dirty="0"/>
              <a:t>Recall:  1</a:t>
            </a:r>
            <a:r>
              <a:rPr lang="en-US" altLang="zh-CN" dirty="0"/>
              <a:t>54</a:t>
            </a:r>
            <a:r>
              <a:rPr lang="en-US" dirty="0"/>
              <a:t>/156 =</a:t>
            </a:r>
            <a:r>
              <a:rPr lang="en-US" altLang="zh-CN" dirty="0"/>
              <a:t>98</a:t>
            </a:r>
            <a:r>
              <a:rPr lang="en-US" dirty="0"/>
              <a:t>.74%</a:t>
            </a:r>
          </a:p>
        </p:txBody>
      </p:sp>
    </p:spTree>
    <p:extLst>
      <p:ext uri="{BB962C8B-B14F-4D97-AF65-F5344CB8AC3E}">
        <p14:creationId xmlns:p14="http://schemas.microsoft.com/office/powerpoint/2010/main" val="247702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6840-CDDD-FC40-B4D2-646BC73F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953266"/>
            <a:ext cx="10515600" cy="2052693"/>
          </a:xfrm>
        </p:spPr>
        <p:txBody>
          <a:bodyPr/>
          <a:lstStyle/>
          <a:p>
            <a:r>
              <a:rPr lang="en-US" dirty="0"/>
              <a:t>8447 APIs from 10 SDKs API documents with return values</a:t>
            </a:r>
          </a:p>
          <a:p>
            <a:r>
              <a:rPr lang="en-US" dirty="0"/>
              <a:t>Random sample 200</a:t>
            </a:r>
          </a:p>
          <a:p>
            <a:r>
              <a:rPr lang="en-US" dirty="0"/>
              <a:t>Precision: 154/154 = 100%</a:t>
            </a:r>
          </a:p>
          <a:p>
            <a:r>
              <a:rPr lang="en-US" dirty="0"/>
              <a:t>Recall:  1</a:t>
            </a:r>
            <a:r>
              <a:rPr lang="en-US" altLang="zh-CN" dirty="0"/>
              <a:t>54</a:t>
            </a:r>
            <a:r>
              <a:rPr lang="en-US" dirty="0"/>
              <a:t>/156 =</a:t>
            </a:r>
            <a:r>
              <a:rPr lang="en-US" altLang="zh-CN" dirty="0"/>
              <a:t>98</a:t>
            </a:r>
            <a:r>
              <a:rPr lang="en-US" dirty="0"/>
              <a:t>.74%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032A0-8B5B-1F46-BD7E-2196D238CCF8}"/>
              </a:ext>
            </a:extLst>
          </p:cNvPr>
          <p:cNvSpPr txBox="1"/>
          <p:nvPr/>
        </p:nvSpPr>
        <p:spPr>
          <a:xfrm>
            <a:off x="854117" y="3429000"/>
            <a:ext cx="347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false positive</a:t>
            </a:r>
          </a:p>
          <a:p>
            <a:r>
              <a:rPr lang="en-US" dirty="0"/>
              <a:t>2:</a:t>
            </a:r>
            <a:r>
              <a:rPr lang="en-US" b="1" dirty="0"/>
              <a:t>false </a:t>
            </a:r>
            <a:r>
              <a:rPr lang="en-US" dirty="0"/>
              <a:t>negative</a:t>
            </a:r>
            <a:r>
              <a:rPr lang="en-US" b="1" dirty="0"/>
              <a:t> shown in the table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F6F575-AB31-DC43-A481-AADB52102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36133"/>
              </p:ext>
            </p:extLst>
          </p:nvPr>
        </p:nvGraphicFramePr>
        <p:xfrm>
          <a:off x="712075" y="4735651"/>
          <a:ext cx="10515603" cy="973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5477">
                  <a:extLst>
                    <a:ext uri="{9D8B030D-6E8A-4147-A177-3AD203B41FA5}">
                      <a16:colId xmlns:a16="http://schemas.microsoft.com/office/drawing/2014/main" val="3540035413"/>
                    </a:ext>
                  </a:extLst>
                </a:gridCol>
                <a:gridCol w="1665477">
                  <a:extLst>
                    <a:ext uri="{9D8B030D-6E8A-4147-A177-3AD203B41FA5}">
                      <a16:colId xmlns:a16="http://schemas.microsoft.com/office/drawing/2014/main" val="632650591"/>
                    </a:ext>
                  </a:extLst>
                </a:gridCol>
                <a:gridCol w="1665477">
                  <a:extLst>
                    <a:ext uri="{9D8B030D-6E8A-4147-A177-3AD203B41FA5}">
                      <a16:colId xmlns:a16="http://schemas.microsoft.com/office/drawing/2014/main" val="3249526213"/>
                    </a:ext>
                  </a:extLst>
                </a:gridCol>
                <a:gridCol w="2174865">
                  <a:extLst>
                    <a:ext uri="{9D8B030D-6E8A-4147-A177-3AD203B41FA5}">
                      <a16:colId xmlns:a16="http://schemas.microsoft.com/office/drawing/2014/main" val="3021037409"/>
                    </a:ext>
                  </a:extLst>
                </a:gridCol>
                <a:gridCol w="1156089">
                  <a:extLst>
                    <a:ext uri="{9D8B030D-6E8A-4147-A177-3AD203B41FA5}">
                      <a16:colId xmlns:a16="http://schemas.microsoft.com/office/drawing/2014/main" val="1780527985"/>
                    </a:ext>
                  </a:extLst>
                </a:gridCol>
                <a:gridCol w="838817">
                  <a:extLst>
                    <a:ext uri="{9D8B030D-6E8A-4147-A177-3AD203B41FA5}">
                      <a16:colId xmlns:a16="http://schemas.microsoft.com/office/drawing/2014/main" val="3945130502"/>
                    </a:ext>
                  </a:extLst>
                </a:gridCol>
                <a:gridCol w="1349401">
                  <a:extLst>
                    <a:ext uri="{9D8B030D-6E8A-4147-A177-3AD203B41FA5}">
                      <a16:colId xmlns:a16="http://schemas.microsoft.com/office/drawing/2014/main" val="1113335638"/>
                    </a:ext>
                  </a:extLst>
                </a:gridCol>
              </a:tblGrid>
              <a:tr h="972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 dirty="0" err="1">
                          <a:effectLst/>
                        </a:rPr>
                        <a:t>class_name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 dirty="0" err="1">
                          <a:effectLst/>
                        </a:rPr>
                        <a:t>class_description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method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method_description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data_type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True Label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predict label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/>
                </a:tc>
                <a:extLst>
                  <a:ext uri="{0D108BD9-81ED-4DB2-BD59-A6C34878D82A}">
                    <a16:rowId xmlns:a16="http://schemas.microsoft.com/office/drawing/2014/main" val="1273120815"/>
                  </a:ext>
                </a:extLst>
              </a:tr>
              <a:tr h="194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com.dropbox.core.v2.users.FullAccount.Builder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Builder for FullAccount.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build()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Builds an instance of FullAccount configured with this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 builder's values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FullAccount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extLst>
                  <a:ext uri="{0D108BD9-81ED-4DB2-BD59-A6C34878D82A}">
                    <a16:rowId xmlns:a16="http://schemas.microsoft.com/office/drawing/2014/main" val="561742604"/>
                  </a:ext>
                </a:extLst>
              </a:tr>
              <a:tr h="97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com.amazon.device.iap.model.RequestId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Represents the id of any in-app purchasing request.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fromString(java.lang.String¬†encodedId)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Creates a RequestId from its encoded string form.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static RequestId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9" marR="4559" marT="4559" marB="0" anchor="b"/>
                </a:tc>
                <a:extLst>
                  <a:ext uri="{0D108BD9-81ED-4DB2-BD59-A6C34878D82A}">
                    <a16:rowId xmlns:a16="http://schemas.microsoft.com/office/drawing/2014/main" val="2800899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94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E7603D-9D87-AE44-82BE-37EB24AA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435"/>
              </p:ext>
            </p:extLst>
          </p:nvPr>
        </p:nvGraphicFramePr>
        <p:xfrm>
          <a:off x="677563" y="169256"/>
          <a:ext cx="10836874" cy="6469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73975">
                  <a:extLst>
                    <a:ext uri="{9D8B030D-6E8A-4147-A177-3AD203B41FA5}">
                      <a16:colId xmlns:a16="http://schemas.microsoft.com/office/drawing/2014/main" val="4160257849"/>
                    </a:ext>
                  </a:extLst>
                </a:gridCol>
                <a:gridCol w="4662899">
                  <a:extLst>
                    <a:ext uri="{9D8B030D-6E8A-4147-A177-3AD203B41FA5}">
                      <a16:colId xmlns:a16="http://schemas.microsoft.com/office/drawing/2014/main" val="1416004351"/>
                    </a:ext>
                  </a:extLst>
                </a:gridCol>
              </a:tblGrid>
              <a:tr h="12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Additional information if the file is a photo or video.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MediaInfo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3103003533"/>
                  </a:ext>
                </a:extLst>
              </a:tr>
              <a:tr h="648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Array of the number of users who have been active in the last day.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List&lt;Long&gt;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1844896942"/>
                  </a:ext>
                </a:extLst>
              </a:tr>
              <a:tr h="12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team information of the content's owner.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3446136417"/>
                  </a:ext>
                </a:extLst>
              </a:tr>
              <a:tr h="648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Array of total number of adds by team members.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List&lt;Long&gt;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723321332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FloorId is identifying the floor level in the building.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java.lang.Integer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75116626"/>
                  </a:ext>
                </a:extLst>
              </a:tr>
              <a:tr h="908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outcome of the action on this member.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FileMemberActionIndividualResult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3490727495"/>
                  </a:ext>
                </a:extLst>
              </a:tr>
              <a:tr h="12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 unique identifier for the current revision of a file.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3206254783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Builds an instance of </a:t>
                      </a:r>
                      <a:r>
                        <a:rPr lang="en-US" sz="1000" u="none" strike="noStrike" dirty="0" err="1">
                          <a:effectLst/>
                        </a:rPr>
                        <a:t>FullAccount</a:t>
                      </a:r>
                      <a:r>
                        <a:rPr lang="en-US" sz="1000" u="none" strike="noStrike" dirty="0">
                          <a:effectLst/>
                        </a:rPr>
                        <a:t> configured with this builder's values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FullAccount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4250843613"/>
                  </a:ext>
                </a:extLst>
              </a:tr>
              <a:tr h="648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Friday schedule as a list of TimeInverval TimeInverval.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java.util.List&lt;TimeInterval&gt;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3825945382"/>
                  </a:ext>
                </a:extLst>
              </a:tr>
              <a:tr h="389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The user's membership type: full (normal team member) vs limited (does not use a license; no access to the team's shared quota).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TeamMembershipType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550544366"/>
                  </a:ext>
                </a:extLst>
              </a:tr>
              <a:tr h="12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List of mobile client used by this team 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List&lt;MobileClientSession&gt;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432295029"/>
                  </a:ext>
                </a:extLst>
              </a:tr>
              <a:tr h="12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Creates a RequestId from its encoded string form.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static RequestId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3229545619"/>
                  </a:ext>
                </a:extLst>
              </a:tr>
              <a:tr h="25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name of the this shared folder.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1769888500"/>
                  </a:ext>
                </a:extLst>
              </a:tr>
              <a:tr h="648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Wednesday schedule as a list of </a:t>
                      </a:r>
                      <a:r>
                        <a:rPr lang="en-US" sz="1000" u="none" strike="noStrike" dirty="0" err="1">
                          <a:effectLst/>
                        </a:rPr>
                        <a:t>TimeInverval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TimeInverval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java.util.List&lt;TimeInterval&gt;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1765636378"/>
                  </a:ext>
                </a:extLst>
              </a:tr>
              <a:tr h="12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team that owns the file.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228305199"/>
                  </a:ext>
                </a:extLst>
              </a:tr>
              <a:tr h="12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team that owns the folder.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785653020"/>
                  </a:ext>
                </a:extLst>
              </a:tr>
              <a:tr h="389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Cursor used to obtain additional shared files.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2817395840"/>
                  </a:ext>
                </a:extLst>
              </a:tr>
              <a:tr h="12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External ID for member.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2374886870"/>
                  </a:ext>
                </a:extLst>
              </a:tr>
              <a:tr h="12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Which shared folders team members can join.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SharedFolderJoinPolicy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9" marR="4249" marT="4249" marB="0" anchor="b"/>
                </a:tc>
                <a:extLst>
                  <a:ext uri="{0D108BD9-81ED-4DB2-BD59-A6C34878D82A}">
                    <a16:rowId xmlns:a16="http://schemas.microsoft.com/office/drawing/2014/main" val="58377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59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390</Words>
  <Application>Microsoft Macintosh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huthvincent@foxmail.com</dc:creator>
  <cp:lastModifiedBy>huthvincent@foxmail.com</cp:lastModifiedBy>
  <cp:revision>4</cp:revision>
  <dcterms:created xsi:type="dcterms:W3CDTF">2020-05-07T17:51:16Z</dcterms:created>
  <dcterms:modified xsi:type="dcterms:W3CDTF">2020-05-08T18:37:14Z</dcterms:modified>
</cp:coreProperties>
</file>