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73" r:id="rId4"/>
    <p:sldId id="276" r:id="rId5"/>
    <p:sldId id="275" r:id="rId6"/>
    <p:sldId id="274" r:id="rId7"/>
    <p:sldId id="277" r:id="rId8"/>
    <p:sldId id="280" r:id="rId9"/>
    <p:sldId id="281" r:id="rId10"/>
    <p:sldId id="279" r:id="rId11"/>
    <p:sldId id="278" r:id="rId12"/>
  </p:sldIdLst>
  <p:sldSz cx="10688638" cy="756285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0" autoAdjust="0"/>
    <p:restoredTop sz="82057" autoAdjust="0"/>
  </p:normalViewPr>
  <p:slideViewPr>
    <p:cSldViewPr>
      <p:cViewPr>
        <p:scale>
          <a:sx n="75" d="100"/>
          <a:sy n="75" d="100"/>
        </p:scale>
        <p:origin x="-918" y="-36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99D2-5BE3-4458-9E0A-526F447E3C3B}" type="datetimeFigureOut">
              <a:rPr lang="en-GB" smtClean="0"/>
              <a:pPr/>
              <a:t>31/12/2017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347C-A4D3-46B3-85C3-F48909EC42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05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1D330-2F95-40FD-BE31-ACB0FA128AA8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>
                <a:ea typeface="굴림" charset="-127"/>
                <a:cs typeface="Arial" charset="0"/>
              </a:rPr>
              <a:t>Dear everyone,</a:t>
            </a:r>
          </a:p>
          <a:p>
            <a:pPr eaLnBrk="1" hangingPunct="1"/>
            <a:r>
              <a:rPr lang="en-US" altLang="ko-KR" dirty="0" smtClean="0">
                <a:ea typeface="굴림" charset="-127"/>
                <a:cs typeface="Arial" charset="0"/>
              </a:rPr>
              <a:t>    Welcome to join this session, it is my honor to present our project here. I come from </a:t>
            </a:r>
            <a:r>
              <a:rPr lang="en-US" altLang="ko-KR" dirty="0" err="1" smtClean="0">
                <a:ea typeface="굴림" charset="-127"/>
                <a:cs typeface="Arial" charset="0"/>
              </a:rPr>
              <a:t>DevFins</a:t>
            </a:r>
            <a:r>
              <a:rPr lang="en-US" altLang="ko-KR" dirty="0" smtClean="0">
                <a:ea typeface="굴림" charset="-127"/>
                <a:cs typeface="Arial" charset="0"/>
              </a:rPr>
              <a:t> team, my project is to focus on resolving invoice verification and vendor payment process for SCB Accounting operation department.</a:t>
            </a:r>
            <a:endParaRPr lang="en-GB" altLang="ko-KR" dirty="0" smtClean="0">
              <a:ea typeface="굴림" charset="-127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7"/>
            <a:ext cx="9085342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6"/>
            <a:ext cx="2404944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6"/>
            <a:ext cx="7036687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0"/>
            <a:ext cx="9085342" cy="1654372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3" y="1764665"/>
            <a:ext cx="4720815" cy="4991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2" y="1764665"/>
            <a:ext cx="4720815" cy="4991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89"/>
            <a:ext cx="4722671" cy="7055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5"/>
            <a:ext cx="4724526" cy="435739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5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1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9" y="5293995"/>
            <a:ext cx="6413183" cy="62498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9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9" y="5918982"/>
            <a:ext cx="6413183" cy="887583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4"/>
            <a:ext cx="9619774" cy="1260475"/>
          </a:xfrm>
          <a:prstGeom prst="rect">
            <a:avLst/>
          </a:prstGeom>
        </p:spPr>
        <p:txBody>
          <a:bodyPr vert="horz" lIns="102870" tIns="51435" rIns="102870" bIns="514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5"/>
            <a:ext cx="9619774" cy="4991132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8370" y="581025"/>
            <a:ext cx="9725549" cy="12765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9000" b="1" dirty="0" err="1" smtClean="0">
                <a:solidFill>
                  <a:srgbClr val="00B050"/>
                </a:solidFill>
                <a:latin typeface="Times New Roman" pitchFamily="18" charset="0"/>
                <a:ea typeface="굴림" charset="-127"/>
                <a:cs typeface="Times New Roman" pitchFamily="18" charset="0"/>
              </a:rPr>
              <a:t>FinTechathon</a:t>
            </a:r>
            <a:endParaRPr lang="en-US" altLang="zh-TW" sz="2700" b="1" dirty="0" smtClean="0">
              <a:solidFill>
                <a:srgbClr val="00B050"/>
              </a:solidFill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412017" y="4730335"/>
            <a:ext cx="9725549" cy="176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164491">
              <a:buClr>
                <a:srgbClr val="005C87"/>
              </a:buClr>
            </a:pPr>
            <a:endParaRPr lang="en-US" altLang="ko-KR" dirty="0">
              <a:solidFill>
                <a:srgbClr val="6C6C6C"/>
              </a:solidFill>
            </a:endParaRPr>
          </a:p>
          <a:p>
            <a:pPr defTabSz="1164491">
              <a:buClr>
                <a:srgbClr val="005C87"/>
              </a:buClr>
            </a:pPr>
            <a:endParaRPr lang="en-US" altLang="ko-KR" sz="1600" dirty="0">
              <a:solidFill>
                <a:srgbClr val="FF0000"/>
              </a:solidFill>
            </a:endParaRPr>
          </a:p>
          <a:p>
            <a:pPr defTabSz="1164491">
              <a:buClr>
                <a:srgbClr val="005C87"/>
              </a:buClr>
            </a:pPr>
            <a:endParaRPr lang="en-US" altLang="ko-KR" sz="1800" dirty="0">
              <a:solidFill>
                <a:srgbClr val="6C6C6C"/>
              </a:solidFill>
            </a:endParaRPr>
          </a:p>
          <a:p>
            <a:pPr defTabSz="1164491">
              <a:buClr>
                <a:srgbClr val="005C87"/>
              </a:buClr>
            </a:pPr>
            <a:endParaRPr lang="en-US" altLang="ko-KR" sz="1800" dirty="0">
              <a:solidFill>
                <a:srgbClr val="FF0000"/>
              </a:solidFill>
            </a:endParaRPr>
          </a:p>
          <a:p>
            <a:pPr defTabSz="1164491">
              <a:buClr>
                <a:srgbClr val="005C87"/>
              </a:buClr>
            </a:pPr>
            <a:endParaRPr lang="en-US" altLang="ko-KR" dirty="0">
              <a:solidFill>
                <a:srgbClr val="6C6C6C"/>
              </a:solidFill>
            </a:endParaRPr>
          </a:p>
          <a:p>
            <a:pPr defTabSz="1164491">
              <a:buClr>
                <a:srgbClr val="005C87"/>
              </a:buClr>
            </a:pPr>
            <a:endParaRPr lang="en-US" altLang="ko-KR" dirty="0">
              <a:solidFill>
                <a:srgbClr val="6C6C6C"/>
              </a:solidFill>
            </a:endParaRPr>
          </a:p>
          <a:p>
            <a:pPr defTabSz="1164491">
              <a:buClr>
                <a:srgbClr val="005C87"/>
              </a:buClr>
            </a:pPr>
            <a:endParaRPr lang="en-US" altLang="ko-KR" sz="18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8919" y="5235684"/>
            <a:ext cx="5290231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</a:rPr>
              <a:t>GFS R2P </a:t>
            </a:r>
            <a:r>
              <a:rPr lang="en-GB" sz="3200" dirty="0" smtClean="0">
                <a:solidFill>
                  <a:schemeClr val="accent1"/>
                </a:solidFill>
              </a:rPr>
              <a:t>Platform Project</a:t>
            </a:r>
          </a:p>
          <a:p>
            <a:endParaRPr lang="en-GB" sz="1100" dirty="0" smtClean="0">
              <a:solidFill>
                <a:schemeClr val="accent1"/>
              </a:solidFill>
            </a:endParaRPr>
          </a:p>
          <a:p>
            <a:r>
              <a:rPr lang="en-GB" sz="2700" dirty="0" smtClean="0">
                <a:solidFill>
                  <a:schemeClr val="accent1"/>
                </a:solidFill>
              </a:rPr>
              <a:t>  	</a:t>
            </a:r>
            <a:r>
              <a:rPr lang="en-GB" sz="2400" dirty="0" err="1" smtClean="0">
                <a:solidFill>
                  <a:schemeClr val="accent1"/>
                </a:solidFill>
              </a:rPr>
              <a:t>DevFins</a:t>
            </a:r>
            <a:r>
              <a:rPr lang="en-GB" sz="2400" dirty="0" smtClean="0">
                <a:solidFill>
                  <a:schemeClr val="accent1"/>
                </a:solidFill>
              </a:rPr>
              <a:t> team --- Victor  &amp; Barbara</a:t>
            </a:r>
          </a:p>
        </p:txBody>
      </p:sp>
      <p:grpSp>
        <p:nvGrpSpPr>
          <p:cNvPr id="67" name="Group 80"/>
          <p:cNvGrpSpPr>
            <a:grpSpLocks/>
          </p:cNvGrpSpPr>
          <p:nvPr/>
        </p:nvGrpSpPr>
        <p:grpSpPr bwMode="auto">
          <a:xfrm>
            <a:off x="0" y="1800225"/>
            <a:ext cx="10688228" cy="84071"/>
            <a:chOff x="0" y="16273"/>
            <a:chExt cx="10179" cy="856"/>
          </a:xfrm>
        </p:grpSpPr>
        <p:sp>
          <p:nvSpPr>
            <p:cNvPr id="68" name="Rectangle 81"/>
            <p:cNvSpPr>
              <a:spLocks noChangeArrowheads="1"/>
            </p:cNvSpPr>
            <p:nvPr/>
          </p:nvSpPr>
          <p:spPr bwMode="auto">
            <a:xfrm>
              <a:off x="0" y="16273"/>
              <a:ext cx="2380" cy="713"/>
            </a:xfrm>
            <a:prstGeom prst="rect">
              <a:avLst/>
            </a:prstGeom>
            <a:solidFill>
              <a:srgbClr val="6DC06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en-GB" dirty="0">
                <a:ea typeface="+mn-ea"/>
              </a:endParaRPr>
            </a:p>
          </p:txBody>
        </p:sp>
        <p:sp>
          <p:nvSpPr>
            <p:cNvPr id="69" name="Rectangle 82"/>
            <p:cNvSpPr>
              <a:spLocks noChangeArrowheads="1"/>
            </p:cNvSpPr>
            <p:nvPr/>
          </p:nvSpPr>
          <p:spPr bwMode="auto">
            <a:xfrm>
              <a:off x="2380" y="16273"/>
              <a:ext cx="1191" cy="713"/>
            </a:xfrm>
            <a:prstGeom prst="rect">
              <a:avLst/>
            </a:prstGeom>
            <a:solidFill>
              <a:srgbClr val="22AA4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en-GB" dirty="0">
                <a:ea typeface="+mn-ea"/>
              </a:endParaRPr>
            </a:p>
          </p:txBody>
        </p:sp>
        <p:sp>
          <p:nvSpPr>
            <p:cNvPr id="70" name="Rectangle 83"/>
            <p:cNvSpPr>
              <a:spLocks noChangeArrowheads="1"/>
            </p:cNvSpPr>
            <p:nvPr/>
          </p:nvSpPr>
          <p:spPr bwMode="auto">
            <a:xfrm>
              <a:off x="3572" y="16273"/>
              <a:ext cx="1787" cy="713"/>
            </a:xfrm>
            <a:prstGeom prst="rect">
              <a:avLst/>
            </a:prstGeom>
            <a:solidFill>
              <a:srgbClr val="005C8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en-GB" dirty="0">
                <a:ea typeface="+mn-ea"/>
              </a:endParaRPr>
            </a:p>
          </p:txBody>
        </p:sp>
        <p:sp>
          <p:nvSpPr>
            <p:cNvPr id="71" name="Rectangle 84"/>
            <p:cNvSpPr>
              <a:spLocks noChangeArrowheads="1"/>
            </p:cNvSpPr>
            <p:nvPr/>
          </p:nvSpPr>
          <p:spPr bwMode="auto">
            <a:xfrm>
              <a:off x="5358" y="16273"/>
              <a:ext cx="596" cy="713"/>
            </a:xfrm>
            <a:prstGeom prst="rect">
              <a:avLst/>
            </a:prstGeom>
            <a:solidFill>
              <a:srgbClr val="009B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en-GB" dirty="0">
                <a:ea typeface="+mn-ea"/>
              </a:endParaRPr>
            </a:p>
          </p:txBody>
        </p:sp>
        <p:sp>
          <p:nvSpPr>
            <p:cNvPr id="72" name="Rectangle 85"/>
            <p:cNvSpPr>
              <a:spLocks noChangeArrowheads="1"/>
            </p:cNvSpPr>
            <p:nvPr/>
          </p:nvSpPr>
          <p:spPr bwMode="auto">
            <a:xfrm>
              <a:off x="5954" y="16273"/>
              <a:ext cx="4225" cy="856"/>
            </a:xfrm>
            <a:prstGeom prst="rect">
              <a:avLst/>
            </a:prstGeom>
            <a:solidFill>
              <a:srgbClr val="00709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>
                <a:defRPr/>
              </a:pPr>
              <a:endParaRPr kumimoji="0" lang="en-GB" dirty="0">
                <a:ea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71345"/>
            <a:ext cx="10688638" cy="320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2" y="6322427"/>
            <a:ext cx="4352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883539"/>
            <a:ext cx="10688228" cy="70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ea typeface="굴림" charset="-127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231" y="6950987"/>
            <a:ext cx="1025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굴림" charset="-127"/>
                <a:cs typeface="Arial" charset="0"/>
              </a:rPr>
              <a:t>Dear everyone</a:t>
            </a:r>
            <a:r>
              <a:rPr lang="en-US" altLang="ko-KR" dirty="0" smtClean="0">
                <a:solidFill>
                  <a:schemeClr val="bg1"/>
                </a:solidFill>
                <a:ea typeface="굴림" charset="-127"/>
                <a:cs typeface="Arial" charset="0"/>
              </a:rPr>
              <a:t>, </a:t>
            </a:r>
            <a:r>
              <a:rPr lang="en-US" altLang="ko-KR" dirty="0">
                <a:solidFill>
                  <a:schemeClr val="bg1"/>
                </a:solidFill>
                <a:ea typeface="굴림" charset="-127"/>
                <a:cs typeface="Arial" charset="0"/>
              </a:rPr>
              <a:t>Welcome to join this session, it is my honor to present our project here.</a:t>
            </a:r>
            <a:r>
              <a:rPr lang="en-US" altLang="ko-KR" dirty="0" smtClean="0">
                <a:solidFill>
                  <a:schemeClr val="bg1"/>
                </a:solidFill>
                <a:ea typeface="굴림" charset="-127"/>
                <a:cs typeface="Arial" charset="0"/>
              </a:rPr>
              <a:t> </a:t>
            </a:r>
            <a:endParaRPr lang="en-US" altLang="ko-KR" dirty="0">
              <a:solidFill>
                <a:schemeClr val="bg1"/>
              </a:solidFill>
              <a:ea typeface="굴림" charset="-127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550" y="6883539"/>
            <a:ext cx="1025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굴림" charset="-127"/>
                <a:cs typeface="Arial" charset="0"/>
              </a:rPr>
              <a:t>I come from </a:t>
            </a:r>
            <a:r>
              <a:rPr lang="en-US" altLang="ko-KR" dirty="0" err="1">
                <a:solidFill>
                  <a:schemeClr val="bg1"/>
                </a:solidFill>
                <a:ea typeface="굴림" charset="-127"/>
                <a:cs typeface="Arial" charset="0"/>
              </a:rPr>
              <a:t>DevFins</a:t>
            </a:r>
            <a:r>
              <a:rPr lang="en-US" altLang="ko-KR" dirty="0">
                <a:solidFill>
                  <a:schemeClr val="bg1"/>
                </a:solidFill>
                <a:ea typeface="굴림" charset="-127"/>
                <a:cs typeface="Arial" charset="0"/>
              </a:rPr>
              <a:t> team, my project is to focus </a:t>
            </a:r>
            <a:r>
              <a:rPr lang="en-US" altLang="ko-KR" dirty="0" smtClean="0">
                <a:solidFill>
                  <a:schemeClr val="bg1"/>
                </a:solidFill>
                <a:ea typeface="굴림" charset="-127"/>
                <a:cs typeface="Arial" charset="0"/>
              </a:rPr>
              <a:t>on </a:t>
            </a:r>
            <a:r>
              <a:rPr lang="en-US" altLang="ko-KR" dirty="0">
                <a:solidFill>
                  <a:schemeClr val="bg1"/>
                </a:solidFill>
                <a:ea typeface="굴림" charset="-127"/>
                <a:cs typeface="Arial" charset="0"/>
              </a:rPr>
              <a:t>resolving invoice verification and vendor payment process for SCB Accounting operation department.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" y="6854963"/>
            <a:ext cx="10688228" cy="736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" y="6854963"/>
            <a:ext cx="10688228" cy="736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1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19" y="2736850"/>
            <a:ext cx="2514600" cy="16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07" y="1212850"/>
            <a:ext cx="1440000" cy="108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29" y="1156041"/>
            <a:ext cx="1440000" cy="114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74" y="4560594"/>
            <a:ext cx="1584349" cy="104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451" y="4545409"/>
            <a:ext cx="1630189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6883539"/>
            <a:ext cx="10688228" cy="70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ea typeface="굴림" charset="-127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993" y="7037427"/>
            <a:ext cx="8042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Our users are from AO </a:t>
            </a:r>
            <a:r>
              <a:rPr lang="en-US" altLang="zh-CN" dirty="0" smtClean="0">
                <a:solidFill>
                  <a:schemeClr val="bg1"/>
                </a:solidFill>
              </a:rPr>
              <a:t>department. The </a:t>
            </a:r>
            <a:r>
              <a:rPr lang="en-US" altLang="zh-CN" dirty="0">
                <a:solidFill>
                  <a:schemeClr val="bg1"/>
                </a:solidFill>
              </a:rPr>
              <a:t>big problem what they are facing 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565858" y="1073147"/>
            <a:ext cx="2573377" cy="1345701"/>
          </a:xfrm>
          <a:prstGeom prst="wedgeEllipseCallout">
            <a:avLst>
              <a:gd name="adj1" fmla="val -56065"/>
              <a:gd name="adj2" fmla="val 7423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Callout 21"/>
          <p:cNvSpPr/>
          <p:nvPr/>
        </p:nvSpPr>
        <p:spPr>
          <a:xfrm>
            <a:off x="772319" y="1073148"/>
            <a:ext cx="2573377" cy="1345701"/>
          </a:xfrm>
          <a:prstGeom prst="wedgeEllipseCallout">
            <a:avLst>
              <a:gd name="adj1" fmla="val 63859"/>
              <a:gd name="adj2" fmla="val 8178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Callout 22"/>
          <p:cNvSpPr/>
          <p:nvPr/>
        </p:nvSpPr>
        <p:spPr>
          <a:xfrm>
            <a:off x="1003261" y="4446650"/>
            <a:ext cx="2573377" cy="1345701"/>
          </a:xfrm>
          <a:prstGeom prst="wedgeEllipseCallout">
            <a:avLst>
              <a:gd name="adj1" fmla="val 60404"/>
              <a:gd name="adj2" fmla="val -7204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Callout 23"/>
          <p:cNvSpPr/>
          <p:nvPr/>
        </p:nvSpPr>
        <p:spPr>
          <a:xfrm>
            <a:off x="6580940" y="4443775"/>
            <a:ext cx="2573377" cy="1345701"/>
          </a:xfrm>
          <a:prstGeom prst="wedgeEllipseCallout">
            <a:avLst>
              <a:gd name="adj1" fmla="val -55078"/>
              <a:gd name="adj2" fmla="val -6355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/>
          <p:nvPr/>
        </p:nvSpPr>
        <p:spPr>
          <a:xfrm>
            <a:off x="177130" y="6883539"/>
            <a:ext cx="93019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so heave manual operation, communicate with vendor, no unique e-form template and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risk </a:t>
            </a:r>
            <a:r>
              <a:rPr lang="en-US" altLang="zh-CN" dirty="0">
                <a:solidFill>
                  <a:schemeClr val="bg1"/>
                </a:solidFill>
              </a:rPr>
              <a:t>of manual mistake.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 animBg="1"/>
      <p:bldP spid="22" grpId="0" animBg="1"/>
      <p:bldP spid="23" grpId="0" animBg="1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" y="6883539"/>
            <a:ext cx="10688228" cy="70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ea typeface="굴림" charset="-127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99" y="6883539"/>
            <a:ext cx="10427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So far AO staff receives paper invoice from vendor who needs to reimburse, AO staff will manually input invoice information </a:t>
            </a:r>
            <a:r>
              <a:rPr lang="en-US" altLang="zh-CN" dirty="0" smtClean="0">
                <a:solidFill>
                  <a:schemeClr val="bg1"/>
                </a:solidFill>
              </a:rPr>
              <a:t> into </a:t>
            </a:r>
            <a:r>
              <a:rPr lang="en-US" altLang="zh-CN" dirty="0">
                <a:solidFill>
                  <a:schemeClr val="bg1"/>
                </a:solidFill>
              </a:rPr>
              <a:t>system and verify its correctness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TJVictor\git\auto-scan\src\main\presentation\img\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19" y="43588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JVictor\Desktop\girl_63.058823529412px_1204893_easyicon.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35881"/>
            <a:ext cx="800887" cy="12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1610519" y="854890"/>
            <a:ext cx="3048000" cy="148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7" name="Picture 5" descr="C:\Users\TJVictor\git\auto-scan\src\main\presentation\img\ti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19" y="966161"/>
            <a:ext cx="686594" cy="6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-Turn Arrow 8"/>
          <p:cNvSpPr/>
          <p:nvPr/>
        </p:nvSpPr>
        <p:spPr>
          <a:xfrm rot="10800000">
            <a:off x="1000918" y="1800225"/>
            <a:ext cx="4087019" cy="38945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078" name="Picture 6" descr="C:\Users\TJVictor\Desktop\Remove_ticket_72px_1186207_easyicon.n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24" y="165205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0699" y="6900932"/>
            <a:ext cx="10427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AO staff </a:t>
            </a:r>
            <a:r>
              <a:rPr lang="en-US" altLang="zh-CN" dirty="0">
                <a:solidFill>
                  <a:schemeClr val="bg1"/>
                </a:solidFill>
              </a:rPr>
              <a:t>needs to reject ineffective invoice request  and communicate to related stakeholder by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email / </a:t>
            </a:r>
            <a:r>
              <a:rPr lang="en-US" altLang="zh-CN" dirty="0" err="1" smtClean="0">
                <a:solidFill>
                  <a:schemeClr val="bg1"/>
                </a:solidFill>
              </a:rPr>
              <a:t>tel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079" name="Picture 7" descr="C:\Users\TJVictor\git\auto-scan\src\main\presentation\img\index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19" y="568696"/>
            <a:ext cx="972619" cy="97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801519" y="817897"/>
            <a:ext cx="3048000" cy="148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5" descr="C:\Users\TJVictor\git\auto-scan\src\main\presentation\img\ti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519" y="1003154"/>
            <a:ext cx="686594" cy="6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056" y="7037427"/>
            <a:ext cx="10063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For effective invoice, AO staff will copy invoice manually and start to next payment process.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419" y="6883539"/>
            <a:ext cx="10364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During the whole process, AO staff is working manually within low efficiency and always facing risk of manual mistake.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07031" y="3171825"/>
            <a:ext cx="4989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zh-CN" sz="5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LOW EFFICIENCY</a:t>
            </a:r>
            <a:endParaRPr lang="en-US" altLang="zh-CN" sz="54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4429" y="4543425"/>
            <a:ext cx="5507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MANUAL MISTAKE</a:t>
            </a:r>
            <a:endParaRPr lang="en-US" altLang="zh-CN" sz="54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848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3824E-7 1.47651E-6 L 0.21021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11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026E-6 3.08725E-6 L -0.35629 3.0872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796E-6 4.22819E-6 L 0.21021 0.004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11" y="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7" grpId="0"/>
      <p:bldP spid="17" grpId="1"/>
      <p:bldP spid="19" grpId="0" animBg="1"/>
      <p:bldP spid="10" grpId="0"/>
      <p:bldP spid="10" grpId="1"/>
      <p:bldP spid="11" grpId="0"/>
      <p:bldP spid="1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224" y="1266825"/>
            <a:ext cx="9372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0" y="6854963"/>
            <a:ext cx="10688228" cy="736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ea typeface="굴림" charset="-127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730" y="6854964"/>
            <a:ext cx="102816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 our new design, we will provide a new payment platform to resolve these problems. Our target is to make everything automatically, </a:t>
            </a:r>
            <a:r>
              <a:rPr lang="en-US" altLang="zh-CN" dirty="0" smtClean="0">
                <a:solidFill>
                  <a:schemeClr val="bg1"/>
                </a:solidFill>
              </a:rPr>
              <a:t> improve </a:t>
            </a:r>
            <a:r>
              <a:rPr lang="en-US" altLang="zh-CN" dirty="0">
                <a:solidFill>
                  <a:schemeClr val="bg1"/>
                </a:solidFill>
              </a:rPr>
              <a:t>efficiency and reduce manual risk to Zero.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" y="6854963"/>
            <a:ext cx="10688228" cy="736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ea typeface="굴림" charset="-127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895350"/>
            <a:ext cx="68389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5119" y="7023138"/>
            <a:ext cx="10214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굴림" charset="-127"/>
                <a:cs typeface="Arial" charset="0"/>
              </a:rPr>
              <a:t>In China, each invoice has an unique QR code and it saves all of this invoice information. </a:t>
            </a:r>
            <a:endParaRPr lang="en-US" altLang="ko-KR" dirty="0">
              <a:solidFill>
                <a:schemeClr val="bg1"/>
              </a:solidFill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5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" y="6854963"/>
            <a:ext cx="10688228" cy="736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ea typeface="굴림" charset="-127"/>
                <a:cs typeface="Arial" charset="0"/>
              </a:rPr>
              <a:t>         We </a:t>
            </a:r>
            <a:r>
              <a:rPr lang="en-US" altLang="ko-KR" dirty="0">
                <a:ea typeface="굴림" charset="-127"/>
                <a:cs typeface="Arial" charset="0"/>
              </a:rPr>
              <a:t>will provide a scanner to connect to our </a:t>
            </a:r>
            <a:r>
              <a:rPr lang="en-US" altLang="ko-KR" dirty="0" smtClean="0">
                <a:ea typeface="굴림" charset="-127"/>
                <a:cs typeface="Arial" charset="0"/>
              </a:rPr>
              <a:t>system </a:t>
            </a:r>
            <a:r>
              <a:rPr lang="en-US" altLang="ko-KR" dirty="0">
                <a:ea typeface="굴림" charset="-127"/>
                <a:cs typeface="Arial" charset="0"/>
              </a:rPr>
              <a:t>directly</a:t>
            </a:r>
          </a:p>
        </p:txBody>
      </p:sp>
      <p:pic>
        <p:nvPicPr>
          <p:cNvPr id="5122" name="Picture 2" descr="C:\Users\TJVictor\git\auto-scan\src\main\presentation\img\sc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9" y="2028825"/>
            <a:ext cx="2545556" cy="25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2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" y="6854963"/>
            <a:ext cx="10688228" cy="736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ea typeface="굴림" charset="-127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993" y="6854963"/>
            <a:ext cx="10133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 future, the requestor will use website or mobile app to submit his/her reimbursement within the electronic invoice.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2" y="1114425"/>
            <a:ext cx="2070343" cy="1678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C:\Users\TJVictor\git\auto-scan\src\main\presentation\img\scan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19" y="1211544"/>
            <a:ext cx="1484120" cy="14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TJVictor\git\auto-scan\src\main\presentation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9" y="929793"/>
            <a:ext cx="1469321" cy="17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7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" y="6854964"/>
            <a:ext cx="10688228" cy="736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ea typeface="굴림" charset="-127"/>
                <a:cs typeface="Arial" charset="0"/>
              </a:rPr>
              <a:t>After apply this new system, we can</a:t>
            </a:r>
          </a:p>
        </p:txBody>
      </p:sp>
      <p:pic>
        <p:nvPicPr>
          <p:cNvPr id="7171" name="Picture 3" descr="C:\Users\TJVictor\Desktop\improve efficency_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539750"/>
            <a:ext cx="109509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07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3993" y="252042"/>
            <a:ext cx="10214425" cy="714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8122" tIns="49105" rIns="98122" bIns="49105" anchor="b"/>
          <a:lstStyle/>
          <a:p>
            <a:pPr defTabSz="984185" latinLnBrk="0"/>
            <a:endParaRPr lang="en-US" sz="2700" b="1" dirty="0">
              <a:solidFill>
                <a:srgbClr val="5F5F5F"/>
              </a:solidFill>
              <a:latin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" y="6854963"/>
            <a:ext cx="10688228" cy="736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3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307</Words>
  <Application>Microsoft Office PowerPoint</Application>
  <PresentationFormat>Custom</PresentationFormat>
  <Paragraphs>29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FinTechathon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</dc:title>
  <dc:creator>Guo, Victor</dc:creator>
  <cp:lastModifiedBy>Guoyongcheng</cp:lastModifiedBy>
  <cp:revision>176</cp:revision>
  <dcterms:created xsi:type="dcterms:W3CDTF">2006-08-16T00:00:00Z</dcterms:created>
  <dcterms:modified xsi:type="dcterms:W3CDTF">2017-12-31T12:05:36Z</dcterms:modified>
</cp:coreProperties>
</file>