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72" r:id="rId3"/>
    <p:sldId id="273" r:id="rId4"/>
    <p:sldId id="276" r:id="rId5"/>
    <p:sldId id="275" r:id="rId6"/>
    <p:sldId id="277" r:id="rId7"/>
    <p:sldId id="280" r:id="rId8"/>
    <p:sldId id="281" r:id="rId9"/>
  </p:sldIdLst>
  <p:sldSz cx="10688638" cy="7562850"/>
  <p:notesSz cx="6858000" cy="9144000"/>
  <p:defaultTextStyle>
    <a:defPPr>
      <a:defRPr lang="en-US"/>
    </a:defPPr>
    <a:lvl1pPr marL="0" algn="l" defTabSz="1028700" rtl="0" eaLnBrk="1" latinLnBrk="0" hangingPunct="1">
      <a:defRPr sz="2000" kern="1200">
        <a:solidFill>
          <a:schemeClr val="tx1"/>
        </a:solidFill>
        <a:latin typeface="+mn-lt"/>
        <a:ea typeface="+mn-ea"/>
        <a:cs typeface="+mn-cs"/>
      </a:defRPr>
    </a:lvl1pPr>
    <a:lvl2pPr marL="514350" algn="l" defTabSz="1028700" rtl="0" eaLnBrk="1" latinLnBrk="0" hangingPunct="1">
      <a:defRPr sz="2000" kern="1200">
        <a:solidFill>
          <a:schemeClr val="tx1"/>
        </a:solidFill>
        <a:latin typeface="+mn-lt"/>
        <a:ea typeface="+mn-ea"/>
        <a:cs typeface="+mn-cs"/>
      </a:defRPr>
    </a:lvl2pPr>
    <a:lvl3pPr marL="1028700" algn="l" defTabSz="1028700" rtl="0" eaLnBrk="1" latinLnBrk="0" hangingPunct="1">
      <a:defRPr sz="2000" kern="1200">
        <a:solidFill>
          <a:schemeClr val="tx1"/>
        </a:solidFill>
        <a:latin typeface="+mn-lt"/>
        <a:ea typeface="+mn-ea"/>
        <a:cs typeface="+mn-cs"/>
      </a:defRPr>
    </a:lvl3pPr>
    <a:lvl4pPr marL="1543050" algn="l" defTabSz="1028700" rtl="0" eaLnBrk="1" latinLnBrk="0" hangingPunct="1">
      <a:defRPr sz="2000" kern="1200">
        <a:solidFill>
          <a:schemeClr val="tx1"/>
        </a:solidFill>
        <a:latin typeface="+mn-lt"/>
        <a:ea typeface="+mn-ea"/>
        <a:cs typeface="+mn-cs"/>
      </a:defRPr>
    </a:lvl4pPr>
    <a:lvl5pPr marL="2057400" algn="l" defTabSz="1028700" rtl="0" eaLnBrk="1" latinLnBrk="0" hangingPunct="1">
      <a:defRPr sz="2000" kern="1200">
        <a:solidFill>
          <a:schemeClr val="tx1"/>
        </a:solidFill>
        <a:latin typeface="+mn-lt"/>
        <a:ea typeface="+mn-ea"/>
        <a:cs typeface="+mn-cs"/>
      </a:defRPr>
    </a:lvl5pPr>
    <a:lvl6pPr marL="2571750" algn="l" defTabSz="1028700" rtl="0" eaLnBrk="1" latinLnBrk="0" hangingPunct="1">
      <a:defRPr sz="2000" kern="1200">
        <a:solidFill>
          <a:schemeClr val="tx1"/>
        </a:solidFill>
        <a:latin typeface="+mn-lt"/>
        <a:ea typeface="+mn-ea"/>
        <a:cs typeface="+mn-cs"/>
      </a:defRPr>
    </a:lvl6pPr>
    <a:lvl7pPr marL="3086100" algn="l" defTabSz="1028700" rtl="0" eaLnBrk="1" latinLnBrk="0" hangingPunct="1">
      <a:defRPr sz="2000" kern="1200">
        <a:solidFill>
          <a:schemeClr val="tx1"/>
        </a:solidFill>
        <a:latin typeface="+mn-lt"/>
        <a:ea typeface="+mn-ea"/>
        <a:cs typeface="+mn-cs"/>
      </a:defRPr>
    </a:lvl7pPr>
    <a:lvl8pPr marL="3600450" algn="l" defTabSz="1028700" rtl="0" eaLnBrk="1" latinLnBrk="0" hangingPunct="1">
      <a:defRPr sz="2000" kern="1200">
        <a:solidFill>
          <a:schemeClr val="tx1"/>
        </a:solidFill>
        <a:latin typeface="+mn-lt"/>
        <a:ea typeface="+mn-ea"/>
        <a:cs typeface="+mn-cs"/>
      </a:defRPr>
    </a:lvl8pPr>
    <a:lvl9pPr marL="4114800" algn="l" defTabSz="1028700"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70" autoAdjust="0"/>
    <p:restoredTop sz="94196" autoAdjust="0"/>
  </p:normalViewPr>
  <p:slideViewPr>
    <p:cSldViewPr>
      <p:cViewPr>
        <p:scale>
          <a:sx n="75" d="100"/>
          <a:sy n="75" d="100"/>
        </p:scale>
        <p:origin x="216" y="-10"/>
      </p:cViewPr>
      <p:guideLst>
        <p:guide orient="horz" pos="2382"/>
        <p:guide pos="3367"/>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E699D2-5BE3-4458-9E0A-526F447E3C3B}" type="datetimeFigureOut">
              <a:rPr lang="en-GB" smtClean="0"/>
              <a:pPr/>
              <a:t>02/01/2018</a:t>
            </a:fld>
            <a:endParaRPr lang="en-GB"/>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5F347C-A4D3-46B3-85C3-F48909EC4272}" type="slidenum">
              <a:rPr lang="en-GB" smtClean="0"/>
              <a:pPr/>
              <a:t>‹#›</a:t>
            </a:fld>
            <a:endParaRPr lang="en-GB"/>
          </a:p>
        </p:txBody>
      </p:sp>
    </p:spTree>
    <p:extLst>
      <p:ext uri="{BB962C8B-B14F-4D97-AF65-F5344CB8AC3E}">
        <p14:creationId xmlns:p14="http://schemas.microsoft.com/office/powerpoint/2010/main" xmlns="" val="2450056276"/>
      </p:ext>
    </p:extLst>
  </p:cSld>
  <p:clrMap bg1="lt1" tx1="dk1" bg2="lt2" tx2="dk2" accent1="accent1" accent2="accent2" accent3="accent3" accent4="accent4" accent5="accent5" accent6="accent6" hlink="hlink" folHlink="folHlink"/>
  <p:notesStyle>
    <a:lvl1pPr marL="0" algn="l" defTabSz="1028700" rtl="0" eaLnBrk="1" latinLnBrk="0" hangingPunct="1">
      <a:defRPr sz="1400" kern="1200">
        <a:solidFill>
          <a:schemeClr val="tx1"/>
        </a:solidFill>
        <a:latin typeface="+mn-lt"/>
        <a:ea typeface="+mn-ea"/>
        <a:cs typeface="+mn-cs"/>
      </a:defRPr>
    </a:lvl1pPr>
    <a:lvl2pPr marL="514350" algn="l" defTabSz="1028700" rtl="0" eaLnBrk="1" latinLnBrk="0" hangingPunct="1">
      <a:defRPr sz="1400" kern="1200">
        <a:solidFill>
          <a:schemeClr val="tx1"/>
        </a:solidFill>
        <a:latin typeface="+mn-lt"/>
        <a:ea typeface="+mn-ea"/>
        <a:cs typeface="+mn-cs"/>
      </a:defRPr>
    </a:lvl2pPr>
    <a:lvl3pPr marL="1028700" algn="l" defTabSz="1028700" rtl="0" eaLnBrk="1" latinLnBrk="0" hangingPunct="1">
      <a:defRPr sz="1400" kern="1200">
        <a:solidFill>
          <a:schemeClr val="tx1"/>
        </a:solidFill>
        <a:latin typeface="+mn-lt"/>
        <a:ea typeface="+mn-ea"/>
        <a:cs typeface="+mn-cs"/>
      </a:defRPr>
    </a:lvl3pPr>
    <a:lvl4pPr marL="1543050" algn="l" defTabSz="1028700" rtl="0" eaLnBrk="1" latinLnBrk="0" hangingPunct="1">
      <a:defRPr sz="1400" kern="1200">
        <a:solidFill>
          <a:schemeClr val="tx1"/>
        </a:solidFill>
        <a:latin typeface="+mn-lt"/>
        <a:ea typeface="+mn-ea"/>
        <a:cs typeface="+mn-cs"/>
      </a:defRPr>
    </a:lvl4pPr>
    <a:lvl5pPr marL="2057400" algn="l" defTabSz="1028700" rtl="0" eaLnBrk="1" latinLnBrk="0" hangingPunct="1">
      <a:defRPr sz="1400" kern="1200">
        <a:solidFill>
          <a:schemeClr val="tx1"/>
        </a:solidFill>
        <a:latin typeface="+mn-lt"/>
        <a:ea typeface="+mn-ea"/>
        <a:cs typeface="+mn-cs"/>
      </a:defRPr>
    </a:lvl5pPr>
    <a:lvl6pPr marL="2571750" algn="l" defTabSz="1028700" rtl="0" eaLnBrk="1" latinLnBrk="0" hangingPunct="1">
      <a:defRPr sz="1400" kern="1200">
        <a:solidFill>
          <a:schemeClr val="tx1"/>
        </a:solidFill>
        <a:latin typeface="+mn-lt"/>
        <a:ea typeface="+mn-ea"/>
        <a:cs typeface="+mn-cs"/>
      </a:defRPr>
    </a:lvl6pPr>
    <a:lvl7pPr marL="3086100" algn="l" defTabSz="1028700" rtl="0" eaLnBrk="1" latinLnBrk="0" hangingPunct="1">
      <a:defRPr sz="1400" kern="1200">
        <a:solidFill>
          <a:schemeClr val="tx1"/>
        </a:solidFill>
        <a:latin typeface="+mn-lt"/>
        <a:ea typeface="+mn-ea"/>
        <a:cs typeface="+mn-cs"/>
      </a:defRPr>
    </a:lvl7pPr>
    <a:lvl8pPr marL="3600450" algn="l" defTabSz="1028700" rtl="0" eaLnBrk="1" latinLnBrk="0" hangingPunct="1">
      <a:defRPr sz="1400" kern="1200">
        <a:solidFill>
          <a:schemeClr val="tx1"/>
        </a:solidFill>
        <a:latin typeface="+mn-lt"/>
        <a:ea typeface="+mn-ea"/>
        <a:cs typeface="+mn-cs"/>
      </a:defRPr>
    </a:lvl8pPr>
    <a:lvl9pPr marL="4114800" algn="l" defTabSz="102870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p:txBody>
          <a:bodyPr/>
          <a:lstStyle/>
          <a:p>
            <a:pPr>
              <a:defRPr/>
            </a:pPr>
            <a:fld id="{C841D330-2F95-40FD-BE31-ACB0FA128AA8}" type="slidenum">
              <a:rPr lang="en-US"/>
              <a:pPr>
                <a:defRPr/>
              </a:pPr>
              <a:t>1</a:t>
            </a:fld>
            <a:endParaRPr lang="en-US" dirty="0"/>
          </a:p>
        </p:txBody>
      </p:sp>
      <p:sp>
        <p:nvSpPr>
          <p:cNvPr id="15362" name="Rectangle 2"/>
          <p:cNvSpPr>
            <a:spLocks noGrp="1" noRot="1" noChangeAspect="1" noChangeArrowheads="1" noTextEdit="1"/>
          </p:cNvSpPr>
          <p:nvPr>
            <p:ph type="sldImg"/>
          </p:nvPr>
        </p:nvSpPr>
        <p:spPr bwMode="auto">
          <a:xfrm>
            <a:off x="1006475" y="685800"/>
            <a:ext cx="4845050" cy="3429000"/>
          </a:xfrm>
          <a:noFill/>
          <a:ln>
            <a:solidFill>
              <a:srgbClr val="000000"/>
            </a:solidFill>
            <a:miter lim="800000"/>
            <a:headEnd/>
            <a:tailEnd/>
          </a:ln>
        </p:spPr>
      </p:sp>
      <p:sp>
        <p:nvSpPr>
          <p:cNvPr id="153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altLang="ko-KR" dirty="0" smtClean="0">
                <a:ea typeface="굴림" charset="-127"/>
                <a:cs typeface="Arial" charset="0"/>
              </a:rPr>
              <a:t>Dear everyone,</a:t>
            </a:r>
          </a:p>
          <a:p>
            <a:pPr eaLnBrk="1" hangingPunct="1"/>
            <a:r>
              <a:rPr lang="en-US" altLang="ko-KR" dirty="0" smtClean="0">
                <a:ea typeface="굴림" charset="-127"/>
                <a:cs typeface="Arial" charset="0"/>
              </a:rPr>
              <a:t>    Welcome to join this session, it is my honor to present our project here. I come from </a:t>
            </a:r>
            <a:r>
              <a:rPr lang="en-US" altLang="ko-KR" dirty="0" err="1" smtClean="0">
                <a:ea typeface="굴림" charset="-127"/>
                <a:cs typeface="Arial" charset="0"/>
              </a:rPr>
              <a:t>DevFins</a:t>
            </a:r>
            <a:r>
              <a:rPr lang="en-US" altLang="ko-KR" dirty="0" smtClean="0">
                <a:ea typeface="굴림" charset="-127"/>
                <a:cs typeface="Arial" charset="0"/>
              </a:rPr>
              <a:t> team, my project is to focus on resolving invoice verification and vendor payment process for SCB Accounting operation department.</a:t>
            </a:r>
            <a:endParaRPr lang="en-GB" altLang="ko-KR" dirty="0" smtClean="0">
              <a:ea typeface="굴림" charset="-127"/>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75F347C-A4D3-46B3-85C3-F48909EC4272}" type="slidenum">
              <a:rPr lang="en-GB" smtClean="0"/>
              <a:pPr/>
              <a:t>3</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648" y="2349387"/>
            <a:ext cx="9085342" cy="1621111"/>
          </a:xfrm>
        </p:spPr>
        <p:txBody>
          <a:bodyPr/>
          <a:lstStyle/>
          <a:p>
            <a:r>
              <a:rPr lang="en-US" smtClean="0"/>
              <a:t>Click to edit Master title style</a:t>
            </a:r>
            <a:endParaRPr lang="en-US"/>
          </a:p>
        </p:txBody>
      </p:sp>
      <p:sp>
        <p:nvSpPr>
          <p:cNvPr id="3" name="Subtitle 2"/>
          <p:cNvSpPr>
            <a:spLocks noGrp="1"/>
          </p:cNvSpPr>
          <p:nvPr>
            <p:ph type="subTitle" idx="1"/>
          </p:nvPr>
        </p:nvSpPr>
        <p:spPr>
          <a:xfrm>
            <a:off x="1603296" y="4285615"/>
            <a:ext cx="7482047" cy="1932728"/>
          </a:xfrm>
        </p:spPr>
        <p:txBody>
          <a:bodyPr/>
          <a:lstStyle>
            <a:lvl1pPr marL="0" indent="0" algn="ctr">
              <a:buNone/>
              <a:defRPr>
                <a:solidFill>
                  <a:schemeClr val="tx1">
                    <a:tint val="75000"/>
                  </a:schemeClr>
                </a:solidFill>
              </a:defRPr>
            </a:lvl1pPr>
            <a:lvl2pPr marL="514350" indent="0" algn="ctr">
              <a:buNone/>
              <a:defRPr>
                <a:solidFill>
                  <a:schemeClr val="tx1">
                    <a:tint val="75000"/>
                  </a:schemeClr>
                </a:solidFill>
              </a:defRPr>
            </a:lvl2pPr>
            <a:lvl3pPr marL="1028700" indent="0" algn="ctr">
              <a:buNone/>
              <a:defRPr>
                <a:solidFill>
                  <a:schemeClr val="tx1">
                    <a:tint val="75000"/>
                  </a:schemeClr>
                </a:solidFill>
              </a:defRPr>
            </a:lvl3pPr>
            <a:lvl4pPr marL="1543050" indent="0" algn="ctr">
              <a:buNone/>
              <a:defRPr>
                <a:solidFill>
                  <a:schemeClr val="tx1">
                    <a:tint val="75000"/>
                  </a:schemeClr>
                </a:solidFill>
              </a:defRPr>
            </a:lvl4pPr>
            <a:lvl5pPr marL="2057400" indent="0" algn="ctr">
              <a:buNone/>
              <a:defRPr>
                <a:solidFill>
                  <a:schemeClr val="tx1">
                    <a:tint val="75000"/>
                  </a:schemeClr>
                </a:solidFill>
              </a:defRPr>
            </a:lvl5pPr>
            <a:lvl6pPr marL="2571750" indent="0" algn="ctr">
              <a:buNone/>
              <a:defRPr>
                <a:solidFill>
                  <a:schemeClr val="tx1">
                    <a:tint val="75000"/>
                  </a:schemeClr>
                </a:solidFill>
              </a:defRPr>
            </a:lvl6pPr>
            <a:lvl7pPr marL="3086100" indent="0" algn="ctr">
              <a:buNone/>
              <a:defRPr>
                <a:solidFill>
                  <a:schemeClr val="tx1">
                    <a:tint val="75000"/>
                  </a:schemeClr>
                </a:solidFill>
              </a:defRPr>
            </a:lvl7pPr>
            <a:lvl8pPr marL="3600450" indent="0" algn="ctr">
              <a:buNone/>
              <a:defRPr>
                <a:solidFill>
                  <a:schemeClr val="tx1">
                    <a:tint val="75000"/>
                  </a:schemeClr>
                </a:solidFill>
              </a:defRPr>
            </a:lvl8pPr>
            <a:lvl9pPr marL="41148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49262" y="302866"/>
            <a:ext cx="2404944" cy="645293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4432" y="302866"/>
            <a:ext cx="7036687" cy="64529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329" y="4859832"/>
            <a:ext cx="9085342" cy="1502066"/>
          </a:xfrm>
        </p:spPr>
        <p:txBody>
          <a:bodyPr anchor="t"/>
          <a:lstStyle>
            <a:lvl1pPr algn="l">
              <a:defRPr sz="4500" b="1" cap="all"/>
            </a:lvl1pPr>
          </a:lstStyle>
          <a:p>
            <a:r>
              <a:rPr lang="en-US" smtClean="0"/>
              <a:t>Click to edit Master title style</a:t>
            </a:r>
            <a:endParaRPr lang="en-US"/>
          </a:p>
        </p:txBody>
      </p:sp>
      <p:sp>
        <p:nvSpPr>
          <p:cNvPr id="3" name="Text Placeholder 2"/>
          <p:cNvSpPr>
            <a:spLocks noGrp="1"/>
          </p:cNvSpPr>
          <p:nvPr>
            <p:ph type="body" idx="1"/>
          </p:nvPr>
        </p:nvSpPr>
        <p:spPr>
          <a:xfrm>
            <a:off x="844329" y="3205460"/>
            <a:ext cx="9085342" cy="1654372"/>
          </a:xfrm>
        </p:spPr>
        <p:txBody>
          <a:bodyPr anchor="b"/>
          <a:lstStyle>
            <a:lvl1pPr marL="0" indent="0">
              <a:buNone/>
              <a:defRPr sz="2300">
                <a:solidFill>
                  <a:schemeClr val="tx1">
                    <a:tint val="75000"/>
                  </a:schemeClr>
                </a:solidFill>
              </a:defRPr>
            </a:lvl1pPr>
            <a:lvl2pPr marL="514350" indent="0">
              <a:buNone/>
              <a:defRPr sz="2000">
                <a:solidFill>
                  <a:schemeClr val="tx1">
                    <a:tint val="75000"/>
                  </a:schemeClr>
                </a:solidFill>
              </a:defRPr>
            </a:lvl2pPr>
            <a:lvl3pPr marL="1028700" indent="0">
              <a:buNone/>
              <a:defRPr sz="1800">
                <a:solidFill>
                  <a:schemeClr val="tx1">
                    <a:tint val="75000"/>
                  </a:schemeClr>
                </a:solidFill>
              </a:defRPr>
            </a:lvl3pPr>
            <a:lvl4pPr marL="1543050" indent="0">
              <a:buNone/>
              <a:defRPr sz="1600">
                <a:solidFill>
                  <a:schemeClr val="tx1">
                    <a:tint val="75000"/>
                  </a:schemeClr>
                </a:solidFill>
              </a:defRPr>
            </a:lvl4pPr>
            <a:lvl5pPr marL="2057400" indent="0">
              <a:buNone/>
              <a:defRPr sz="1600">
                <a:solidFill>
                  <a:schemeClr val="tx1">
                    <a:tint val="75000"/>
                  </a:schemeClr>
                </a:solidFill>
              </a:defRPr>
            </a:lvl5pPr>
            <a:lvl6pPr marL="2571750" indent="0">
              <a:buNone/>
              <a:defRPr sz="1600">
                <a:solidFill>
                  <a:schemeClr val="tx1">
                    <a:tint val="75000"/>
                  </a:schemeClr>
                </a:solidFill>
              </a:defRPr>
            </a:lvl6pPr>
            <a:lvl7pPr marL="3086100" indent="0">
              <a:buNone/>
              <a:defRPr sz="1600">
                <a:solidFill>
                  <a:schemeClr val="tx1">
                    <a:tint val="75000"/>
                  </a:schemeClr>
                </a:solidFill>
              </a:defRPr>
            </a:lvl7pPr>
            <a:lvl8pPr marL="3600450" indent="0">
              <a:buNone/>
              <a:defRPr sz="1600">
                <a:solidFill>
                  <a:schemeClr val="tx1">
                    <a:tint val="75000"/>
                  </a:schemeClr>
                </a:solidFill>
              </a:defRPr>
            </a:lvl8pPr>
            <a:lvl9pPr marL="41148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4433" y="1764665"/>
            <a:ext cx="4720815" cy="4991132"/>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33392" y="1764665"/>
            <a:ext cx="4720815" cy="4991132"/>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01/02/2018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34433" y="1692889"/>
            <a:ext cx="4722671" cy="705516"/>
          </a:xfrm>
        </p:spPr>
        <p:txBody>
          <a:bodyPr anchor="b"/>
          <a:lstStyle>
            <a:lvl1pPr marL="0" indent="0">
              <a:buNone/>
              <a:defRPr sz="2700" b="1"/>
            </a:lvl1pPr>
            <a:lvl2pPr marL="514350" indent="0">
              <a:buNone/>
              <a:defRPr sz="2300" b="1"/>
            </a:lvl2pPr>
            <a:lvl3pPr marL="1028700" indent="0">
              <a:buNone/>
              <a:defRPr sz="2000"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34433" y="2398405"/>
            <a:ext cx="4722671" cy="4357392"/>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29680" y="1692889"/>
            <a:ext cx="4724526" cy="705516"/>
          </a:xfrm>
        </p:spPr>
        <p:txBody>
          <a:bodyPr anchor="b"/>
          <a:lstStyle>
            <a:lvl1pPr marL="0" indent="0">
              <a:buNone/>
              <a:defRPr sz="2700" b="1"/>
            </a:lvl1pPr>
            <a:lvl2pPr marL="514350" indent="0">
              <a:buNone/>
              <a:defRPr sz="2300" b="1"/>
            </a:lvl2pPr>
            <a:lvl3pPr marL="1028700" indent="0">
              <a:buNone/>
              <a:defRPr sz="2000"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429680" y="2398405"/>
            <a:ext cx="4724526" cy="4357392"/>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01/02/2018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01/02/2018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01/02/2018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433" y="301113"/>
            <a:ext cx="3516488" cy="1281483"/>
          </a:xfrm>
        </p:spPr>
        <p:txBody>
          <a:bodyPr anchor="b"/>
          <a:lstStyle>
            <a:lvl1pPr algn="l">
              <a:defRPr sz="2300" b="1"/>
            </a:lvl1pPr>
          </a:lstStyle>
          <a:p>
            <a:r>
              <a:rPr lang="en-US" smtClean="0"/>
              <a:t>Click to edit Master title style</a:t>
            </a:r>
            <a:endParaRPr lang="en-US"/>
          </a:p>
        </p:txBody>
      </p:sp>
      <p:sp>
        <p:nvSpPr>
          <p:cNvPr id="3" name="Content Placeholder 2"/>
          <p:cNvSpPr>
            <a:spLocks noGrp="1"/>
          </p:cNvSpPr>
          <p:nvPr>
            <p:ph idx="1"/>
          </p:nvPr>
        </p:nvSpPr>
        <p:spPr>
          <a:xfrm>
            <a:off x="4178960" y="301115"/>
            <a:ext cx="5975246" cy="6454683"/>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4433" y="1582597"/>
            <a:ext cx="3516488" cy="5173201"/>
          </a:xfrm>
        </p:spPr>
        <p:txBody>
          <a:bodyPr/>
          <a:lstStyle>
            <a:lvl1pPr marL="0" indent="0">
              <a:buNone/>
              <a:defRPr sz="1600"/>
            </a:lvl1pPr>
            <a:lvl2pPr marL="514350" indent="0">
              <a:buNone/>
              <a:defRPr sz="1400"/>
            </a:lvl2pPr>
            <a:lvl3pPr marL="1028700" indent="0">
              <a:buNone/>
              <a:defRPr sz="1100"/>
            </a:lvl3pPr>
            <a:lvl4pPr marL="1543050" indent="0">
              <a:buNone/>
              <a:defRPr sz="1000"/>
            </a:lvl4pPr>
            <a:lvl5pPr marL="2057400" indent="0">
              <a:buNone/>
              <a:defRPr sz="1000"/>
            </a:lvl5pPr>
            <a:lvl6pPr marL="2571750" indent="0">
              <a:buNone/>
              <a:defRPr sz="1000"/>
            </a:lvl6pPr>
            <a:lvl7pPr marL="3086100" indent="0">
              <a:buNone/>
              <a:defRPr sz="1000"/>
            </a:lvl7pPr>
            <a:lvl8pPr marL="3600450" indent="0">
              <a:buNone/>
              <a:defRPr sz="1000"/>
            </a:lvl8pPr>
            <a:lvl9pPr marL="41148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01/02/2018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049" y="5293995"/>
            <a:ext cx="6413183" cy="624987"/>
          </a:xfrm>
        </p:spPr>
        <p:txBody>
          <a:bodyPr anchor="b"/>
          <a:lstStyle>
            <a:lvl1pPr algn="l">
              <a:defRPr sz="2300" b="1"/>
            </a:lvl1pPr>
          </a:lstStyle>
          <a:p>
            <a:r>
              <a:rPr lang="en-US" smtClean="0"/>
              <a:t>Click to edit Master title style</a:t>
            </a:r>
            <a:endParaRPr lang="en-US"/>
          </a:p>
        </p:txBody>
      </p:sp>
      <p:sp>
        <p:nvSpPr>
          <p:cNvPr id="3" name="Picture Placeholder 2"/>
          <p:cNvSpPr>
            <a:spLocks noGrp="1"/>
          </p:cNvSpPr>
          <p:nvPr>
            <p:ph type="pic" idx="1"/>
          </p:nvPr>
        </p:nvSpPr>
        <p:spPr>
          <a:xfrm>
            <a:off x="2095049" y="675755"/>
            <a:ext cx="6413183" cy="4537710"/>
          </a:xfrm>
        </p:spPr>
        <p:txBody>
          <a:bodyPr/>
          <a:lstStyle>
            <a:lvl1pPr marL="0" indent="0">
              <a:buNone/>
              <a:defRPr sz="3600"/>
            </a:lvl1pPr>
            <a:lvl2pPr marL="514350" indent="0">
              <a:buNone/>
              <a:defRPr sz="3200"/>
            </a:lvl2pPr>
            <a:lvl3pPr marL="1028700" indent="0">
              <a:buNone/>
              <a:defRPr sz="2700"/>
            </a:lvl3pPr>
            <a:lvl4pPr marL="1543050" indent="0">
              <a:buNone/>
              <a:defRPr sz="2300"/>
            </a:lvl4pPr>
            <a:lvl5pPr marL="2057400" indent="0">
              <a:buNone/>
              <a:defRPr sz="2300"/>
            </a:lvl5pPr>
            <a:lvl6pPr marL="2571750" indent="0">
              <a:buNone/>
              <a:defRPr sz="2300"/>
            </a:lvl6pPr>
            <a:lvl7pPr marL="3086100" indent="0">
              <a:buNone/>
              <a:defRPr sz="2300"/>
            </a:lvl7pPr>
            <a:lvl8pPr marL="3600450" indent="0">
              <a:buNone/>
              <a:defRPr sz="2300"/>
            </a:lvl8pPr>
            <a:lvl9pPr marL="4114800" indent="0">
              <a:buNone/>
              <a:defRPr sz="2300"/>
            </a:lvl9pPr>
          </a:lstStyle>
          <a:p>
            <a:endParaRPr lang="en-US"/>
          </a:p>
        </p:txBody>
      </p:sp>
      <p:sp>
        <p:nvSpPr>
          <p:cNvPr id="4" name="Text Placeholder 3"/>
          <p:cNvSpPr>
            <a:spLocks noGrp="1"/>
          </p:cNvSpPr>
          <p:nvPr>
            <p:ph type="body" sz="half" idx="2"/>
          </p:nvPr>
        </p:nvSpPr>
        <p:spPr>
          <a:xfrm>
            <a:off x="2095049" y="5918982"/>
            <a:ext cx="6413183" cy="887583"/>
          </a:xfrm>
        </p:spPr>
        <p:txBody>
          <a:bodyPr/>
          <a:lstStyle>
            <a:lvl1pPr marL="0" indent="0">
              <a:buNone/>
              <a:defRPr sz="1600"/>
            </a:lvl1pPr>
            <a:lvl2pPr marL="514350" indent="0">
              <a:buNone/>
              <a:defRPr sz="1400"/>
            </a:lvl2pPr>
            <a:lvl3pPr marL="1028700" indent="0">
              <a:buNone/>
              <a:defRPr sz="1100"/>
            </a:lvl3pPr>
            <a:lvl4pPr marL="1543050" indent="0">
              <a:buNone/>
              <a:defRPr sz="1000"/>
            </a:lvl4pPr>
            <a:lvl5pPr marL="2057400" indent="0">
              <a:buNone/>
              <a:defRPr sz="1000"/>
            </a:lvl5pPr>
            <a:lvl6pPr marL="2571750" indent="0">
              <a:buNone/>
              <a:defRPr sz="1000"/>
            </a:lvl6pPr>
            <a:lvl7pPr marL="3086100" indent="0">
              <a:buNone/>
              <a:defRPr sz="1000"/>
            </a:lvl7pPr>
            <a:lvl8pPr marL="3600450" indent="0">
              <a:buNone/>
              <a:defRPr sz="1000"/>
            </a:lvl8pPr>
            <a:lvl9pPr marL="41148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01/02/2018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432" y="302864"/>
            <a:ext cx="9619774" cy="1260475"/>
          </a:xfrm>
          <a:prstGeom prst="rect">
            <a:avLst/>
          </a:prstGeom>
        </p:spPr>
        <p:txBody>
          <a:bodyPr vert="horz" lIns="102870" tIns="51435" rIns="102870" bIns="5143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34432" y="1764665"/>
            <a:ext cx="9619774" cy="4991132"/>
          </a:xfrm>
          <a:prstGeom prst="rect">
            <a:avLst/>
          </a:prstGeom>
        </p:spPr>
        <p:txBody>
          <a:bodyPr vert="horz" lIns="102870" tIns="51435" rIns="102870" bIns="5143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34432" y="7009642"/>
            <a:ext cx="2494016" cy="402652"/>
          </a:xfrm>
          <a:prstGeom prst="rect">
            <a:avLst/>
          </a:prstGeom>
        </p:spPr>
        <p:txBody>
          <a:bodyPr vert="horz" lIns="102870" tIns="51435" rIns="102870" bIns="51435" rtlCol="0" anchor="ctr"/>
          <a:lstStyle>
            <a:lvl1pPr algn="l">
              <a:defRPr sz="1400">
                <a:solidFill>
                  <a:schemeClr val="tx1">
                    <a:tint val="75000"/>
                  </a:schemeClr>
                </a:solidFill>
              </a:defRPr>
            </a:lvl1pPr>
          </a:lstStyle>
          <a:p>
            <a:fld id="{1D8BD707-D9CF-40AE-B4C6-C98DA3205C09}" type="datetimeFigureOut">
              <a:rPr lang="en-US" smtClean="0"/>
              <a:pPr/>
              <a:t>01/02/2018</a:t>
            </a:fld>
            <a:endParaRPr lang="en-US"/>
          </a:p>
        </p:txBody>
      </p:sp>
      <p:sp>
        <p:nvSpPr>
          <p:cNvPr id="5" name="Footer Placeholder 4"/>
          <p:cNvSpPr>
            <a:spLocks noGrp="1"/>
          </p:cNvSpPr>
          <p:nvPr>
            <p:ph type="ftr" sz="quarter" idx="3"/>
          </p:nvPr>
        </p:nvSpPr>
        <p:spPr>
          <a:xfrm>
            <a:off x="3651952" y="7009642"/>
            <a:ext cx="3384735" cy="402652"/>
          </a:xfrm>
          <a:prstGeom prst="rect">
            <a:avLst/>
          </a:prstGeom>
        </p:spPr>
        <p:txBody>
          <a:bodyPr vert="horz" lIns="102870" tIns="51435" rIns="102870" bIns="51435" rtlCol="0" anchor="ctr"/>
          <a:lstStyle>
            <a:lvl1pPr algn="ctr">
              <a:defRPr sz="1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660190" y="7009642"/>
            <a:ext cx="2494016" cy="402652"/>
          </a:xfrm>
          <a:prstGeom prst="rect">
            <a:avLst/>
          </a:prstGeom>
        </p:spPr>
        <p:txBody>
          <a:bodyPr vert="horz" lIns="102870" tIns="51435" rIns="102870" bIns="51435" rtlCol="0" anchor="ctr"/>
          <a:lstStyle>
            <a:lvl1pPr algn="r">
              <a:defRPr sz="14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28700" rtl="0" eaLnBrk="1" latinLnBrk="0" hangingPunct="1">
        <a:spcBef>
          <a:spcPct val="0"/>
        </a:spcBef>
        <a:buNone/>
        <a:defRPr sz="5000" kern="1200">
          <a:solidFill>
            <a:schemeClr val="tx1"/>
          </a:solidFill>
          <a:latin typeface="+mj-lt"/>
          <a:ea typeface="+mj-ea"/>
          <a:cs typeface="+mj-cs"/>
        </a:defRPr>
      </a:lvl1pPr>
    </p:titleStyle>
    <p:bodyStyle>
      <a:lvl1pPr marL="385763" indent="-385763" algn="l" defTabSz="102870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35819" indent="-321469" algn="l" defTabSz="1028700"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285875" indent="-257175" algn="l" defTabSz="1028700"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0022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1457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2892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4327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85762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37197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28700" rtl="0" eaLnBrk="1" latinLnBrk="0" hangingPunct="1">
        <a:defRPr sz="2000" kern="1200">
          <a:solidFill>
            <a:schemeClr val="tx1"/>
          </a:solidFill>
          <a:latin typeface="+mn-lt"/>
          <a:ea typeface="+mn-ea"/>
          <a:cs typeface="+mn-cs"/>
        </a:defRPr>
      </a:lvl1pPr>
      <a:lvl2pPr marL="514350" algn="l" defTabSz="1028700" rtl="0" eaLnBrk="1" latinLnBrk="0" hangingPunct="1">
        <a:defRPr sz="2000" kern="1200">
          <a:solidFill>
            <a:schemeClr val="tx1"/>
          </a:solidFill>
          <a:latin typeface="+mn-lt"/>
          <a:ea typeface="+mn-ea"/>
          <a:cs typeface="+mn-cs"/>
        </a:defRPr>
      </a:lvl2pPr>
      <a:lvl3pPr marL="1028700" algn="l" defTabSz="1028700" rtl="0" eaLnBrk="1" latinLnBrk="0" hangingPunct="1">
        <a:defRPr sz="2000" kern="1200">
          <a:solidFill>
            <a:schemeClr val="tx1"/>
          </a:solidFill>
          <a:latin typeface="+mn-lt"/>
          <a:ea typeface="+mn-ea"/>
          <a:cs typeface="+mn-cs"/>
        </a:defRPr>
      </a:lvl3pPr>
      <a:lvl4pPr marL="1543050" algn="l" defTabSz="1028700" rtl="0" eaLnBrk="1" latinLnBrk="0" hangingPunct="1">
        <a:defRPr sz="2000" kern="1200">
          <a:solidFill>
            <a:schemeClr val="tx1"/>
          </a:solidFill>
          <a:latin typeface="+mn-lt"/>
          <a:ea typeface="+mn-ea"/>
          <a:cs typeface="+mn-cs"/>
        </a:defRPr>
      </a:lvl4pPr>
      <a:lvl5pPr marL="2057400" algn="l" defTabSz="1028700" rtl="0" eaLnBrk="1" latinLnBrk="0" hangingPunct="1">
        <a:defRPr sz="2000" kern="1200">
          <a:solidFill>
            <a:schemeClr val="tx1"/>
          </a:solidFill>
          <a:latin typeface="+mn-lt"/>
          <a:ea typeface="+mn-ea"/>
          <a:cs typeface="+mn-cs"/>
        </a:defRPr>
      </a:lvl5pPr>
      <a:lvl6pPr marL="2571750" algn="l" defTabSz="1028700" rtl="0" eaLnBrk="1" latinLnBrk="0" hangingPunct="1">
        <a:defRPr sz="2000" kern="1200">
          <a:solidFill>
            <a:schemeClr val="tx1"/>
          </a:solidFill>
          <a:latin typeface="+mn-lt"/>
          <a:ea typeface="+mn-ea"/>
          <a:cs typeface="+mn-cs"/>
        </a:defRPr>
      </a:lvl6pPr>
      <a:lvl7pPr marL="3086100" algn="l" defTabSz="1028700" rtl="0" eaLnBrk="1" latinLnBrk="0" hangingPunct="1">
        <a:defRPr sz="2000" kern="1200">
          <a:solidFill>
            <a:schemeClr val="tx1"/>
          </a:solidFill>
          <a:latin typeface="+mn-lt"/>
          <a:ea typeface="+mn-ea"/>
          <a:cs typeface="+mn-cs"/>
        </a:defRPr>
      </a:lvl7pPr>
      <a:lvl8pPr marL="3600450" algn="l" defTabSz="1028700" rtl="0" eaLnBrk="1" latinLnBrk="0" hangingPunct="1">
        <a:defRPr sz="2000" kern="1200">
          <a:solidFill>
            <a:schemeClr val="tx1"/>
          </a:solidFill>
          <a:latin typeface="+mn-lt"/>
          <a:ea typeface="+mn-ea"/>
          <a:cs typeface="+mn-cs"/>
        </a:defRPr>
      </a:lvl8pPr>
      <a:lvl9pPr marL="4114800" algn="l" defTabSz="102870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6"/>
          <p:cNvSpPr>
            <a:spLocks noGrp="1" noChangeArrowheads="1"/>
          </p:cNvSpPr>
          <p:nvPr>
            <p:ph type="ctrTitle"/>
          </p:nvPr>
        </p:nvSpPr>
        <p:spPr>
          <a:xfrm>
            <a:off x="38370" y="581025"/>
            <a:ext cx="9725549" cy="1276581"/>
          </a:xfrm>
        </p:spPr>
        <p:txBody>
          <a:bodyPr>
            <a:normAutofit fontScale="90000"/>
          </a:bodyPr>
          <a:lstStyle/>
          <a:p>
            <a:pPr algn="l"/>
            <a:r>
              <a:rPr lang="en-US" altLang="zh-TW" sz="9000" b="1" dirty="0" err="1" smtClean="0">
                <a:solidFill>
                  <a:srgbClr val="00B050"/>
                </a:solidFill>
                <a:latin typeface="Times New Roman" pitchFamily="18" charset="0"/>
                <a:ea typeface="굴림" charset="-127"/>
                <a:cs typeface="Times New Roman" pitchFamily="18" charset="0"/>
              </a:rPr>
              <a:t>FinTechathon</a:t>
            </a:r>
            <a:endParaRPr lang="en-US" altLang="zh-TW" sz="2700" b="1" dirty="0" smtClean="0">
              <a:solidFill>
                <a:srgbClr val="00B050"/>
              </a:solidFill>
              <a:latin typeface="Times New Roman" pitchFamily="18" charset="0"/>
              <a:ea typeface="PMingLiU" pitchFamily="18" charset="-120"/>
              <a:cs typeface="Times New Roman" pitchFamily="18" charset="0"/>
            </a:endParaRPr>
          </a:p>
        </p:txBody>
      </p:sp>
      <p:sp>
        <p:nvSpPr>
          <p:cNvPr id="32" name="Rectangle 7"/>
          <p:cNvSpPr>
            <a:spLocks noChangeArrowheads="1"/>
          </p:cNvSpPr>
          <p:nvPr/>
        </p:nvSpPr>
        <p:spPr bwMode="auto">
          <a:xfrm>
            <a:off x="412017" y="4730335"/>
            <a:ext cx="9725549" cy="1768167"/>
          </a:xfrm>
          <a:prstGeom prst="rect">
            <a:avLst/>
          </a:prstGeom>
          <a:noFill/>
          <a:ln w="9525">
            <a:noFill/>
            <a:miter lim="800000"/>
            <a:headEnd/>
            <a:tailEnd/>
          </a:ln>
        </p:spPr>
        <p:txBody>
          <a:bodyPr lIns="0" tIns="0" rIns="0" bIns="0"/>
          <a:lstStyle/>
          <a:p>
            <a:pPr defTabSz="1164491">
              <a:buClr>
                <a:srgbClr val="005C87"/>
              </a:buClr>
            </a:pPr>
            <a:endParaRPr lang="en-US" altLang="ko-KR" dirty="0">
              <a:solidFill>
                <a:srgbClr val="6C6C6C"/>
              </a:solidFill>
            </a:endParaRPr>
          </a:p>
          <a:p>
            <a:pPr defTabSz="1164491">
              <a:buClr>
                <a:srgbClr val="005C87"/>
              </a:buClr>
            </a:pPr>
            <a:endParaRPr lang="en-US" altLang="ko-KR" sz="1600" dirty="0">
              <a:solidFill>
                <a:srgbClr val="FF0000"/>
              </a:solidFill>
            </a:endParaRPr>
          </a:p>
          <a:p>
            <a:pPr defTabSz="1164491">
              <a:buClr>
                <a:srgbClr val="005C87"/>
              </a:buClr>
            </a:pPr>
            <a:endParaRPr lang="en-US" altLang="ko-KR" sz="1800" dirty="0">
              <a:solidFill>
                <a:srgbClr val="6C6C6C"/>
              </a:solidFill>
            </a:endParaRPr>
          </a:p>
          <a:p>
            <a:pPr defTabSz="1164491">
              <a:buClr>
                <a:srgbClr val="005C87"/>
              </a:buClr>
            </a:pPr>
            <a:endParaRPr lang="en-US" altLang="ko-KR" sz="1800" dirty="0">
              <a:solidFill>
                <a:srgbClr val="FF0000"/>
              </a:solidFill>
            </a:endParaRPr>
          </a:p>
          <a:p>
            <a:pPr defTabSz="1164491">
              <a:buClr>
                <a:srgbClr val="005C87"/>
              </a:buClr>
            </a:pPr>
            <a:endParaRPr lang="en-US" altLang="ko-KR" dirty="0">
              <a:solidFill>
                <a:srgbClr val="6C6C6C"/>
              </a:solidFill>
            </a:endParaRPr>
          </a:p>
          <a:p>
            <a:pPr defTabSz="1164491">
              <a:buClr>
                <a:srgbClr val="005C87"/>
              </a:buClr>
            </a:pPr>
            <a:endParaRPr lang="en-US" altLang="ko-KR" dirty="0">
              <a:solidFill>
                <a:srgbClr val="6C6C6C"/>
              </a:solidFill>
            </a:endParaRPr>
          </a:p>
          <a:p>
            <a:pPr defTabSz="1164491">
              <a:buClr>
                <a:srgbClr val="005C87"/>
              </a:buClr>
            </a:pPr>
            <a:endParaRPr lang="en-US" altLang="ko-KR" sz="1800" dirty="0">
              <a:solidFill>
                <a:schemeClr val="accent2"/>
              </a:solidFill>
            </a:endParaRPr>
          </a:p>
        </p:txBody>
      </p:sp>
      <p:sp>
        <p:nvSpPr>
          <p:cNvPr id="37" name="TextBox 36"/>
          <p:cNvSpPr txBox="1"/>
          <p:nvPr/>
        </p:nvSpPr>
        <p:spPr>
          <a:xfrm>
            <a:off x="238919" y="5235684"/>
            <a:ext cx="5290231" cy="1077218"/>
          </a:xfrm>
          <a:prstGeom prst="rect">
            <a:avLst/>
          </a:prstGeom>
          <a:noFill/>
        </p:spPr>
        <p:txBody>
          <a:bodyPr wrap="none" lIns="0" tIns="0" rIns="0" bIns="0" rtlCol="0">
            <a:spAutoFit/>
          </a:bodyPr>
          <a:lstStyle/>
          <a:p>
            <a:r>
              <a:rPr lang="en-GB" sz="3200" dirty="0" smtClean="0">
                <a:solidFill>
                  <a:schemeClr val="accent1"/>
                </a:solidFill>
              </a:rPr>
              <a:t>GFS R2P Platform Project</a:t>
            </a:r>
          </a:p>
          <a:p>
            <a:endParaRPr lang="en-GB" sz="1100" dirty="0" smtClean="0">
              <a:solidFill>
                <a:schemeClr val="accent1"/>
              </a:solidFill>
            </a:endParaRPr>
          </a:p>
          <a:p>
            <a:r>
              <a:rPr lang="en-GB" sz="2700" dirty="0" smtClean="0">
                <a:solidFill>
                  <a:schemeClr val="accent1"/>
                </a:solidFill>
              </a:rPr>
              <a:t>  	</a:t>
            </a:r>
            <a:r>
              <a:rPr lang="en-GB" sz="2400" dirty="0" err="1" smtClean="0">
                <a:solidFill>
                  <a:schemeClr val="accent1"/>
                </a:solidFill>
              </a:rPr>
              <a:t>DevFins</a:t>
            </a:r>
            <a:r>
              <a:rPr lang="en-GB" sz="2400" dirty="0" smtClean="0">
                <a:solidFill>
                  <a:schemeClr val="accent1"/>
                </a:solidFill>
              </a:rPr>
              <a:t> team --- Victor  &amp; Barbara</a:t>
            </a:r>
          </a:p>
        </p:txBody>
      </p:sp>
      <p:grpSp>
        <p:nvGrpSpPr>
          <p:cNvPr id="67" name="Group 80"/>
          <p:cNvGrpSpPr>
            <a:grpSpLocks/>
          </p:cNvGrpSpPr>
          <p:nvPr/>
        </p:nvGrpSpPr>
        <p:grpSpPr bwMode="auto">
          <a:xfrm>
            <a:off x="0" y="1800225"/>
            <a:ext cx="10688228" cy="84071"/>
            <a:chOff x="0" y="16273"/>
            <a:chExt cx="10179" cy="856"/>
          </a:xfrm>
        </p:grpSpPr>
        <p:sp>
          <p:nvSpPr>
            <p:cNvPr id="68"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69"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70"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71"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72"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1026" name="Picture 2"/>
          <p:cNvPicPr>
            <a:picLocks noChangeAspect="1" noChangeArrowheads="1"/>
          </p:cNvPicPr>
          <p:nvPr/>
        </p:nvPicPr>
        <p:blipFill>
          <a:blip r:embed="rId3" cstate="print"/>
          <a:srcRect/>
          <a:stretch>
            <a:fillRect/>
          </a:stretch>
        </p:blipFill>
        <p:spPr bwMode="auto">
          <a:xfrm>
            <a:off x="0" y="1871345"/>
            <a:ext cx="10688638" cy="3206592"/>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251862" y="6322427"/>
            <a:ext cx="4352925" cy="38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p:cNvSpPr/>
          <p:nvPr/>
        </p:nvSpPr>
        <p:spPr>
          <a:xfrm>
            <a:off x="0" y="6883539"/>
            <a:ext cx="10688228" cy="7078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ea typeface="굴림" charset="-127"/>
              <a:cs typeface="Arial" charset="0"/>
            </a:endParaRPr>
          </a:p>
        </p:txBody>
      </p:sp>
      <p:sp>
        <p:nvSpPr>
          <p:cNvPr id="5" name="TextBox 4"/>
          <p:cNvSpPr txBox="1"/>
          <p:nvPr/>
        </p:nvSpPr>
        <p:spPr>
          <a:xfrm>
            <a:off x="149231" y="6950987"/>
            <a:ext cx="10251120" cy="400110"/>
          </a:xfrm>
          <a:prstGeom prst="rect">
            <a:avLst/>
          </a:prstGeom>
          <a:noFill/>
        </p:spPr>
        <p:txBody>
          <a:bodyPr wrap="square" rtlCol="0">
            <a:spAutoFit/>
          </a:bodyPr>
          <a:lstStyle/>
          <a:p>
            <a:r>
              <a:rPr lang="en-US" altLang="ko-KR" dirty="0">
                <a:solidFill>
                  <a:schemeClr val="bg1"/>
                </a:solidFill>
                <a:ea typeface="굴림" charset="-127"/>
                <a:cs typeface="Arial" charset="0"/>
              </a:rPr>
              <a:t>Dear everyone</a:t>
            </a:r>
            <a:r>
              <a:rPr lang="en-US" altLang="ko-KR" dirty="0" smtClean="0">
                <a:solidFill>
                  <a:schemeClr val="bg1"/>
                </a:solidFill>
                <a:ea typeface="굴림" charset="-127"/>
                <a:cs typeface="Arial" charset="0"/>
              </a:rPr>
              <a:t>, </a:t>
            </a:r>
            <a:r>
              <a:rPr lang="en-US" altLang="ko-KR" dirty="0">
                <a:solidFill>
                  <a:schemeClr val="bg1"/>
                </a:solidFill>
                <a:ea typeface="굴림" charset="-127"/>
                <a:cs typeface="Arial" charset="0"/>
              </a:rPr>
              <a:t>Welcome to join this session, it is my honor to present our project here.</a:t>
            </a:r>
            <a:r>
              <a:rPr lang="en-US" altLang="ko-KR" dirty="0" smtClean="0">
                <a:solidFill>
                  <a:schemeClr val="bg1"/>
                </a:solidFill>
                <a:ea typeface="굴림" charset="-127"/>
                <a:cs typeface="Arial" charset="0"/>
              </a:rPr>
              <a:t> </a:t>
            </a:r>
            <a:endParaRPr lang="en-US" altLang="ko-KR" dirty="0">
              <a:solidFill>
                <a:schemeClr val="bg1"/>
              </a:solidFill>
              <a:ea typeface="굴림" charset="-127"/>
              <a:cs typeface="Arial" charset="0"/>
            </a:endParaRPr>
          </a:p>
        </p:txBody>
      </p:sp>
      <p:sp>
        <p:nvSpPr>
          <p:cNvPr id="18" name="TextBox 17"/>
          <p:cNvSpPr txBox="1"/>
          <p:nvPr/>
        </p:nvSpPr>
        <p:spPr>
          <a:xfrm>
            <a:off x="159550" y="6883539"/>
            <a:ext cx="10251120" cy="707886"/>
          </a:xfrm>
          <a:prstGeom prst="rect">
            <a:avLst/>
          </a:prstGeom>
          <a:noFill/>
        </p:spPr>
        <p:txBody>
          <a:bodyPr wrap="square" rtlCol="0">
            <a:spAutoFit/>
          </a:bodyPr>
          <a:lstStyle/>
          <a:p>
            <a:r>
              <a:rPr lang="en-US" altLang="ko-KR" dirty="0">
                <a:solidFill>
                  <a:schemeClr val="bg1"/>
                </a:solidFill>
                <a:ea typeface="굴림" charset="-127"/>
                <a:cs typeface="Arial" charset="0"/>
              </a:rPr>
              <a:t>I come from </a:t>
            </a:r>
            <a:r>
              <a:rPr lang="en-US" altLang="ko-KR" dirty="0" err="1">
                <a:solidFill>
                  <a:schemeClr val="bg1"/>
                </a:solidFill>
                <a:ea typeface="굴림" charset="-127"/>
                <a:cs typeface="Arial" charset="0"/>
              </a:rPr>
              <a:t>DevFins</a:t>
            </a:r>
            <a:r>
              <a:rPr lang="en-US" altLang="ko-KR" dirty="0">
                <a:solidFill>
                  <a:schemeClr val="bg1"/>
                </a:solidFill>
                <a:ea typeface="굴림" charset="-127"/>
                <a:cs typeface="Arial" charset="0"/>
              </a:rPr>
              <a:t> team, my project is to focus </a:t>
            </a:r>
            <a:r>
              <a:rPr lang="en-US" altLang="ko-KR" dirty="0" smtClean="0">
                <a:solidFill>
                  <a:schemeClr val="bg1"/>
                </a:solidFill>
                <a:ea typeface="굴림" charset="-127"/>
                <a:cs typeface="Arial" charset="0"/>
              </a:rPr>
              <a:t>on </a:t>
            </a:r>
            <a:r>
              <a:rPr lang="en-US" altLang="ko-KR" dirty="0">
                <a:solidFill>
                  <a:schemeClr val="bg1"/>
                </a:solidFill>
                <a:ea typeface="굴림" charset="-127"/>
                <a:cs typeface="Arial" charset="0"/>
              </a:rPr>
              <a:t>resolving invoice verification and vendor payment process for SCB Accounting operation department.</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 presetClass="exit" presetSubtype="0" fill="hold" grpId="1" nodeType="afterEffect">
                                  <p:stCondLst>
                                    <p:cond delay="5000"/>
                                  </p:stCondLst>
                                  <p:childTnLst>
                                    <p:set>
                                      <p:cBhvr>
                                        <p:cTn id="10" dur="1" fill="hold">
                                          <p:stCondLst>
                                            <p:cond delay="0"/>
                                          </p:stCondLst>
                                        </p:cTn>
                                        <p:tgtEl>
                                          <p:spTgt spid="5"/>
                                        </p:tgtEl>
                                        <p:attrNameLst>
                                          <p:attrName>style.visibility</p:attrName>
                                        </p:attrNameLst>
                                      </p:cBhvr>
                                      <p:to>
                                        <p:strVal val="hidden"/>
                                      </p:to>
                                    </p:set>
                                  </p:childTnLst>
                                </p:cTn>
                              </p:par>
                            </p:childTnLst>
                          </p:cTn>
                        </p:par>
                        <p:par>
                          <p:cTn id="11" fill="hold">
                            <p:stCondLst>
                              <p:cond delay="5500"/>
                            </p:stCondLst>
                            <p:childTnLst>
                              <p:par>
                                <p:cTn id="12" presetID="14" presetClass="entr" presetSubtype="1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randombar(horizontal)">
                                      <p:cBhvr>
                                        <p:cTn id="1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96519" y="2736850"/>
            <a:ext cx="2514600" cy="165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81919" y="1266825"/>
            <a:ext cx="1440000" cy="10840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096919" y="1114425"/>
            <a:ext cx="1440000" cy="11408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534319" y="4467225"/>
            <a:ext cx="1584349" cy="9905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7037451" y="4545409"/>
            <a:ext cx="1630189" cy="10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7" name="Rectangle 16"/>
          <p:cNvSpPr/>
          <p:nvPr/>
        </p:nvSpPr>
        <p:spPr>
          <a:xfrm>
            <a:off x="0" y="6883539"/>
            <a:ext cx="10688228" cy="7078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ea typeface="굴림" charset="-127"/>
              <a:cs typeface="Arial" charset="0"/>
            </a:endParaRPr>
          </a:p>
        </p:txBody>
      </p:sp>
      <p:sp>
        <p:nvSpPr>
          <p:cNvPr id="3" name="Rectangle 2"/>
          <p:cNvSpPr/>
          <p:nvPr/>
        </p:nvSpPr>
        <p:spPr>
          <a:xfrm>
            <a:off x="233993" y="7037427"/>
            <a:ext cx="8042651" cy="400110"/>
          </a:xfrm>
          <a:prstGeom prst="rect">
            <a:avLst/>
          </a:prstGeom>
        </p:spPr>
        <p:txBody>
          <a:bodyPr wrap="none">
            <a:spAutoFit/>
          </a:bodyPr>
          <a:lstStyle/>
          <a:p>
            <a:r>
              <a:rPr lang="en-US" altLang="zh-CN" dirty="0">
                <a:solidFill>
                  <a:schemeClr val="bg1"/>
                </a:solidFill>
              </a:rPr>
              <a:t>Our users are from AO </a:t>
            </a:r>
            <a:r>
              <a:rPr lang="en-US" altLang="zh-CN" dirty="0" smtClean="0">
                <a:solidFill>
                  <a:schemeClr val="bg1"/>
                </a:solidFill>
              </a:rPr>
              <a:t>department. The </a:t>
            </a:r>
            <a:r>
              <a:rPr lang="en-US" altLang="zh-CN" dirty="0">
                <a:solidFill>
                  <a:schemeClr val="bg1"/>
                </a:solidFill>
              </a:rPr>
              <a:t>big problem what they are facing is</a:t>
            </a:r>
            <a:endParaRPr lang="zh-CN" altLang="en-US" dirty="0">
              <a:solidFill>
                <a:schemeClr val="bg1"/>
              </a:solidFill>
            </a:endParaRPr>
          </a:p>
        </p:txBody>
      </p:sp>
      <p:sp>
        <p:nvSpPr>
          <p:cNvPr id="6" name="Oval Callout 5"/>
          <p:cNvSpPr/>
          <p:nvPr/>
        </p:nvSpPr>
        <p:spPr>
          <a:xfrm>
            <a:off x="6565858" y="657225"/>
            <a:ext cx="2573377" cy="1761623"/>
          </a:xfrm>
          <a:prstGeom prst="wedgeEllipseCallout">
            <a:avLst>
              <a:gd name="adj1" fmla="val -56065"/>
              <a:gd name="adj2" fmla="val 7423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C000"/>
                </a:solidFill>
              </a:rPr>
              <a:t>Communication</a:t>
            </a:r>
          </a:p>
          <a:p>
            <a:pPr algn="ctr"/>
            <a:endParaRPr lang="en-US" altLang="zh-CN" dirty="0" smtClean="0"/>
          </a:p>
          <a:p>
            <a:pPr algn="ctr"/>
            <a:endParaRPr lang="en-US" altLang="zh-CN" dirty="0" smtClean="0"/>
          </a:p>
          <a:p>
            <a:pPr algn="ctr"/>
            <a:endParaRPr lang="en-US" altLang="zh-CN" dirty="0" smtClean="0"/>
          </a:p>
          <a:p>
            <a:pPr algn="ctr"/>
            <a:endParaRPr lang="zh-CN" altLang="en-US" dirty="0"/>
          </a:p>
        </p:txBody>
      </p:sp>
      <p:sp>
        <p:nvSpPr>
          <p:cNvPr id="22" name="Oval Callout 21"/>
          <p:cNvSpPr/>
          <p:nvPr/>
        </p:nvSpPr>
        <p:spPr>
          <a:xfrm>
            <a:off x="772319" y="809626"/>
            <a:ext cx="2573377" cy="1609224"/>
          </a:xfrm>
          <a:prstGeom prst="wedgeEllipseCallout">
            <a:avLst>
              <a:gd name="adj1" fmla="val 63859"/>
              <a:gd name="adj2" fmla="val 8178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C000"/>
                </a:solidFill>
              </a:rPr>
              <a:t>Manual Operation</a:t>
            </a:r>
          </a:p>
          <a:p>
            <a:pPr algn="ctr"/>
            <a:endParaRPr lang="en-US" altLang="zh-CN" dirty="0" smtClean="0">
              <a:solidFill>
                <a:srgbClr val="FFC000"/>
              </a:solidFill>
            </a:endParaRPr>
          </a:p>
          <a:p>
            <a:pPr algn="ctr"/>
            <a:endParaRPr lang="en-US" altLang="zh-CN" dirty="0" smtClean="0">
              <a:solidFill>
                <a:srgbClr val="FFC000"/>
              </a:solidFill>
            </a:endParaRPr>
          </a:p>
          <a:p>
            <a:pPr algn="ctr"/>
            <a:endParaRPr lang="en-US" altLang="zh-CN" dirty="0" smtClean="0">
              <a:solidFill>
                <a:srgbClr val="FFC000"/>
              </a:solidFill>
            </a:endParaRPr>
          </a:p>
        </p:txBody>
      </p:sp>
      <p:sp>
        <p:nvSpPr>
          <p:cNvPr id="23" name="Oval Callout 22"/>
          <p:cNvSpPr/>
          <p:nvPr/>
        </p:nvSpPr>
        <p:spPr>
          <a:xfrm>
            <a:off x="848519" y="4446650"/>
            <a:ext cx="2819400" cy="1620775"/>
          </a:xfrm>
          <a:prstGeom prst="wedgeEllipseCallout">
            <a:avLst>
              <a:gd name="adj1" fmla="val 60404"/>
              <a:gd name="adj2" fmla="val -7204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smtClean="0"/>
          </a:p>
          <a:p>
            <a:pPr algn="ctr"/>
            <a:endParaRPr lang="en-US" altLang="zh-CN" dirty="0" smtClean="0"/>
          </a:p>
          <a:p>
            <a:pPr algn="ctr"/>
            <a:r>
              <a:rPr lang="en-US" altLang="zh-CN" dirty="0" smtClean="0">
                <a:solidFill>
                  <a:srgbClr val="FFC000"/>
                </a:solidFill>
              </a:rPr>
              <a:t>No e-form template</a:t>
            </a:r>
            <a:endParaRPr lang="zh-CN" altLang="en-US" dirty="0">
              <a:solidFill>
                <a:srgbClr val="FFC000"/>
              </a:solidFill>
            </a:endParaRPr>
          </a:p>
        </p:txBody>
      </p:sp>
      <p:sp>
        <p:nvSpPr>
          <p:cNvPr id="24" name="Oval Callout 23"/>
          <p:cNvSpPr/>
          <p:nvPr/>
        </p:nvSpPr>
        <p:spPr>
          <a:xfrm>
            <a:off x="6580940" y="4443775"/>
            <a:ext cx="2573377" cy="1699850"/>
          </a:xfrm>
          <a:prstGeom prst="wedgeEllipseCallout">
            <a:avLst>
              <a:gd name="adj1" fmla="val -55078"/>
              <a:gd name="adj2" fmla="val -63554"/>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rgbClr val="FFC000"/>
              </a:solidFill>
            </a:endParaRPr>
          </a:p>
          <a:p>
            <a:pPr algn="ctr"/>
            <a:endParaRPr lang="en-US" altLang="zh-CN" dirty="0" smtClean="0">
              <a:solidFill>
                <a:srgbClr val="FFC000"/>
              </a:solidFill>
            </a:endParaRPr>
          </a:p>
          <a:p>
            <a:pPr algn="ctr"/>
            <a:endParaRPr lang="en-US" altLang="zh-CN" dirty="0" smtClean="0">
              <a:solidFill>
                <a:srgbClr val="FFC000"/>
              </a:solidFill>
            </a:endParaRPr>
          </a:p>
          <a:p>
            <a:pPr algn="ctr"/>
            <a:r>
              <a:rPr lang="en-US" altLang="zh-CN" dirty="0" smtClean="0">
                <a:solidFill>
                  <a:srgbClr val="FFC000"/>
                </a:solidFill>
              </a:rPr>
              <a:t>Manual Risk</a:t>
            </a:r>
            <a:endParaRPr lang="zh-CN" altLang="en-US" dirty="0">
              <a:solidFill>
                <a:srgbClr val="FFC000"/>
              </a:solidFill>
            </a:endParaRPr>
          </a:p>
        </p:txBody>
      </p:sp>
      <p:sp>
        <p:nvSpPr>
          <p:cNvPr id="25" name="Rectangle 24"/>
          <p:cNvSpPr/>
          <p:nvPr/>
        </p:nvSpPr>
        <p:spPr>
          <a:xfrm>
            <a:off x="177130" y="6883539"/>
            <a:ext cx="9301905" cy="707886"/>
          </a:xfrm>
          <a:prstGeom prst="rect">
            <a:avLst/>
          </a:prstGeom>
        </p:spPr>
        <p:txBody>
          <a:bodyPr wrap="none">
            <a:spAutoFit/>
          </a:bodyPr>
          <a:lstStyle/>
          <a:p>
            <a:r>
              <a:rPr lang="en-US" altLang="zh-CN" dirty="0">
                <a:solidFill>
                  <a:schemeClr val="bg1"/>
                </a:solidFill>
              </a:rPr>
              <a:t>so </a:t>
            </a:r>
            <a:r>
              <a:rPr lang="en-US" altLang="zh-CN" dirty="0" smtClean="0">
                <a:solidFill>
                  <a:schemeClr val="bg1"/>
                </a:solidFill>
              </a:rPr>
              <a:t>heave </a:t>
            </a:r>
            <a:r>
              <a:rPr lang="en-US" altLang="zh-CN" dirty="0">
                <a:solidFill>
                  <a:schemeClr val="bg1"/>
                </a:solidFill>
              </a:rPr>
              <a:t>manual operation, communicate with vendor, no unique e-form template and </a:t>
            </a:r>
            <a:endParaRPr lang="en-US" altLang="zh-CN" dirty="0" smtClean="0">
              <a:solidFill>
                <a:schemeClr val="bg1"/>
              </a:solidFill>
            </a:endParaRPr>
          </a:p>
          <a:p>
            <a:r>
              <a:rPr lang="en-US" altLang="zh-CN" dirty="0" smtClean="0">
                <a:solidFill>
                  <a:schemeClr val="bg1"/>
                </a:solidFill>
              </a:rPr>
              <a:t>risk </a:t>
            </a:r>
            <a:r>
              <a:rPr lang="en-US" altLang="zh-CN" dirty="0">
                <a:solidFill>
                  <a:schemeClr val="bg1"/>
                </a:solidFill>
              </a:rPr>
              <a:t>of manual mistake.</a:t>
            </a:r>
            <a:endParaRPr lang="zh-CN" alt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par>
                          <p:cTn id="11" fill="hold">
                            <p:stCondLst>
                              <p:cond delay="500"/>
                            </p:stCondLst>
                            <p:childTnLst>
                              <p:par>
                                <p:cTn id="12" presetID="1" presetClass="exit" presetSubtype="0" fill="hold" grpId="1" nodeType="afterEffect">
                                  <p:stCondLst>
                                    <p:cond delay="5000"/>
                                  </p:stCondLst>
                                  <p:childTnLst>
                                    <p:set>
                                      <p:cBhvr>
                                        <p:cTn id="13" dur="1" fill="hold">
                                          <p:stCondLst>
                                            <p:cond delay="0"/>
                                          </p:stCondLst>
                                        </p:cTn>
                                        <p:tgtEl>
                                          <p:spTgt spid="3"/>
                                        </p:tgtEl>
                                        <p:attrNameLst>
                                          <p:attrName>style.visibility</p:attrName>
                                        </p:attrNameLst>
                                      </p:cBhvr>
                                      <p:to>
                                        <p:strVal val="hidden"/>
                                      </p:to>
                                    </p:set>
                                  </p:childTnLst>
                                </p:cTn>
                              </p:par>
                            </p:childTnLst>
                          </p:cTn>
                        </p:par>
                        <p:par>
                          <p:cTn id="14" fill="hold">
                            <p:stCondLst>
                              <p:cond delay="5500"/>
                            </p:stCondLst>
                            <p:childTnLst>
                              <p:par>
                                <p:cTn id="15" presetID="16" presetClass="entr" presetSubtype="21"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arn(inVertical)">
                                      <p:cBhvr>
                                        <p:cTn id="17" dur="500"/>
                                        <p:tgtEl>
                                          <p:spTgt spid="22"/>
                                        </p:tgtEl>
                                      </p:cBhvr>
                                    </p:animEffect>
                                  </p:childTnLst>
                                </p:cTn>
                              </p:par>
                              <p:par>
                                <p:cTn id="18" presetID="16" presetClass="entr" presetSubtype="21" fill="hold" nodeType="withEffect">
                                  <p:stCondLst>
                                    <p:cond delay="0"/>
                                  </p:stCondLst>
                                  <p:childTnLst>
                                    <p:set>
                                      <p:cBhvr>
                                        <p:cTn id="19" dur="1" fill="hold">
                                          <p:stCondLst>
                                            <p:cond delay="0"/>
                                          </p:stCondLst>
                                        </p:cTn>
                                        <p:tgtEl>
                                          <p:spTgt spid="2052"/>
                                        </p:tgtEl>
                                        <p:attrNameLst>
                                          <p:attrName>style.visibility</p:attrName>
                                        </p:attrNameLst>
                                      </p:cBhvr>
                                      <p:to>
                                        <p:strVal val="visible"/>
                                      </p:to>
                                    </p:set>
                                    <p:animEffect transition="in" filter="barn(inVertical)">
                                      <p:cBhvr>
                                        <p:cTn id="20" dur="500"/>
                                        <p:tgtEl>
                                          <p:spTgt spid="2052"/>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randombar(horizontal)">
                                      <p:cBhvr>
                                        <p:cTn id="23" dur="500"/>
                                        <p:tgtEl>
                                          <p:spTgt spid="25"/>
                                        </p:tgtEl>
                                      </p:cBhvr>
                                    </p:animEffect>
                                  </p:childTnLst>
                                </p:cTn>
                              </p:par>
                              <p:par>
                                <p:cTn id="24" presetID="16" presetClass="entr" presetSubtype="21" fill="hold" nodeType="withEffect">
                                  <p:stCondLst>
                                    <p:cond delay="3000"/>
                                  </p:stCondLst>
                                  <p:childTnLst>
                                    <p:set>
                                      <p:cBhvr>
                                        <p:cTn id="25" dur="1" fill="hold">
                                          <p:stCondLst>
                                            <p:cond delay="0"/>
                                          </p:stCondLst>
                                        </p:cTn>
                                        <p:tgtEl>
                                          <p:spTgt spid="2053"/>
                                        </p:tgtEl>
                                        <p:attrNameLst>
                                          <p:attrName>style.visibility</p:attrName>
                                        </p:attrNameLst>
                                      </p:cBhvr>
                                      <p:to>
                                        <p:strVal val="visible"/>
                                      </p:to>
                                    </p:set>
                                    <p:animEffect transition="in" filter="barn(inVertical)">
                                      <p:cBhvr>
                                        <p:cTn id="26" dur="500"/>
                                        <p:tgtEl>
                                          <p:spTgt spid="2053"/>
                                        </p:tgtEl>
                                      </p:cBhvr>
                                    </p:animEffect>
                                  </p:childTnLst>
                                </p:cTn>
                              </p:par>
                              <p:par>
                                <p:cTn id="27" presetID="16" presetClass="entr" presetSubtype="21" fill="hold" grpId="0" nodeType="withEffect">
                                  <p:stCondLst>
                                    <p:cond delay="3000"/>
                                  </p:stCondLst>
                                  <p:childTnLst>
                                    <p:set>
                                      <p:cBhvr>
                                        <p:cTn id="28" dur="1" fill="hold">
                                          <p:stCondLst>
                                            <p:cond delay="0"/>
                                          </p:stCondLst>
                                        </p:cTn>
                                        <p:tgtEl>
                                          <p:spTgt spid="6"/>
                                        </p:tgtEl>
                                        <p:attrNameLst>
                                          <p:attrName>style.visibility</p:attrName>
                                        </p:attrNameLst>
                                      </p:cBhvr>
                                      <p:to>
                                        <p:strVal val="visible"/>
                                      </p:to>
                                    </p:set>
                                    <p:animEffect transition="in" filter="barn(inVertical)">
                                      <p:cBhvr>
                                        <p:cTn id="29" dur="500"/>
                                        <p:tgtEl>
                                          <p:spTgt spid="6"/>
                                        </p:tgtEl>
                                      </p:cBhvr>
                                    </p:animEffect>
                                  </p:childTnLst>
                                </p:cTn>
                              </p:par>
                            </p:childTnLst>
                          </p:cTn>
                        </p:par>
                        <p:par>
                          <p:cTn id="30" fill="hold">
                            <p:stCondLst>
                              <p:cond delay="9000"/>
                            </p:stCondLst>
                            <p:childTnLst>
                              <p:par>
                                <p:cTn id="31" presetID="16" presetClass="entr" presetSubtype="21" fill="hold" nodeType="afterEffect">
                                  <p:stCondLst>
                                    <p:cond delay="2000"/>
                                  </p:stCondLst>
                                  <p:childTnLst>
                                    <p:set>
                                      <p:cBhvr>
                                        <p:cTn id="32" dur="1" fill="hold">
                                          <p:stCondLst>
                                            <p:cond delay="0"/>
                                          </p:stCondLst>
                                        </p:cTn>
                                        <p:tgtEl>
                                          <p:spTgt spid="2054"/>
                                        </p:tgtEl>
                                        <p:attrNameLst>
                                          <p:attrName>style.visibility</p:attrName>
                                        </p:attrNameLst>
                                      </p:cBhvr>
                                      <p:to>
                                        <p:strVal val="visible"/>
                                      </p:to>
                                    </p:set>
                                    <p:animEffect transition="in" filter="barn(inVertical)">
                                      <p:cBhvr>
                                        <p:cTn id="33" dur="500"/>
                                        <p:tgtEl>
                                          <p:spTgt spid="2054"/>
                                        </p:tgtEl>
                                      </p:cBhvr>
                                    </p:animEffect>
                                  </p:childTnLst>
                                </p:cTn>
                              </p:par>
                              <p:par>
                                <p:cTn id="34" presetID="16" presetClass="entr" presetSubtype="21" fill="hold" grpId="0" nodeType="withEffect">
                                  <p:stCondLst>
                                    <p:cond delay="2000"/>
                                  </p:stCondLst>
                                  <p:childTnLst>
                                    <p:set>
                                      <p:cBhvr>
                                        <p:cTn id="35" dur="1" fill="hold">
                                          <p:stCondLst>
                                            <p:cond delay="0"/>
                                          </p:stCondLst>
                                        </p:cTn>
                                        <p:tgtEl>
                                          <p:spTgt spid="23"/>
                                        </p:tgtEl>
                                        <p:attrNameLst>
                                          <p:attrName>style.visibility</p:attrName>
                                        </p:attrNameLst>
                                      </p:cBhvr>
                                      <p:to>
                                        <p:strVal val="visible"/>
                                      </p:to>
                                    </p:set>
                                    <p:animEffect transition="in" filter="barn(inVertical)">
                                      <p:cBhvr>
                                        <p:cTn id="36" dur="500"/>
                                        <p:tgtEl>
                                          <p:spTgt spid="23"/>
                                        </p:tgtEl>
                                      </p:cBhvr>
                                    </p:animEffect>
                                  </p:childTnLst>
                                </p:cTn>
                              </p:par>
                            </p:childTnLst>
                          </p:cTn>
                        </p:par>
                        <p:par>
                          <p:cTn id="37" fill="hold">
                            <p:stCondLst>
                              <p:cond delay="11500"/>
                            </p:stCondLst>
                            <p:childTnLst>
                              <p:par>
                                <p:cTn id="38" presetID="16" presetClass="entr" presetSubtype="21" fill="hold" grpId="0" nodeType="afterEffect">
                                  <p:stCondLst>
                                    <p:cond delay="3000"/>
                                  </p:stCondLst>
                                  <p:childTnLst>
                                    <p:set>
                                      <p:cBhvr>
                                        <p:cTn id="39" dur="1" fill="hold">
                                          <p:stCondLst>
                                            <p:cond delay="0"/>
                                          </p:stCondLst>
                                        </p:cTn>
                                        <p:tgtEl>
                                          <p:spTgt spid="24"/>
                                        </p:tgtEl>
                                        <p:attrNameLst>
                                          <p:attrName>style.visibility</p:attrName>
                                        </p:attrNameLst>
                                      </p:cBhvr>
                                      <p:to>
                                        <p:strVal val="visible"/>
                                      </p:to>
                                    </p:set>
                                    <p:animEffect transition="in" filter="barn(inVertical)">
                                      <p:cBhvr>
                                        <p:cTn id="40" dur="500"/>
                                        <p:tgtEl>
                                          <p:spTgt spid="24"/>
                                        </p:tgtEl>
                                      </p:cBhvr>
                                    </p:animEffect>
                                  </p:childTnLst>
                                </p:cTn>
                              </p:par>
                              <p:par>
                                <p:cTn id="41" presetID="16" presetClass="entr" presetSubtype="21" fill="hold" nodeType="withEffect">
                                  <p:stCondLst>
                                    <p:cond delay="3000"/>
                                  </p:stCondLst>
                                  <p:childTnLst>
                                    <p:set>
                                      <p:cBhvr>
                                        <p:cTn id="42" dur="1" fill="hold">
                                          <p:stCondLst>
                                            <p:cond delay="0"/>
                                          </p:stCondLst>
                                        </p:cTn>
                                        <p:tgtEl>
                                          <p:spTgt spid="2055"/>
                                        </p:tgtEl>
                                        <p:attrNameLst>
                                          <p:attrName>style.visibility</p:attrName>
                                        </p:attrNameLst>
                                      </p:cBhvr>
                                      <p:to>
                                        <p:strVal val="visible"/>
                                      </p:to>
                                    </p:set>
                                    <p:animEffect transition="in" filter="barn(inVertical)">
                                      <p:cBhvr>
                                        <p:cTn id="43" dur="5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6" grpId="0" animBg="1"/>
      <p:bldP spid="22" grpId="0" animBg="1"/>
      <p:bldP spid="23" grpId="0" animBg="1"/>
      <p:bldP spid="24" grpId="0" animBg="1"/>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5" name="Rectangle 4"/>
          <p:cNvSpPr/>
          <p:nvPr/>
        </p:nvSpPr>
        <p:spPr>
          <a:xfrm>
            <a:off x="410" y="6883539"/>
            <a:ext cx="10688228" cy="7078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ea typeface="굴림" charset="-127"/>
              <a:cs typeface="Arial" charset="0"/>
            </a:endParaRPr>
          </a:p>
        </p:txBody>
      </p:sp>
      <p:sp>
        <p:nvSpPr>
          <p:cNvPr id="3" name="Rectangle 2"/>
          <p:cNvSpPr/>
          <p:nvPr/>
        </p:nvSpPr>
        <p:spPr>
          <a:xfrm>
            <a:off x="20699" y="6883539"/>
            <a:ext cx="10427719" cy="707886"/>
          </a:xfrm>
          <a:prstGeom prst="rect">
            <a:avLst/>
          </a:prstGeom>
        </p:spPr>
        <p:txBody>
          <a:bodyPr wrap="square">
            <a:spAutoFit/>
          </a:bodyPr>
          <a:lstStyle/>
          <a:p>
            <a:r>
              <a:rPr lang="en-US" altLang="zh-CN" dirty="0">
                <a:solidFill>
                  <a:schemeClr val="bg1"/>
                </a:solidFill>
              </a:rPr>
              <a:t>So far AO staff receives paper invoice from vendor who needs to reimburse, AO staff will manually input invoice information </a:t>
            </a:r>
            <a:r>
              <a:rPr lang="en-US" altLang="zh-CN" dirty="0" smtClean="0">
                <a:solidFill>
                  <a:schemeClr val="bg1"/>
                </a:solidFill>
              </a:rPr>
              <a:t> into </a:t>
            </a:r>
            <a:r>
              <a:rPr lang="en-US" altLang="zh-CN" dirty="0">
                <a:solidFill>
                  <a:schemeClr val="bg1"/>
                </a:solidFill>
              </a:rPr>
              <a:t>system and verify its correctness</a:t>
            </a:r>
            <a:endParaRPr lang="zh-CN" altLang="en-US" dirty="0">
              <a:solidFill>
                <a:schemeClr val="bg1"/>
              </a:solidFill>
            </a:endParaRPr>
          </a:p>
        </p:txBody>
      </p:sp>
      <p:pic>
        <p:nvPicPr>
          <p:cNvPr id="3074" name="Picture 2" descr="C:\Users\TJVictor\git\auto-scan\src\main\presentation\img\ao.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06119" y="435881"/>
            <a:ext cx="1219200" cy="1219200"/>
          </a:xfrm>
          <a:prstGeom prst="rect">
            <a:avLst/>
          </a:prstGeom>
          <a:noFill/>
          <a:extLst>
            <a:ext uri="{909E8E84-426E-40DD-AFC4-6F175D3DCCD1}">
              <a14:hiddenFill xmlns:a14="http://schemas.microsoft.com/office/drawing/2010/main" xmlns="">
                <a:solidFill>
                  <a:srgbClr val="FFFFFF"/>
                </a:solidFill>
              </a14:hiddenFill>
            </a:ext>
          </a:extLst>
        </p:spPr>
      </p:pic>
      <p:pic>
        <p:nvPicPr>
          <p:cNvPr id="3076" name="Picture 4" descr="C:\Users\TJVictor\Desktop\girl_63.058823529412px_1204893_easyicon.net.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87388" y="435881"/>
            <a:ext cx="800887" cy="12204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ight Arrow 7"/>
          <p:cNvSpPr/>
          <p:nvPr/>
        </p:nvSpPr>
        <p:spPr>
          <a:xfrm>
            <a:off x="1610519" y="854890"/>
            <a:ext cx="3048000" cy="1482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7" name="Picture 5" descr="C:\Users\TJVictor\git\auto-scan\src\main\presentation\img\ticket.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610519" y="966161"/>
            <a:ext cx="686594" cy="686594"/>
          </a:xfrm>
          <a:prstGeom prst="rect">
            <a:avLst/>
          </a:prstGeom>
          <a:noFill/>
          <a:extLst>
            <a:ext uri="{909E8E84-426E-40DD-AFC4-6F175D3DCCD1}">
              <a14:hiddenFill xmlns:a14="http://schemas.microsoft.com/office/drawing/2010/main" xmlns="">
                <a:solidFill>
                  <a:srgbClr val="FFFFFF"/>
                </a:solidFill>
              </a14:hiddenFill>
            </a:ext>
          </a:extLst>
        </p:spPr>
      </p:pic>
      <p:sp>
        <p:nvSpPr>
          <p:cNvPr id="9" name="U-Turn Arrow 8"/>
          <p:cNvSpPr/>
          <p:nvPr/>
        </p:nvSpPr>
        <p:spPr>
          <a:xfrm rot="10800000">
            <a:off x="1000918" y="1800225"/>
            <a:ext cx="4087019" cy="389456"/>
          </a:xfrm>
          <a:prstGeom prst="uturnArrow">
            <a:avLst>
              <a:gd name="adj1" fmla="val 25000"/>
              <a:gd name="adj2" fmla="val 25000"/>
              <a:gd name="adj3" fmla="val 25000"/>
              <a:gd name="adj4" fmla="val 43750"/>
              <a:gd name="adj5" fmla="val 10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3078" name="Picture 6" descr="C:\Users\TJVictor\Desktop\Remove_ticket_72px_1186207_easyicon.net.pn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658724" y="1652052"/>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7" name="Rectangle 16"/>
          <p:cNvSpPr/>
          <p:nvPr/>
        </p:nvSpPr>
        <p:spPr>
          <a:xfrm>
            <a:off x="20699" y="6900932"/>
            <a:ext cx="10427719" cy="707886"/>
          </a:xfrm>
          <a:prstGeom prst="rect">
            <a:avLst/>
          </a:prstGeom>
        </p:spPr>
        <p:txBody>
          <a:bodyPr wrap="square">
            <a:spAutoFit/>
          </a:bodyPr>
          <a:lstStyle/>
          <a:p>
            <a:r>
              <a:rPr lang="en-US" altLang="zh-CN" dirty="0" smtClean="0">
                <a:solidFill>
                  <a:schemeClr val="bg1"/>
                </a:solidFill>
              </a:rPr>
              <a:t>AO staff </a:t>
            </a:r>
            <a:r>
              <a:rPr lang="en-US" altLang="zh-CN" dirty="0">
                <a:solidFill>
                  <a:schemeClr val="bg1"/>
                </a:solidFill>
              </a:rPr>
              <a:t>needs to reject ineffective invoice request  and communicate to related stakeholder by </a:t>
            </a:r>
          </a:p>
          <a:p>
            <a:r>
              <a:rPr lang="en-US" altLang="zh-CN" dirty="0">
                <a:solidFill>
                  <a:schemeClr val="bg1"/>
                </a:solidFill>
              </a:rPr>
              <a:t>email / </a:t>
            </a:r>
            <a:r>
              <a:rPr lang="en-US" altLang="zh-CN" dirty="0" err="1" smtClean="0">
                <a:solidFill>
                  <a:schemeClr val="bg1"/>
                </a:solidFill>
              </a:rPr>
              <a:t>tel</a:t>
            </a:r>
            <a:endParaRPr lang="zh-CN" altLang="en-US" dirty="0">
              <a:solidFill>
                <a:schemeClr val="bg1"/>
              </a:solidFill>
            </a:endParaRPr>
          </a:p>
        </p:txBody>
      </p:sp>
      <p:pic>
        <p:nvPicPr>
          <p:cNvPr id="3079" name="Picture 7" descr="C:\Users\TJVictor\git\auto-scan\src\main\presentation\img\indexor.pn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849519" y="568696"/>
            <a:ext cx="972619" cy="972619"/>
          </a:xfrm>
          <a:prstGeom prst="rect">
            <a:avLst/>
          </a:prstGeom>
          <a:noFill/>
          <a:extLst>
            <a:ext uri="{909E8E84-426E-40DD-AFC4-6F175D3DCCD1}">
              <a14:hiddenFill xmlns:a14="http://schemas.microsoft.com/office/drawing/2010/main" xmlns="">
                <a:solidFill>
                  <a:srgbClr val="FFFFFF"/>
                </a:solidFill>
              </a14:hiddenFill>
            </a:ext>
          </a:extLst>
        </p:spPr>
      </p:pic>
      <p:sp>
        <p:nvSpPr>
          <p:cNvPr id="19" name="Right Arrow 18"/>
          <p:cNvSpPr/>
          <p:nvPr/>
        </p:nvSpPr>
        <p:spPr>
          <a:xfrm>
            <a:off x="5801519" y="817897"/>
            <a:ext cx="3048000" cy="1482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Picture 5" descr="C:\Users\TJVictor\git\auto-scan\src\main\presentation\img\ticket.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801519" y="1003154"/>
            <a:ext cx="686594" cy="686594"/>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Rectangle 9"/>
          <p:cNvSpPr/>
          <p:nvPr/>
        </p:nvSpPr>
        <p:spPr>
          <a:xfrm>
            <a:off x="84056" y="7037427"/>
            <a:ext cx="10063326" cy="400110"/>
          </a:xfrm>
          <a:prstGeom prst="rect">
            <a:avLst/>
          </a:prstGeom>
        </p:spPr>
        <p:txBody>
          <a:bodyPr wrap="square">
            <a:spAutoFit/>
          </a:bodyPr>
          <a:lstStyle/>
          <a:p>
            <a:r>
              <a:rPr lang="en-US" altLang="zh-CN" dirty="0">
                <a:solidFill>
                  <a:schemeClr val="bg1"/>
                </a:solidFill>
              </a:rPr>
              <a:t>For effective invoice, AO staff will copy invoice manually and start to next payment process.</a:t>
            </a:r>
            <a:endParaRPr lang="zh-CN" altLang="en-US" dirty="0">
              <a:solidFill>
                <a:schemeClr val="bg1"/>
              </a:solidFill>
            </a:endParaRPr>
          </a:p>
        </p:txBody>
      </p:sp>
      <p:sp>
        <p:nvSpPr>
          <p:cNvPr id="11" name="Rectangle 10"/>
          <p:cNvSpPr/>
          <p:nvPr/>
        </p:nvSpPr>
        <p:spPr>
          <a:xfrm>
            <a:off x="48419" y="6883539"/>
            <a:ext cx="10364362" cy="707886"/>
          </a:xfrm>
          <a:prstGeom prst="rect">
            <a:avLst/>
          </a:prstGeom>
        </p:spPr>
        <p:txBody>
          <a:bodyPr wrap="square">
            <a:spAutoFit/>
          </a:bodyPr>
          <a:lstStyle/>
          <a:p>
            <a:r>
              <a:rPr lang="en-GB" altLang="zh-CN" dirty="0" smtClean="0">
                <a:solidFill>
                  <a:schemeClr val="bg1"/>
                </a:solidFill>
              </a:rPr>
              <a:t>During the whole process, AO staff is working manually within low efficiency and always facing risk of manual mistake and information of isolation</a:t>
            </a:r>
            <a:endParaRPr lang="zh-CN" altLang="en-US" dirty="0">
              <a:solidFill>
                <a:schemeClr val="bg1"/>
              </a:solidFill>
            </a:endParaRPr>
          </a:p>
        </p:txBody>
      </p:sp>
      <p:sp>
        <p:nvSpPr>
          <p:cNvPr id="12" name="Rectangle 11"/>
          <p:cNvSpPr/>
          <p:nvPr/>
        </p:nvSpPr>
        <p:spPr>
          <a:xfrm>
            <a:off x="2524919" y="2858095"/>
            <a:ext cx="4989186"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altLang="zh-CN" sz="5400" b="1" cap="none" spc="0" dirty="0">
                <a:ln w="11430"/>
                <a:solidFill>
                  <a:srgbClr val="FF0000"/>
                </a:solidFill>
                <a:effectLst>
                  <a:outerShdw blurRad="80000" dist="40000" dir="5040000" algn="tl">
                    <a:srgbClr val="000000">
                      <a:alpha val="30000"/>
                    </a:srgbClr>
                  </a:outerShdw>
                </a:effectLst>
              </a:rPr>
              <a:t>	</a:t>
            </a:r>
            <a:r>
              <a:rPr lang="en-US" altLang="zh-CN" sz="5400" b="1" dirty="0" smtClean="0">
                <a:ln w="11430"/>
                <a:solidFill>
                  <a:srgbClr val="FF0000"/>
                </a:solidFill>
                <a:effectLst>
                  <a:outerShdw blurRad="80000" dist="40000" dir="5040000" algn="tl">
                    <a:srgbClr val="000000">
                      <a:alpha val="30000"/>
                    </a:srgbClr>
                  </a:outerShdw>
                </a:effectLst>
              </a:rPr>
              <a:t>LOW EFFICIENCY</a:t>
            </a:r>
            <a:endParaRPr lang="en-US" altLang="zh-CN" sz="5400" b="1" cap="none" spc="0" dirty="0">
              <a:ln w="11430"/>
              <a:solidFill>
                <a:srgbClr val="FF0000"/>
              </a:solidFill>
              <a:effectLst>
                <a:outerShdw blurRad="80000" dist="40000" dir="5040000" algn="tl">
                  <a:srgbClr val="000000">
                    <a:alpha val="30000"/>
                  </a:srgbClr>
                </a:outerShdw>
              </a:effectLst>
            </a:endParaRPr>
          </a:p>
        </p:txBody>
      </p:sp>
      <p:sp>
        <p:nvSpPr>
          <p:cNvPr id="24" name="Rectangle 23"/>
          <p:cNvSpPr/>
          <p:nvPr/>
        </p:nvSpPr>
        <p:spPr>
          <a:xfrm>
            <a:off x="2372519" y="4001095"/>
            <a:ext cx="5507021"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altLang="zh-CN" sz="5400" b="1" cap="none" spc="0" dirty="0" smtClean="0">
                <a:ln w="11430"/>
                <a:solidFill>
                  <a:srgbClr val="FF0000"/>
                </a:solidFill>
                <a:effectLst>
                  <a:outerShdw blurRad="80000" dist="40000" dir="5040000" algn="tl">
                    <a:srgbClr val="000000">
                      <a:alpha val="30000"/>
                    </a:srgbClr>
                  </a:outerShdw>
                </a:effectLst>
              </a:rPr>
              <a:t>MANUAL MISTAKE</a:t>
            </a:r>
            <a:endParaRPr lang="en-US" altLang="zh-CN" sz="5400" b="1" cap="none" spc="0" dirty="0">
              <a:ln w="11430"/>
              <a:solidFill>
                <a:srgbClr val="FF0000"/>
              </a:solidFill>
              <a:effectLst>
                <a:outerShdw blurRad="80000" dist="40000" dir="5040000" algn="tl">
                  <a:srgbClr val="000000">
                    <a:alpha val="30000"/>
                  </a:srgbClr>
                </a:outerShdw>
              </a:effectLst>
            </a:endParaRPr>
          </a:p>
        </p:txBody>
      </p:sp>
      <p:sp>
        <p:nvSpPr>
          <p:cNvPr id="21" name="Rectangle 20"/>
          <p:cNvSpPr/>
          <p:nvPr/>
        </p:nvSpPr>
        <p:spPr>
          <a:xfrm>
            <a:off x="1000919" y="5000625"/>
            <a:ext cx="8610562"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altLang="zh-CN" sz="5400" b="1" cap="none" spc="0" dirty="0" smtClean="0">
                <a:ln w="11430"/>
                <a:solidFill>
                  <a:srgbClr val="FF0000"/>
                </a:solidFill>
                <a:effectLst>
                  <a:outerShdw blurRad="80000" dist="40000" dir="5040000" algn="tl">
                    <a:srgbClr val="000000">
                      <a:alpha val="30000"/>
                    </a:srgbClr>
                  </a:outerShdw>
                </a:effectLst>
              </a:rPr>
              <a:t>INFORMATION OF ISOLATION</a:t>
            </a:r>
            <a:endParaRPr lang="en-US" altLang="zh-CN" sz="5400" b="1" cap="none" spc="0" dirty="0">
              <a:ln w="11430"/>
              <a:solidFill>
                <a:srgbClr val="FF0000"/>
              </a:soli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xmlns="" val="159848628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8000" accel="50000" decel="50000" fill="hold" nodeType="withEffect">
                                  <p:stCondLst>
                                    <p:cond delay="0"/>
                                  </p:stCondLst>
                                  <p:childTnLst>
                                    <p:animMotion origin="layout" path="M 5.93824E-7 1.47651E-6 L 0.21021 0.0044 " pathEditMode="relative" rAng="0" ptsTypes="AA">
                                      <p:cBhvr>
                                        <p:cTn id="6" dur="2000" fill="hold"/>
                                        <p:tgtEl>
                                          <p:spTgt spid="3077"/>
                                        </p:tgtEl>
                                        <p:attrNameLst>
                                          <p:attrName>ppt_x</p:attrName>
                                          <p:attrName>ppt_y</p:attrName>
                                        </p:attrNameLst>
                                      </p:cBhvr>
                                      <p:rCtr x="10511" y="210"/>
                                    </p:animMotion>
                                  </p:childTnLst>
                                </p:cTn>
                              </p:par>
                            </p:childTnLst>
                          </p:cTn>
                        </p:par>
                        <p:par>
                          <p:cTn id="7" fill="hold">
                            <p:stCondLst>
                              <p:cond delay="16000"/>
                            </p:stCondLst>
                            <p:childTnLst>
                              <p:par>
                                <p:cTn id="8" presetID="1" presetClass="exit"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hidden"/>
                                      </p:to>
                                    </p:set>
                                  </p:childTnLst>
                                </p:cTn>
                              </p:par>
                            </p:childTnLst>
                          </p:cTn>
                        </p:par>
                        <p:par>
                          <p:cTn id="10" fill="hold">
                            <p:stCondLst>
                              <p:cond delay="16000"/>
                            </p:stCondLst>
                            <p:childTnLst>
                              <p:par>
                                <p:cTn id="11" presetID="1"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8"/>
                                        </p:tgtEl>
                                        <p:attrNameLst>
                                          <p:attrName>style.visibility</p:attrName>
                                        </p:attrNameLst>
                                      </p:cBhvr>
                                      <p:to>
                                        <p:strVal val="visible"/>
                                      </p:to>
                                    </p:set>
                                  </p:childTnLst>
                                </p:cTn>
                              </p:par>
                              <p:par>
                                <p:cTn id="15" presetID="42" presetClass="path" presetSubtype="0" repeatCount="5000" accel="50000" decel="50000" fill="hold" nodeType="withEffect">
                                  <p:stCondLst>
                                    <p:cond delay="0"/>
                                  </p:stCondLst>
                                  <p:childTnLst>
                                    <p:animMotion origin="layout" path="M -2.09026E-6 3.08725E-6 L -0.35629 3.08725E-6 " pathEditMode="relative" rAng="0" ptsTypes="AA">
                                      <p:cBhvr>
                                        <p:cTn id="16" dur="2000" fill="hold"/>
                                        <p:tgtEl>
                                          <p:spTgt spid="3078"/>
                                        </p:tgtEl>
                                        <p:attrNameLst>
                                          <p:attrName>ppt_x</p:attrName>
                                          <p:attrName>ppt_y</p:attrName>
                                        </p:attrNameLst>
                                      </p:cBhvr>
                                      <p:rCtr x="-17815" y="0"/>
                                    </p:animMotion>
                                  </p:childTnLst>
                                </p:cTn>
                              </p:par>
                              <p:par>
                                <p:cTn id="17" presetID="14" presetClass="entr" presetSubtype="1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randombar(horizontal)">
                                      <p:cBhvr>
                                        <p:cTn id="19" dur="500"/>
                                        <p:tgtEl>
                                          <p:spTgt spid="17"/>
                                        </p:tgtEl>
                                      </p:cBhvr>
                                    </p:animEffect>
                                  </p:childTnLst>
                                </p:cTn>
                              </p:par>
                            </p:childTnLst>
                          </p:cTn>
                        </p:par>
                        <p:par>
                          <p:cTn id="20" fill="hold">
                            <p:stCondLst>
                              <p:cond delay="26000"/>
                            </p:stCondLst>
                            <p:childTnLst>
                              <p:par>
                                <p:cTn id="21" presetID="1" presetClass="exit" presetSubtype="0" fill="hold" grpId="1" nodeType="afterEffect">
                                  <p:stCondLst>
                                    <p:cond delay="0"/>
                                  </p:stCondLst>
                                  <p:childTnLst>
                                    <p:set>
                                      <p:cBhvr>
                                        <p:cTn id="22" dur="1" fill="hold">
                                          <p:stCondLst>
                                            <p:cond delay="0"/>
                                          </p:stCondLst>
                                        </p:cTn>
                                        <p:tgtEl>
                                          <p:spTgt spid="17"/>
                                        </p:tgtEl>
                                        <p:attrNameLst>
                                          <p:attrName>style.visibility</p:attrName>
                                        </p:attrNameLst>
                                      </p:cBhvr>
                                      <p:to>
                                        <p:strVal val="hidden"/>
                                      </p:to>
                                    </p:set>
                                  </p:childTnLst>
                                </p:cTn>
                              </p:par>
                            </p:childTnLst>
                          </p:cTn>
                        </p:par>
                        <p:par>
                          <p:cTn id="23" fill="hold">
                            <p:stCondLst>
                              <p:cond delay="26000"/>
                            </p:stCondLst>
                            <p:childTnLst>
                              <p:par>
                                <p:cTn id="24" presetID="1" presetClass="entr" presetSubtype="0" fill="hold" nodeType="afterEffect">
                                  <p:stCondLst>
                                    <p:cond delay="0"/>
                                  </p:stCondLst>
                                  <p:childTnLst>
                                    <p:set>
                                      <p:cBhvr>
                                        <p:cTn id="25" dur="1" fill="hold">
                                          <p:stCondLst>
                                            <p:cond delay="0"/>
                                          </p:stCondLst>
                                        </p:cTn>
                                        <p:tgtEl>
                                          <p:spTgt spid="307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childTnLst>
                          </p:cTn>
                        </p:par>
                        <p:par>
                          <p:cTn id="28" fill="hold">
                            <p:stCondLst>
                              <p:cond delay="26000"/>
                            </p:stCondLst>
                            <p:childTnLst>
                              <p:par>
                                <p:cTn id="29" presetID="1" presetClass="entr" presetSubtype="0"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par>
                          <p:cTn id="31" fill="hold">
                            <p:stCondLst>
                              <p:cond delay="26000"/>
                            </p:stCondLst>
                            <p:childTnLst>
                              <p:par>
                                <p:cTn id="32" presetID="14" presetClass="entr" presetSubtype="1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randombar(horizontal)">
                                      <p:cBhvr>
                                        <p:cTn id="34" dur="500"/>
                                        <p:tgtEl>
                                          <p:spTgt spid="10"/>
                                        </p:tgtEl>
                                      </p:cBhvr>
                                    </p:animEffect>
                                  </p:childTnLst>
                                </p:cTn>
                              </p:par>
                              <p:par>
                                <p:cTn id="35" presetID="42" presetClass="path" presetSubtype="0" repeatCount="5000" accel="50000" decel="50000" fill="hold" nodeType="withEffect">
                                  <p:stCondLst>
                                    <p:cond delay="0"/>
                                  </p:stCondLst>
                                  <p:childTnLst>
                                    <p:animMotion origin="layout" path="M 3.65796E-6 4.22819E-6 L 0.21021 0.0044 " pathEditMode="relative" rAng="0" ptsTypes="AA">
                                      <p:cBhvr>
                                        <p:cTn id="36" dur="2000" fill="hold"/>
                                        <p:tgtEl>
                                          <p:spTgt spid="20"/>
                                        </p:tgtEl>
                                        <p:attrNameLst>
                                          <p:attrName>ppt_x</p:attrName>
                                          <p:attrName>ppt_y</p:attrName>
                                        </p:attrNameLst>
                                      </p:cBhvr>
                                      <p:rCtr x="10511" y="210"/>
                                    </p:animMotion>
                                  </p:childTnLst>
                                </p:cTn>
                              </p:par>
                            </p:childTnLst>
                          </p:cTn>
                        </p:par>
                        <p:par>
                          <p:cTn id="37" fill="hold">
                            <p:stCondLst>
                              <p:cond delay="36000"/>
                            </p:stCondLst>
                            <p:childTnLst>
                              <p:par>
                                <p:cTn id="38" presetID="1" presetClass="exit" presetSubtype="0" fill="hold" grpId="1" nodeType="afterEffect">
                                  <p:stCondLst>
                                    <p:cond delay="0"/>
                                  </p:stCondLst>
                                  <p:childTnLst>
                                    <p:set>
                                      <p:cBhvr>
                                        <p:cTn id="39" dur="1" fill="hold">
                                          <p:stCondLst>
                                            <p:cond delay="0"/>
                                          </p:stCondLst>
                                        </p:cTn>
                                        <p:tgtEl>
                                          <p:spTgt spid="10"/>
                                        </p:tgtEl>
                                        <p:attrNameLst>
                                          <p:attrName>style.visibility</p:attrName>
                                        </p:attrNameLst>
                                      </p:cBhvr>
                                      <p:to>
                                        <p:strVal val="hidden"/>
                                      </p:to>
                                    </p:set>
                                  </p:childTnLst>
                                </p:cTn>
                              </p:par>
                            </p:childTnLst>
                          </p:cTn>
                        </p:par>
                        <p:par>
                          <p:cTn id="40" fill="hold">
                            <p:stCondLst>
                              <p:cond delay="36000"/>
                            </p:stCondLst>
                            <p:childTnLst>
                              <p:par>
                                <p:cTn id="41" presetID="1"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par>
                          <p:cTn id="43" fill="hold">
                            <p:stCondLst>
                              <p:cond delay="36000"/>
                            </p:stCondLst>
                            <p:childTnLst>
                              <p:par>
                                <p:cTn id="44" presetID="53" presetClass="entr" presetSubtype="16" fill="hold" grpId="0" nodeType="afterEffect">
                                  <p:stCondLst>
                                    <p:cond delay="5000"/>
                                  </p:stCondLst>
                                  <p:childTnLst>
                                    <p:set>
                                      <p:cBhvr>
                                        <p:cTn id="45" dur="1" fill="hold">
                                          <p:stCondLst>
                                            <p:cond delay="0"/>
                                          </p:stCondLst>
                                        </p:cTn>
                                        <p:tgtEl>
                                          <p:spTgt spid="12"/>
                                        </p:tgtEl>
                                        <p:attrNameLst>
                                          <p:attrName>style.visibility</p:attrName>
                                        </p:attrNameLst>
                                      </p:cBhvr>
                                      <p:to>
                                        <p:strVal val="visible"/>
                                      </p:to>
                                    </p:set>
                                    <p:anim calcmode="lin" valueType="num">
                                      <p:cBhvr>
                                        <p:cTn id="46" dur="500" fill="hold"/>
                                        <p:tgtEl>
                                          <p:spTgt spid="12"/>
                                        </p:tgtEl>
                                        <p:attrNameLst>
                                          <p:attrName>ppt_w</p:attrName>
                                        </p:attrNameLst>
                                      </p:cBhvr>
                                      <p:tavLst>
                                        <p:tav tm="0">
                                          <p:val>
                                            <p:fltVal val="0"/>
                                          </p:val>
                                        </p:tav>
                                        <p:tav tm="100000">
                                          <p:val>
                                            <p:strVal val="#ppt_w"/>
                                          </p:val>
                                        </p:tav>
                                      </p:tavLst>
                                    </p:anim>
                                    <p:anim calcmode="lin" valueType="num">
                                      <p:cBhvr>
                                        <p:cTn id="47" dur="500" fill="hold"/>
                                        <p:tgtEl>
                                          <p:spTgt spid="12"/>
                                        </p:tgtEl>
                                        <p:attrNameLst>
                                          <p:attrName>ppt_h</p:attrName>
                                        </p:attrNameLst>
                                      </p:cBhvr>
                                      <p:tavLst>
                                        <p:tav tm="0">
                                          <p:val>
                                            <p:fltVal val="0"/>
                                          </p:val>
                                        </p:tav>
                                        <p:tav tm="100000">
                                          <p:val>
                                            <p:strVal val="#ppt_h"/>
                                          </p:val>
                                        </p:tav>
                                      </p:tavLst>
                                    </p:anim>
                                    <p:animEffect transition="in" filter="fade">
                                      <p:cBhvr>
                                        <p:cTn id="48" dur="500"/>
                                        <p:tgtEl>
                                          <p:spTgt spid="12"/>
                                        </p:tgtEl>
                                      </p:cBhvr>
                                    </p:animEffect>
                                  </p:childTnLst>
                                </p:cTn>
                              </p:par>
                            </p:childTnLst>
                          </p:cTn>
                        </p:par>
                        <p:par>
                          <p:cTn id="49" fill="hold">
                            <p:stCondLst>
                              <p:cond delay="41500"/>
                            </p:stCondLst>
                            <p:childTnLst>
                              <p:par>
                                <p:cTn id="50" presetID="53" presetClass="entr" presetSubtype="16" fill="hold" grpId="0" nodeType="afterEffect">
                                  <p:stCondLst>
                                    <p:cond delay="2000"/>
                                  </p:stCondLst>
                                  <p:childTnLst>
                                    <p:set>
                                      <p:cBhvr>
                                        <p:cTn id="51" dur="1" fill="hold">
                                          <p:stCondLst>
                                            <p:cond delay="0"/>
                                          </p:stCondLst>
                                        </p:cTn>
                                        <p:tgtEl>
                                          <p:spTgt spid="24"/>
                                        </p:tgtEl>
                                        <p:attrNameLst>
                                          <p:attrName>style.visibility</p:attrName>
                                        </p:attrNameLst>
                                      </p:cBhvr>
                                      <p:to>
                                        <p:strVal val="visible"/>
                                      </p:to>
                                    </p:set>
                                    <p:anim calcmode="lin" valueType="num">
                                      <p:cBhvr>
                                        <p:cTn id="52" dur="500" fill="hold"/>
                                        <p:tgtEl>
                                          <p:spTgt spid="24"/>
                                        </p:tgtEl>
                                        <p:attrNameLst>
                                          <p:attrName>ppt_w</p:attrName>
                                        </p:attrNameLst>
                                      </p:cBhvr>
                                      <p:tavLst>
                                        <p:tav tm="0">
                                          <p:val>
                                            <p:fltVal val="0"/>
                                          </p:val>
                                        </p:tav>
                                        <p:tav tm="100000">
                                          <p:val>
                                            <p:strVal val="#ppt_w"/>
                                          </p:val>
                                        </p:tav>
                                      </p:tavLst>
                                    </p:anim>
                                    <p:anim calcmode="lin" valueType="num">
                                      <p:cBhvr>
                                        <p:cTn id="53" dur="500" fill="hold"/>
                                        <p:tgtEl>
                                          <p:spTgt spid="24"/>
                                        </p:tgtEl>
                                        <p:attrNameLst>
                                          <p:attrName>ppt_h</p:attrName>
                                        </p:attrNameLst>
                                      </p:cBhvr>
                                      <p:tavLst>
                                        <p:tav tm="0">
                                          <p:val>
                                            <p:fltVal val="0"/>
                                          </p:val>
                                        </p:tav>
                                        <p:tav tm="100000">
                                          <p:val>
                                            <p:strVal val="#ppt_h"/>
                                          </p:val>
                                        </p:tav>
                                      </p:tavLst>
                                    </p:anim>
                                    <p:animEffect transition="in" filter="fade">
                                      <p:cBhvr>
                                        <p:cTn id="54" dur="500"/>
                                        <p:tgtEl>
                                          <p:spTgt spid="24"/>
                                        </p:tgtEl>
                                      </p:cBhvr>
                                    </p:animEffect>
                                  </p:childTnLst>
                                </p:cTn>
                              </p:par>
                            </p:childTnLst>
                          </p:cTn>
                        </p:par>
                        <p:par>
                          <p:cTn id="55" fill="hold">
                            <p:stCondLst>
                              <p:cond delay="44000"/>
                            </p:stCondLst>
                            <p:childTnLst>
                              <p:par>
                                <p:cTn id="56" presetID="53" presetClass="entr" presetSubtype="16" fill="hold" grpId="0" nodeType="afterEffect">
                                  <p:stCondLst>
                                    <p:cond delay="2000"/>
                                  </p:stCondLst>
                                  <p:childTnLst>
                                    <p:set>
                                      <p:cBhvr>
                                        <p:cTn id="57" dur="1" fill="hold">
                                          <p:stCondLst>
                                            <p:cond delay="0"/>
                                          </p:stCondLst>
                                        </p:cTn>
                                        <p:tgtEl>
                                          <p:spTgt spid="21"/>
                                        </p:tgtEl>
                                        <p:attrNameLst>
                                          <p:attrName>style.visibility</p:attrName>
                                        </p:attrNameLst>
                                      </p:cBhvr>
                                      <p:to>
                                        <p:strVal val="visible"/>
                                      </p:to>
                                    </p:set>
                                    <p:anim calcmode="lin" valueType="num">
                                      <p:cBhvr>
                                        <p:cTn id="58" dur="500" fill="hold"/>
                                        <p:tgtEl>
                                          <p:spTgt spid="21"/>
                                        </p:tgtEl>
                                        <p:attrNameLst>
                                          <p:attrName>ppt_w</p:attrName>
                                        </p:attrNameLst>
                                      </p:cBhvr>
                                      <p:tavLst>
                                        <p:tav tm="0">
                                          <p:val>
                                            <p:fltVal val="0"/>
                                          </p:val>
                                        </p:tav>
                                        <p:tav tm="100000">
                                          <p:val>
                                            <p:strVal val="#ppt_w"/>
                                          </p:val>
                                        </p:tav>
                                      </p:tavLst>
                                    </p:anim>
                                    <p:anim calcmode="lin" valueType="num">
                                      <p:cBhvr>
                                        <p:cTn id="59" dur="500" fill="hold"/>
                                        <p:tgtEl>
                                          <p:spTgt spid="21"/>
                                        </p:tgtEl>
                                        <p:attrNameLst>
                                          <p:attrName>ppt_h</p:attrName>
                                        </p:attrNameLst>
                                      </p:cBhvr>
                                      <p:tavLst>
                                        <p:tav tm="0">
                                          <p:val>
                                            <p:fltVal val="0"/>
                                          </p:val>
                                        </p:tav>
                                        <p:tav tm="100000">
                                          <p:val>
                                            <p:strVal val="#ppt_h"/>
                                          </p:val>
                                        </p:tav>
                                      </p:tavLst>
                                    </p:anim>
                                    <p:animEffect transition="in" filter="fade">
                                      <p:cBhvr>
                                        <p:cTn id="6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17" grpId="0"/>
      <p:bldP spid="17" grpId="1"/>
      <p:bldP spid="19" grpId="0" animBg="1"/>
      <p:bldP spid="10" grpId="0"/>
      <p:bldP spid="10" grpId="1"/>
      <p:bldP spid="11" grpId="0"/>
      <p:bldP spid="12" grpId="0"/>
      <p:bldP spid="24"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6" name="Rectangle 5"/>
          <p:cNvSpPr/>
          <p:nvPr/>
        </p:nvSpPr>
        <p:spPr>
          <a:xfrm>
            <a:off x="410" y="6854963"/>
            <a:ext cx="10688228" cy="736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ea typeface="굴림" charset="-127"/>
              <a:cs typeface="Arial" charset="0"/>
            </a:endParaRPr>
          </a:p>
        </p:txBody>
      </p:sp>
      <p:sp>
        <p:nvSpPr>
          <p:cNvPr id="3" name="Rectangle 2"/>
          <p:cNvSpPr/>
          <p:nvPr/>
        </p:nvSpPr>
        <p:spPr>
          <a:xfrm>
            <a:off x="151730" y="6854964"/>
            <a:ext cx="10281607" cy="707886"/>
          </a:xfrm>
          <a:prstGeom prst="rect">
            <a:avLst/>
          </a:prstGeom>
        </p:spPr>
        <p:txBody>
          <a:bodyPr wrap="square">
            <a:spAutoFit/>
          </a:bodyPr>
          <a:lstStyle/>
          <a:p>
            <a:r>
              <a:rPr lang="en-US" altLang="zh-CN" dirty="0">
                <a:solidFill>
                  <a:schemeClr val="bg1"/>
                </a:solidFill>
              </a:rPr>
              <a:t>In our new design, we will provide a new payment platform to resolve these problems. Our target is to make everything automatically, </a:t>
            </a:r>
            <a:r>
              <a:rPr lang="en-US" altLang="zh-CN" dirty="0" smtClean="0">
                <a:solidFill>
                  <a:schemeClr val="bg1"/>
                </a:solidFill>
              </a:rPr>
              <a:t> improve </a:t>
            </a:r>
            <a:r>
              <a:rPr lang="en-US" altLang="zh-CN" dirty="0">
                <a:solidFill>
                  <a:schemeClr val="bg1"/>
                </a:solidFill>
              </a:rPr>
              <a:t>efficiency and reduce manual risk to Zero.</a:t>
            </a:r>
            <a:endParaRPr lang="zh-CN" altLang="en-US" dirty="0">
              <a:solidFill>
                <a:schemeClr val="bg1"/>
              </a:solidFill>
            </a:endParaRPr>
          </a:p>
        </p:txBody>
      </p:sp>
      <p:pic>
        <p:nvPicPr>
          <p:cNvPr id="1026" name="Picture 2"/>
          <p:cNvPicPr>
            <a:picLocks noChangeAspect="1" noChangeArrowheads="1"/>
          </p:cNvPicPr>
          <p:nvPr/>
        </p:nvPicPr>
        <p:blipFill>
          <a:blip r:embed="rId2" cstate="print"/>
          <a:srcRect/>
          <a:stretch>
            <a:fillRect/>
          </a:stretch>
        </p:blipFill>
        <p:spPr bwMode="auto">
          <a:xfrm>
            <a:off x="772319" y="1495425"/>
            <a:ext cx="9017000" cy="4451350"/>
          </a:xfrm>
          <a:prstGeom prst="rect">
            <a:avLst/>
          </a:prstGeom>
          <a:noFill/>
          <a:ln w="9525">
            <a:noFill/>
            <a:miter lim="800000"/>
            <a:headEnd/>
            <a:tailEnd/>
          </a:ln>
        </p:spPr>
      </p:pic>
    </p:spTree>
    <p:extLst>
      <p:ext uri="{BB962C8B-B14F-4D97-AF65-F5344CB8AC3E}">
        <p14:creationId xmlns:p14="http://schemas.microsoft.com/office/powerpoint/2010/main" xmlns="" val="357793653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0" y="6854963"/>
            <a:ext cx="10688228" cy="736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dirty="0">
              <a:ea typeface="굴림" charset="-127"/>
              <a:cs typeface="Arial" charset="0"/>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10519" y="1571625"/>
            <a:ext cx="6838950" cy="2047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p:cNvSpPr/>
          <p:nvPr/>
        </p:nvSpPr>
        <p:spPr>
          <a:xfrm>
            <a:off x="315119" y="7023138"/>
            <a:ext cx="10214425" cy="400110"/>
          </a:xfrm>
          <a:prstGeom prst="rect">
            <a:avLst/>
          </a:prstGeom>
        </p:spPr>
        <p:txBody>
          <a:bodyPr wrap="square">
            <a:spAutoFit/>
          </a:bodyPr>
          <a:lstStyle/>
          <a:p>
            <a:r>
              <a:rPr lang="en-US" altLang="ko-KR" dirty="0">
                <a:solidFill>
                  <a:schemeClr val="bg1"/>
                </a:solidFill>
                <a:ea typeface="굴림" charset="-127"/>
                <a:cs typeface="Arial" charset="0"/>
              </a:rPr>
              <a:t>In China, each invoice has an unique QR code and it saves all of this invoice information. </a:t>
            </a:r>
          </a:p>
        </p:txBody>
      </p:sp>
      <p:sp>
        <p:nvSpPr>
          <p:cNvPr id="6" name="Rectangle 5"/>
          <p:cNvSpPr/>
          <p:nvPr/>
        </p:nvSpPr>
        <p:spPr>
          <a:xfrm>
            <a:off x="162719" y="6854964"/>
            <a:ext cx="9067800" cy="707886"/>
          </a:xfrm>
          <a:prstGeom prst="rect">
            <a:avLst/>
          </a:prstGeom>
        </p:spPr>
        <p:txBody>
          <a:bodyPr wrap="square">
            <a:spAutoFit/>
          </a:bodyPr>
          <a:lstStyle/>
          <a:p>
            <a:r>
              <a:rPr lang="en-GB" dirty="0" smtClean="0">
                <a:solidFill>
                  <a:schemeClr val="bg1"/>
                </a:solidFill>
              </a:rPr>
              <a:t>We will provide a hardware to scan </a:t>
            </a:r>
            <a:r>
              <a:rPr lang="en-GB" dirty="0" smtClean="0">
                <a:solidFill>
                  <a:schemeClr val="bg1"/>
                </a:solidFill>
              </a:rPr>
              <a:t>invoice </a:t>
            </a:r>
            <a:r>
              <a:rPr lang="en-GB" dirty="0" smtClean="0">
                <a:solidFill>
                  <a:schemeClr val="bg1"/>
                </a:solidFill>
              </a:rPr>
              <a:t>information </a:t>
            </a:r>
            <a:r>
              <a:rPr lang="en-GB" dirty="0" smtClean="0">
                <a:solidFill>
                  <a:schemeClr val="bg1"/>
                </a:solidFill>
              </a:rPr>
              <a:t>and then the information will be input </a:t>
            </a:r>
            <a:r>
              <a:rPr lang="en-GB" dirty="0" smtClean="0">
                <a:solidFill>
                  <a:schemeClr val="bg1"/>
                </a:solidFill>
              </a:rPr>
              <a:t>into system automatically.</a:t>
            </a:r>
            <a:endParaRPr lang="en-GB" dirty="0">
              <a:solidFill>
                <a:schemeClr val="bg1"/>
              </a:solidFill>
            </a:endParaRPr>
          </a:p>
        </p:txBody>
      </p:sp>
      <p:sp>
        <p:nvSpPr>
          <p:cNvPr id="9" name="Rectangle 8"/>
          <p:cNvSpPr/>
          <p:nvPr/>
        </p:nvSpPr>
        <p:spPr>
          <a:xfrm>
            <a:off x="619919" y="2257425"/>
            <a:ext cx="2057400" cy="400110"/>
          </a:xfrm>
          <a:prstGeom prst="rect">
            <a:avLst/>
          </a:prstGeom>
        </p:spPr>
        <p:txBody>
          <a:bodyPr wrap="square">
            <a:spAutoFit/>
          </a:bodyPr>
          <a:lstStyle/>
          <a:p>
            <a:r>
              <a:rPr lang="en-GB" dirty="0" smtClean="0"/>
              <a:t>01011011000100</a:t>
            </a:r>
            <a:endParaRPr lang="en-GB" dirty="0"/>
          </a:p>
        </p:txBody>
      </p:sp>
      <p:pic>
        <p:nvPicPr>
          <p:cNvPr id="3074" name="Picture 2"/>
          <p:cNvPicPr>
            <a:picLocks noChangeAspect="1" noChangeArrowheads="1"/>
          </p:cNvPicPr>
          <p:nvPr/>
        </p:nvPicPr>
        <p:blipFill>
          <a:blip r:embed="rId3" cstate="print"/>
          <a:srcRect/>
          <a:stretch>
            <a:fillRect/>
          </a:stretch>
        </p:blipFill>
        <p:spPr bwMode="auto">
          <a:xfrm>
            <a:off x="315119" y="1647825"/>
            <a:ext cx="2298108" cy="14478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cstate="print"/>
          <a:srcRect/>
          <a:stretch>
            <a:fillRect/>
          </a:stretch>
        </p:blipFill>
        <p:spPr bwMode="auto">
          <a:xfrm>
            <a:off x="7096919" y="1495425"/>
            <a:ext cx="2508150" cy="1600200"/>
          </a:xfrm>
          <a:prstGeom prst="rect">
            <a:avLst/>
          </a:prstGeom>
          <a:noFill/>
          <a:ln w="9525">
            <a:noFill/>
            <a:miter lim="800000"/>
            <a:headEnd/>
            <a:tailEnd/>
          </a:ln>
          <a:effectLst/>
        </p:spPr>
      </p:pic>
    </p:spTree>
    <p:extLst>
      <p:ext uri="{BB962C8B-B14F-4D97-AF65-F5344CB8AC3E}">
        <p14:creationId xmlns:p14="http://schemas.microsoft.com/office/powerpoint/2010/main" xmlns="" val="415415941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5000"/>
                                  </p:stCondLst>
                                  <p:childTnLst>
                                    <p:set>
                                      <p:cBhvr>
                                        <p:cTn id="6" dur="1" fill="hold">
                                          <p:stCondLst>
                                            <p:cond delay="0"/>
                                          </p:stCondLst>
                                        </p:cTn>
                                        <p:tgtEl>
                                          <p:spTgt spid="4098"/>
                                        </p:tgtEl>
                                        <p:attrNameLst>
                                          <p:attrName>style.visibility</p:attrName>
                                        </p:attrNameLst>
                                      </p:cBhvr>
                                      <p:to>
                                        <p:strVal val="hidden"/>
                                      </p:to>
                                    </p:set>
                                  </p:childTnLst>
                                </p:cTn>
                              </p:par>
                            </p:childTnLst>
                          </p:cTn>
                        </p:par>
                        <p:par>
                          <p:cTn id="7" fill="hold">
                            <p:stCondLst>
                              <p:cond delay="5000"/>
                            </p:stCondLst>
                            <p:childTnLst>
                              <p:par>
                                <p:cTn id="8" presetID="1" presetClass="exit"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hidden"/>
                                      </p:to>
                                    </p:set>
                                  </p:childTnLst>
                                </p:cTn>
                              </p:par>
                            </p:childTnLst>
                          </p:cTn>
                        </p:par>
                        <p:par>
                          <p:cTn id="10" fill="hold">
                            <p:stCondLst>
                              <p:cond delay="5000"/>
                            </p:stCondLst>
                            <p:childTnLst>
                              <p:par>
                                <p:cTn id="11" presetID="4" presetClass="entr" presetSubtype="16" fill="hold"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box(in)">
                                      <p:cBhvr>
                                        <p:cTn id="13" dur="500"/>
                                        <p:tgtEl>
                                          <p:spTgt spid="6">
                                            <p:txEl>
                                              <p:pRg st="0" end="0"/>
                                            </p:txEl>
                                          </p:spTgt>
                                        </p:tgtEl>
                                      </p:cBhvr>
                                    </p:animEffect>
                                  </p:childTnLst>
                                </p:cTn>
                              </p:par>
                              <p:par>
                                <p:cTn id="14" presetID="1" presetClass="entr" presetSubtype="0" fill="hold" nodeType="withEffect">
                                  <p:stCondLst>
                                    <p:cond delay="0"/>
                                  </p:stCondLst>
                                  <p:childTnLst>
                                    <p:set>
                                      <p:cBhvr>
                                        <p:cTn id="15" dur="1" fill="hold">
                                          <p:stCondLst>
                                            <p:cond delay="0"/>
                                          </p:stCondLst>
                                        </p:cTn>
                                        <p:tgtEl>
                                          <p:spTgt spid="3074"/>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075"/>
                                        </p:tgtEl>
                                        <p:attrNameLst>
                                          <p:attrName>style.visibility</p:attrName>
                                        </p:attrNameLst>
                                      </p:cBhvr>
                                      <p:to>
                                        <p:strVal val="visible"/>
                                      </p:to>
                                    </p:set>
                                  </p:childTnLst>
                                </p:cTn>
                              </p:par>
                              <p:par>
                                <p:cTn id="18" presetID="1" presetClass="entr" presetSubtype="0" fill="hold" grpId="1"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par>
                          <p:cTn id="20" fill="hold">
                            <p:stCondLst>
                              <p:cond delay="5500"/>
                            </p:stCondLst>
                            <p:childTnLst>
                              <p:par>
                                <p:cTn id="21" presetID="63" presetClass="path" presetSubtype="0" repeatCount="indefinite" accel="50000" decel="50000" fill="hold" grpId="0" nodeType="afterEffect">
                                  <p:stCondLst>
                                    <p:cond delay="0"/>
                                  </p:stCondLst>
                                  <p:endCondLst>
                                    <p:cond evt="onNext" delay="0">
                                      <p:tgtEl>
                                        <p:sldTgt/>
                                      </p:tgtEl>
                                    </p:cond>
                                  </p:endCondLst>
                                  <p:childTnLst>
                                    <p:animMotion origin="layout" path="M -4.57003E-6 -3.49853E-6 L 0.63806 -0.0063 " pathEditMode="relative" rAng="0" ptsTypes="AA">
                                      <p:cBhvr>
                                        <p:cTn id="22" dur="3000" fill="hold"/>
                                        <p:tgtEl>
                                          <p:spTgt spid="9"/>
                                        </p:tgtEl>
                                        <p:attrNameLst>
                                          <p:attrName>ppt_x</p:attrName>
                                          <p:attrName>ppt_y</p:attrName>
                                        </p:attrNameLst>
                                      </p:cBhvr>
                                      <p:rCtr x="319" y="-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9"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5" name="Rectangle 4"/>
          <p:cNvSpPr/>
          <p:nvPr/>
        </p:nvSpPr>
        <p:spPr>
          <a:xfrm>
            <a:off x="410" y="6854963"/>
            <a:ext cx="10688228" cy="736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dirty="0">
              <a:ea typeface="굴림" charset="-127"/>
              <a:cs typeface="Arial" charset="0"/>
            </a:endParaRPr>
          </a:p>
        </p:txBody>
      </p:sp>
      <p:sp>
        <p:nvSpPr>
          <p:cNvPr id="2" name="Rectangle 1"/>
          <p:cNvSpPr/>
          <p:nvPr/>
        </p:nvSpPr>
        <p:spPr>
          <a:xfrm>
            <a:off x="233993" y="6854963"/>
            <a:ext cx="10133299" cy="707886"/>
          </a:xfrm>
          <a:prstGeom prst="rect">
            <a:avLst/>
          </a:prstGeom>
        </p:spPr>
        <p:txBody>
          <a:bodyPr wrap="square">
            <a:spAutoFit/>
          </a:bodyPr>
          <a:lstStyle/>
          <a:p>
            <a:r>
              <a:rPr lang="en-US" altLang="zh-CN" dirty="0">
                <a:solidFill>
                  <a:schemeClr val="bg1"/>
                </a:solidFill>
              </a:rPr>
              <a:t>In future, the requestor will use website or mobile app to submit his/her reimbursement within the electronic invoice.</a:t>
            </a:r>
            <a:endParaRPr lang="zh-CN" altLang="en-US" dirty="0">
              <a:solidFill>
                <a:schemeClr val="bg1"/>
              </a:solidFill>
            </a:endParaRPr>
          </a:p>
        </p:txBody>
      </p:sp>
      <p:pic>
        <p:nvPicPr>
          <p:cNvPr id="2051" name="Picture 3" descr="C:\git\auto-scan\src\main\presentation\img\logo.jpg"/>
          <p:cNvPicPr>
            <a:picLocks noChangeAspect="1" noChangeArrowheads="1"/>
          </p:cNvPicPr>
          <p:nvPr/>
        </p:nvPicPr>
        <p:blipFill>
          <a:blip r:embed="rId2" cstate="print"/>
          <a:srcRect/>
          <a:stretch>
            <a:fillRect/>
          </a:stretch>
        </p:blipFill>
        <p:spPr bwMode="auto">
          <a:xfrm>
            <a:off x="8544719" y="1343025"/>
            <a:ext cx="1143000" cy="1334530"/>
          </a:xfrm>
          <a:prstGeom prst="rect">
            <a:avLst/>
          </a:prstGeom>
          <a:noFill/>
        </p:spPr>
      </p:pic>
      <p:pic>
        <p:nvPicPr>
          <p:cNvPr id="2052" name="Picture 4"/>
          <p:cNvPicPr>
            <a:picLocks noChangeAspect="1" noChangeArrowheads="1"/>
          </p:cNvPicPr>
          <p:nvPr/>
        </p:nvPicPr>
        <p:blipFill>
          <a:blip r:embed="rId3" cstate="print"/>
          <a:srcRect/>
          <a:stretch>
            <a:fillRect/>
          </a:stretch>
        </p:blipFill>
        <p:spPr bwMode="auto">
          <a:xfrm>
            <a:off x="848519" y="1266825"/>
            <a:ext cx="889000" cy="1663700"/>
          </a:xfrm>
          <a:prstGeom prst="rect">
            <a:avLst/>
          </a:prstGeom>
          <a:noFill/>
          <a:ln w="9525">
            <a:noFill/>
            <a:miter lim="800000"/>
            <a:headEnd/>
            <a:tailEnd/>
          </a:ln>
        </p:spPr>
      </p:pic>
    </p:spTree>
    <p:extLst>
      <p:ext uri="{BB962C8B-B14F-4D97-AF65-F5344CB8AC3E}">
        <p14:creationId xmlns:p14="http://schemas.microsoft.com/office/powerpoint/2010/main" xmlns="" val="31649777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5568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5" name="Rectangle 4"/>
          <p:cNvSpPr/>
          <p:nvPr/>
        </p:nvSpPr>
        <p:spPr>
          <a:xfrm>
            <a:off x="410" y="6854964"/>
            <a:ext cx="10688228" cy="736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dirty="0">
              <a:ea typeface="굴림" charset="-127"/>
              <a:cs typeface="Arial" charset="0"/>
            </a:endParaRPr>
          </a:p>
        </p:txBody>
      </p:sp>
      <p:pic>
        <p:nvPicPr>
          <p:cNvPr id="7171" name="Picture 3" descr="C:\Users\TJVictor\Desktop\improve efficency_副本.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68337" y="839243"/>
            <a:ext cx="1094582" cy="58105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1"/>
          <p:cNvSpPr/>
          <p:nvPr/>
        </p:nvSpPr>
        <p:spPr>
          <a:xfrm>
            <a:off x="1991519" y="929715"/>
            <a:ext cx="6477000" cy="400110"/>
          </a:xfrm>
          <a:prstGeom prst="rect">
            <a:avLst/>
          </a:prstGeom>
        </p:spPr>
        <p:txBody>
          <a:bodyPr wrap="square">
            <a:spAutoFit/>
          </a:bodyPr>
          <a:lstStyle/>
          <a:p>
            <a:r>
              <a:rPr lang="en-US" altLang="zh-CN" dirty="0"/>
              <a:t>Improve 25 </a:t>
            </a:r>
            <a:r>
              <a:rPr lang="en-US" altLang="zh-CN" dirty="0" smtClean="0"/>
              <a:t>multiple efficiency</a:t>
            </a:r>
            <a:r>
              <a:rPr lang="en-US" altLang="zh-CN" dirty="0"/>
              <a:t>. </a:t>
            </a:r>
            <a:endParaRPr lang="zh-CN" altLang="en-US" dirty="0"/>
          </a:p>
        </p:txBody>
      </p:sp>
      <p:sp>
        <p:nvSpPr>
          <p:cNvPr id="3" name="Rectangle 2"/>
          <p:cNvSpPr/>
          <p:nvPr/>
        </p:nvSpPr>
        <p:spPr>
          <a:xfrm>
            <a:off x="467519" y="657225"/>
            <a:ext cx="9677400" cy="8726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5" hidden="1"/>
          <p:cNvSpPr/>
          <p:nvPr/>
        </p:nvSpPr>
        <p:spPr>
          <a:xfrm>
            <a:off x="315119" y="7023139"/>
            <a:ext cx="10133299" cy="400110"/>
          </a:xfrm>
          <a:prstGeom prst="rect">
            <a:avLst/>
          </a:prstGeom>
        </p:spPr>
        <p:txBody>
          <a:bodyPr wrap="square">
            <a:spAutoFit/>
          </a:bodyPr>
          <a:lstStyle/>
          <a:p>
            <a:r>
              <a:rPr lang="en-US" altLang="ko-KR" dirty="0">
                <a:solidFill>
                  <a:schemeClr val="bg1"/>
                </a:solidFill>
                <a:ea typeface="굴림" charset="-127"/>
                <a:cs typeface="Arial" charset="0"/>
              </a:rPr>
              <a:t>After apply this new system, we can</a:t>
            </a:r>
          </a:p>
        </p:txBody>
      </p:sp>
      <p:sp>
        <p:nvSpPr>
          <p:cNvPr id="7" name="Rectangle 6" hidden="1"/>
          <p:cNvSpPr/>
          <p:nvPr/>
        </p:nvSpPr>
        <p:spPr>
          <a:xfrm>
            <a:off x="199006" y="6883539"/>
            <a:ext cx="10214425" cy="707886"/>
          </a:xfrm>
          <a:prstGeom prst="rect">
            <a:avLst/>
          </a:prstGeom>
          <a:noFill/>
        </p:spPr>
        <p:txBody>
          <a:bodyPr wrap="square">
            <a:spAutoFit/>
          </a:bodyPr>
          <a:lstStyle/>
          <a:p>
            <a:r>
              <a:rPr lang="en-US" altLang="zh-CN" dirty="0">
                <a:solidFill>
                  <a:schemeClr val="bg1"/>
                </a:solidFill>
              </a:rPr>
              <a:t>1. Improve 25 </a:t>
            </a:r>
            <a:r>
              <a:rPr lang="en-US" altLang="zh-CN" dirty="0" smtClean="0">
                <a:solidFill>
                  <a:schemeClr val="bg1"/>
                </a:solidFill>
              </a:rPr>
              <a:t>multiple efficiency</a:t>
            </a:r>
            <a:r>
              <a:rPr lang="en-US" altLang="zh-CN" dirty="0">
                <a:solidFill>
                  <a:schemeClr val="bg1"/>
                </a:solidFill>
              </a:rPr>
              <a:t>. </a:t>
            </a:r>
            <a:r>
              <a:rPr lang="en-US" altLang="zh-CN" dirty="0" smtClean="0">
                <a:solidFill>
                  <a:schemeClr val="bg1"/>
                </a:solidFill>
              </a:rPr>
              <a:t>AO </a:t>
            </a:r>
            <a:r>
              <a:rPr lang="en-US" altLang="zh-CN" dirty="0">
                <a:solidFill>
                  <a:schemeClr val="bg1"/>
                </a:solidFill>
              </a:rPr>
              <a:t>staff needs 25 seconds to input and verify an invoice at least. After using scanner, it will take less than 1 second to complete all processes.</a:t>
            </a:r>
            <a:endParaRPr lang="zh-CN" altLang="en-US" dirty="0">
              <a:solidFill>
                <a:schemeClr val="bg1"/>
              </a:solidFill>
            </a:endParaRPr>
          </a:p>
        </p:txBody>
      </p:sp>
      <p:sp>
        <p:nvSpPr>
          <p:cNvPr id="8" name="Rectangle 7"/>
          <p:cNvSpPr/>
          <p:nvPr/>
        </p:nvSpPr>
        <p:spPr>
          <a:xfrm>
            <a:off x="467519" y="2105025"/>
            <a:ext cx="9677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TJVictor\git\auto-scan\src\main\presentation\img\no error.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00984" y="2176462"/>
            <a:ext cx="1161935" cy="771525"/>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8"/>
          <p:cNvSpPr/>
          <p:nvPr/>
        </p:nvSpPr>
        <p:spPr>
          <a:xfrm>
            <a:off x="2001838" y="2362170"/>
            <a:ext cx="3080715" cy="400110"/>
          </a:xfrm>
          <a:prstGeom prst="rect">
            <a:avLst/>
          </a:prstGeom>
        </p:spPr>
        <p:txBody>
          <a:bodyPr wrap="none">
            <a:spAutoFit/>
          </a:bodyPr>
          <a:lstStyle/>
          <a:p>
            <a:r>
              <a:rPr lang="en-US" altLang="zh-CN" dirty="0"/>
              <a:t>Reduce manual risk to Zero.</a:t>
            </a:r>
            <a:endParaRPr lang="zh-CN" altLang="en-US" dirty="0"/>
          </a:p>
        </p:txBody>
      </p:sp>
      <p:sp>
        <p:nvSpPr>
          <p:cNvPr id="10" name="Rectangle 9" hidden="1"/>
          <p:cNvSpPr/>
          <p:nvPr/>
        </p:nvSpPr>
        <p:spPr>
          <a:xfrm>
            <a:off x="199006" y="6854964"/>
            <a:ext cx="9982200" cy="707886"/>
          </a:xfrm>
          <a:prstGeom prst="rect">
            <a:avLst/>
          </a:prstGeom>
        </p:spPr>
        <p:txBody>
          <a:bodyPr wrap="square">
            <a:spAutoFit/>
          </a:bodyPr>
          <a:lstStyle/>
          <a:p>
            <a:r>
              <a:rPr lang="en-US" altLang="zh-CN" dirty="0">
                <a:solidFill>
                  <a:schemeClr val="bg1"/>
                </a:solidFill>
              </a:rPr>
              <a:t>2. Reduce manual risk to Zero. After applying this system, there is no manual operation at all, so we can say that's 100% safe.</a:t>
            </a:r>
            <a:endParaRPr lang="zh-CN" altLang="en-US" dirty="0">
              <a:solidFill>
                <a:schemeClr val="bg1"/>
              </a:solidFill>
            </a:endParaRPr>
          </a:p>
        </p:txBody>
      </p:sp>
      <p:pic>
        <p:nvPicPr>
          <p:cNvPr id="1027" name="Picture 3" descr="C:\Users\TJVictor\git\auto-scan\src\main\presentation\img\data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29583" y="3657658"/>
            <a:ext cx="704735" cy="704733"/>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Rectangle 10"/>
          <p:cNvSpPr/>
          <p:nvPr/>
        </p:nvSpPr>
        <p:spPr>
          <a:xfrm>
            <a:off x="467519" y="3552825"/>
            <a:ext cx="9677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p:cNvSpPr/>
          <p:nvPr/>
        </p:nvSpPr>
        <p:spPr>
          <a:xfrm>
            <a:off x="2037557" y="3809970"/>
            <a:ext cx="2389052" cy="400110"/>
          </a:xfrm>
          <a:prstGeom prst="rect">
            <a:avLst/>
          </a:prstGeom>
        </p:spPr>
        <p:txBody>
          <a:bodyPr wrap="none">
            <a:spAutoFit/>
          </a:bodyPr>
          <a:lstStyle/>
          <a:p>
            <a:r>
              <a:rPr lang="en-US" altLang="zh-CN" dirty="0" smtClean="0"/>
              <a:t>Digital and eco-office</a:t>
            </a:r>
            <a:endParaRPr lang="zh-CN" altLang="en-US" dirty="0"/>
          </a:p>
        </p:txBody>
      </p:sp>
      <p:sp>
        <p:nvSpPr>
          <p:cNvPr id="13" name="Rectangle 12" hidden="1"/>
          <p:cNvSpPr/>
          <p:nvPr/>
        </p:nvSpPr>
        <p:spPr>
          <a:xfrm>
            <a:off x="140300" y="6854964"/>
            <a:ext cx="10179438" cy="707886"/>
          </a:xfrm>
          <a:prstGeom prst="rect">
            <a:avLst/>
          </a:prstGeom>
        </p:spPr>
        <p:txBody>
          <a:bodyPr wrap="square">
            <a:spAutoFit/>
          </a:bodyPr>
          <a:lstStyle/>
          <a:p>
            <a:r>
              <a:rPr lang="en-US" altLang="zh-CN" dirty="0" smtClean="0">
                <a:solidFill>
                  <a:schemeClr val="bg1"/>
                </a:solidFill>
              </a:rPr>
              <a:t>3</a:t>
            </a:r>
            <a:r>
              <a:rPr lang="en-US" altLang="zh-CN" dirty="0" smtClean="0">
                <a:solidFill>
                  <a:schemeClr val="bg1"/>
                </a:solidFill>
              </a:rPr>
              <a:t>. Digital and eco-office. </a:t>
            </a:r>
            <a:r>
              <a:rPr lang="en-US" altLang="zh-CN" dirty="0" smtClean="0">
                <a:solidFill>
                  <a:schemeClr val="bg1"/>
                </a:solidFill>
              </a:rPr>
              <a:t>There is no paper request in new system, every data is changed to electronic form and save into database. So we can save paper cost, print cost as well as time cost.</a:t>
            </a:r>
            <a:endParaRPr lang="zh-CN" altLang="en-US" dirty="0">
              <a:solidFill>
                <a:schemeClr val="bg1"/>
              </a:solidFill>
            </a:endParaRPr>
          </a:p>
        </p:txBody>
      </p:sp>
      <p:pic>
        <p:nvPicPr>
          <p:cNvPr id="1028" name="Picture 4" descr="C:\Users\TJVictor\git\auto-scan\src\main\presentation\img\auto.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00984" y="5260975"/>
            <a:ext cx="1351935" cy="69850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Rectangle 13"/>
          <p:cNvSpPr/>
          <p:nvPr/>
        </p:nvSpPr>
        <p:spPr>
          <a:xfrm>
            <a:off x="467519" y="5153025"/>
            <a:ext cx="9713687"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14"/>
          <p:cNvSpPr/>
          <p:nvPr/>
        </p:nvSpPr>
        <p:spPr>
          <a:xfrm>
            <a:off x="2162339" y="5410170"/>
            <a:ext cx="2024850" cy="400110"/>
          </a:xfrm>
          <a:prstGeom prst="rect">
            <a:avLst/>
          </a:prstGeom>
        </p:spPr>
        <p:txBody>
          <a:bodyPr wrap="none">
            <a:spAutoFit/>
          </a:bodyPr>
          <a:lstStyle/>
          <a:p>
            <a:r>
              <a:rPr lang="en-US" altLang="zh-CN" dirty="0" smtClean="0"/>
              <a:t>Audit automation</a:t>
            </a:r>
            <a:endParaRPr lang="zh-CN" altLang="en-US" dirty="0"/>
          </a:p>
        </p:txBody>
      </p:sp>
      <p:sp>
        <p:nvSpPr>
          <p:cNvPr id="16" name="Rectangle 15"/>
          <p:cNvSpPr/>
          <p:nvPr/>
        </p:nvSpPr>
        <p:spPr>
          <a:xfrm>
            <a:off x="63499" y="6854964"/>
            <a:ext cx="10625139" cy="707886"/>
          </a:xfrm>
          <a:prstGeom prst="rect">
            <a:avLst/>
          </a:prstGeom>
        </p:spPr>
        <p:txBody>
          <a:bodyPr wrap="square">
            <a:spAutoFit/>
          </a:bodyPr>
          <a:lstStyle/>
          <a:p>
            <a:r>
              <a:rPr lang="en-US" altLang="zh-CN" dirty="0">
                <a:solidFill>
                  <a:schemeClr val="bg1"/>
                </a:solidFill>
              </a:rPr>
              <a:t>4. </a:t>
            </a:r>
            <a:r>
              <a:rPr lang="en-US" altLang="zh-CN" dirty="0" smtClean="0">
                <a:solidFill>
                  <a:schemeClr val="bg1"/>
                </a:solidFill>
              </a:rPr>
              <a:t>Everything </a:t>
            </a:r>
            <a:r>
              <a:rPr lang="en-US" altLang="zh-CN" dirty="0">
                <a:solidFill>
                  <a:schemeClr val="bg1"/>
                </a:solidFill>
              </a:rPr>
              <a:t>is saving in database, so we can search and check history invoice easily for end of year audit. If it is still paper invoice, it will be a huge job </a:t>
            </a:r>
            <a:r>
              <a:rPr lang="en-US" altLang="zh-CN" dirty="0" smtClean="0">
                <a:solidFill>
                  <a:schemeClr val="bg1"/>
                </a:solidFill>
              </a:rPr>
              <a:t>to look </a:t>
            </a:r>
            <a:r>
              <a:rPr lang="en-US" altLang="zh-CN" dirty="0">
                <a:solidFill>
                  <a:schemeClr val="bg1"/>
                </a:solidFill>
              </a:rPr>
              <a:t>for one invoice from thousands of invoices.</a:t>
            </a:r>
            <a:endParaRPr lang="zh-CN" altLang="en-US" dirty="0">
              <a:solidFill>
                <a:schemeClr val="bg1"/>
              </a:solidFill>
            </a:endParaRPr>
          </a:p>
        </p:txBody>
      </p:sp>
    </p:spTree>
    <p:extLst>
      <p:ext uri="{BB962C8B-B14F-4D97-AF65-F5344CB8AC3E}">
        <p14:creationId xmlns:p14="http://schemas.microsoft.com/office/powerpoint/2010/main" xmlns="" val="75007232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withEffect">
                                  <p:stCondLst>
                                    <p:cond delay="3000"/>
                                  </p:stCondLst>
                                  <p:childTnLst>
                                    <p:set>
                                      <p:cBhvr>
                                        <p:cTn id="6" dur="1" fill="hold">
                                          <p:stCondLst>
                                            <p:cond delay="0"/>
                                          </p:stCondLst>
                                        </p:cTn>
                                        <p:tgtEl>
                                          <p:spTgt spid="7171"/>
                                        </p:tgtEl>
                                        <p:attrNameLst>
                                          <p:attrName>style.visibility</p:attrName>
                                        </p:attrNameLst>
                                      </p:cBhvr>
                                      <p:to>
                                        <p:strVal val="visible"/>
                                      </p:to>
                                    </p:set>
                                    <p:animEffect transition="in" filter="randombar(vertical)">
                                      <p:cBhvr>
                                        <p:cTn id="7" dur="500"/>
                                        <p:tgtEl>
                                          <p:spTgt spid="7171"/>
                                        </p:tgtEl>
                                      </p:cBhvr>
                                    </p:animEffect>
                                  </p:childTnLst>
                                </p:cTn>
                              </p:par>
                              <p:par>
                                <p:cTn id="8" presetID="14" presetClass="entr" presetSubtype="5" fill="hold" grpId="0" nodeType="withEffect">
                                  <p:stCondLst>
                                    <p:cond delay="3000"/>
                                  </p:stCondLst>
                                  <p:childTnLst>
                                    <p:set>
                                      <p:cBhvr>
                                        <p:cTn id="9" dur="1" fill="hold">
                                          <p:stCondLst>
                                            <p:cond delay="0"/>
                                          </p:stCondLst>
                                        </p:cTn>
                                        <p:tgtEl>
                                          <p:spTgt spid="2"/>
                                        </p:tgtEl>
                                        <p:attrNameLst>
                                          <p:attrName>style.visibility</p:attrName>
                                        </p:attrNameLst>
                                      </p:cBhvr>
                                      <p:to>
                                        <p:strVal val="visible"/>
                                      </p:to>
                                    </p:set>
                                    <p:animEffect transition="in" filter="randombar(vertical)">
                                      <p:cBhvr>
                                        <p:cTn id="10" dur="500"/>
                                        <p:tgtEl>
                                          <p:spTgt spid="2"/>
                                        </p:tgtEl>
                                      </p:cBhvr>
                                    </p:animEffect>
                                  </p:childTnLst>
                                </p:cTn>
                              </p:par>
                              <p:par>
                                <p:cTn id="11" presetID="14" presetClass="entr" presetSubtype="5" fill="hold" grpId="0" nodeType="withEffect">
                                  <p:stCondLst>
                                    <p:cond delay="3000"/>
                                  </p:stCondLst>
                                  <p:childTnLst>
                                    <p:set>
                                      <p:cBhvr>
                                        <p:cTn id="12" dur="1" fill="hold">
                                          <p:stCondLst>
                                            <p:cond delay="0"/>
                                          </p:stCondLst>
                                        </p:cTn>
                                        <p:tgtEl>
                                          <p:spTgt spid="3"/>
                                        </p:tgtEl>
                                        <p:attrNameLst>
                                          <p:attrName>style.visibility</p:attrName>
                                        </p:attrNameLst>
                                      </p:cBhvr>
                                      <p:to>
                                        <p:strVal val="visible"/>
                                      </p:to>
                                    </p:set>
                                    <p:animEffect transition="in" filter="randombar(vertical)">
                                      <p:cBhvr>
                                        <p:cTn id="13" dur="500"/>
                                        <p:tgtEl>
                                          <p:spTgt spid="3"/>
                                        </p:tgtEl>
                                      </p:cBhvr>
                                    </p:animEffect>
                                  </p:childTnLst>
                                </p:cTn>
                              </p:par>
                              <p:par>
                                <p:cTn id="14" presetID="1" presetClass="exit" presetSubtype="0" fill="hold" nodeType="withEffect">
                                  <p:stCondLst>
                                    <p:cond delay="3000"/>
                                  </p:stCondLst>
                                  <p:childTnLst>
                                    <p:set>
                                      <p:cBhvr>
                                        <p:cTn id="15" dur="1" fill="hold">
                                          <p:stCondLst>
                                            <p:cond delay="0"/>
                                          </p:stCondLst>
                                        </p:cTn>
                                        <p:tgtEl>
                                          <p:spTgt spid="6">
                                            <p:txEl>
                                              <p:pRg st="0" end="0"/>
                                            </p:txEl>
                                          </p:spTgt>
                                        </p:tgtEl>
                                        <p:attrNameLst>
                                          <p:attrName>style.visibility</p:attrName>
                                        </p:attrNameLst>
                                      </p:cBhvr>
                                      <p:to>
                                        <p:strVal val="hidden"/>
                                      </p:to>
                                    </p:set>
                                  </p:childTnLst>
                                </p:cTn>
                              </p:par>
                            </p:childTnLst>
                          </p:cTn>
                        </p:par>
                        <p:par>
                          <p:cTn id="16" fill="hold">
                            <p:stCondLst>
                              <p:cond delay="3500"/>
                            </p:stCondLst>
                            <p:childTnLst>
                              <p:par>
                                <p:cTn id="17" presetID="1"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xit" presetSubtype="0" fill="hold" grpId="1" nodeType="withEffect">
                                  <p:stCondLst>
                                    <p:cond delay="500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ntr" presetSubtype="0" fill="hold" grpId="0" nodeType="withEffect">
                                  <p:stCondLst>
                                    <p:cond delay="5000"/>
                                  </p:stCondLst>
                                  <p:childTnLst>
                                    <p:set>
                                      <p:cBhvr>
                                        <p:cTn id="22" dur="1" fill="hold">
                                          <p:stCondLst>
                                            <p:cond delay="0"/>
                                          </p:stCondLst>
                                        </p:cTn>
                                        <p:tgtEl>
                                          <p:spTgt spid="10"/>
                                        </p:tgtEl>
                                        <p:attrNameLst>
                                          <p:attrName>style.visibility</p:attrName>
                                        </p:attrNameLst>
                                      </p:cBhvr>
                                      <p:to>
                                        <p:strVal val="visible"/>
                                      </p:to>
                                    </p:set>
                                  </p:childTnLst>
                                </p:cTn>
                              </p:par>
                              <p:par>
                                <p:cTn id="23" presetID="14" presetClass="entr" presetSubtype="10" fill="hold" nodeType="withEffect">
                                  <p:stCondLst>
                                    <p:cond delay="5000"/>
                                  </p:stCondLst>
                                  <p:childTnLst>
                                    <p:set>
                                      <p:cBhvr>
                                        <p:cTn id="24" dur="1" fill="hold">
                                          <p:stCondLst>
                                            <p:cond delay="0"/>
                                          </p:stCondLst>
                                        </p:cTn>
                                        <p:tgtEl>
                                          <p:spTgt spid="1026"/>
                                        </p:tgtEl>
                                        <p:attrNameLst>
                                          <p:attrName>style.visibility</p:attrName>
                                        </p:attrNameLst>
                                      </p:cBhvr>
                                      <p:to>
                                        <p:strVal val="visible"/>
                                      </p:to>
                                    </p:set>
                                    <p:animEffect transition="in" filter="randombar(horizontal)">
                                      <p:cBhvr>
                                        <p:cTn id="25" dur="500"/>
                                        <p:tgtEl>
                                          <p:spTgt spid="1026"/>
                                        </p:tgtEl>
                                      </p:cBhvr>
                                    </p:animEffect>
                                  </p:childTnLst>
                                </p:cTn>
                              </p:par>
                              <p:par>
                                <p:cTn id="26" presetID="14" presetClass="entr" presetSubtype="10" fill="hold" grpId="0" nodeType="withEffect">
                                  <p:stCondLst>
                                    <p:cond delay="5000"/>
                                  </p:stCondLst>
                                  <p:childTnLst>
                                    <p:set>
                                      <p:cBhvr>
                                        <p:cTn id="27" dur="1" fill="hold">
                                          <p:stCondLst>
                                            <p:cond delay="0"/>
                                          </p:stCondLst>
                                        </p:cTn>
                                        <p:tgtEl>
                                          <p:spTgt spid="9"/>
                                        </p:tgtEl>
                                        <p:attrNameLst>
                                          <p:attrName>style.visibility</p:attrName>
                                        </p:attrNameLst>
                                      </p:cBhvr>
                                      <p:to>
                                        <p:strVal val="visible"/>
                                      </p:to>
                                    </p:set>
                                    <p:animEffect transition="in" filter="randombar(horizontal)">
                                      <p:cBhvr>
                                        <p:cTn id="28" dur="500"/>
                                        <p:tgtEl>
                                          <p:spTgt spid="9"/>
                                        </p:tgtEl>
                                      </p:cBhvr>
                                    </p:animEffect>
                                  </p:childTnLst>
                                </p:cTn>
                              </p:par>
                              <p:par>
                                <p:cTn id="29" presetID="14" presetClass="entr" presetSubtype="10" fill="hold" grpId="0" nodeType="withEffect">
                                  <p:stCondLst>
                                    <p:cond delay="5000"/>
                                  </p:stCondLst>
                                  <p:childTnLst>
                                    <p:set>
                                      <p:cBhvr>
                                        <p:cTn id="30" dur="1" fill="hold">
                                          <p:stCondLst>
                                            <p:cond delay="0"/>
                                          </p:stCondLst>
                                        </p:cTn>
                                        <p:tgtEl>
                                          <p:spTgt spid="8"/>
                                        </p:tgtEl>
                                        <p:attrNameLst>
                                          <p:attrName>style.visibility</p:attrName>
                                        </p:attrNameLst>
                                      </p:cBhvr>
                                      <p:to>
                                        <p:strVal val="visible"/>
                                      </p:to>
                                    </p:set>
                                    <p:animEffect transition="in" filter="randombar(horizontal)">
                                      <p:cBhvr>
                                        <p:cTn id="31" dur="500"/>
                                        <p:tgtEl>
                                          <p:spTgt spid="8"/>
                                        </p:tgtEl>
                                      </p:cBhvr>
                                    </p:animEffect>
                                  </p:childTnLst>
                                </p:cTn>
                              </p:par>
                            </p:childTnLst>
                          </p:cTn>
                        </p:par>
                        <p:par>
                          <p:cTn id="32" fill="hold">
                            <p:stCondLst>
                              <p:cond delay="9000"/>
                            </p:stCondLst>
                            <p:childTnLst>
                              <p:par>
                                <p:cTn id="33" presetID="1" presetClass="exit" presetSubtype="0" fill="hold" grpId="1" nodeType="afterEffect">
                                  <p:stCondLst>
                                    <p:cond delay="5000"/>
                                  </p:stCondLst>
                                  <p:childTnLst>
                                    <p:set>
                                      <p:cBhvr>
                                        <p:cTn id="34" dur="1" fill="hold">
                                          <p:stCondLst>
                                            <p:cond delay="0"/>
                                          </p:stCondLst>
                                        </p:cTn>
                                        <p:tgtEl>
                                          <p:spTgt spid="10"/>
                                        </p:tgtEl>
                                        <p:attrNameLst>
                                          <p:attrName>style.visibility</p:attrName>
                                        </p:attrNameLst>
                                      </p:cBhvr>
                                      <p:to>
                                        <p:strVal val="hidden"/>
                                      </p:to>
                                    </p:set>
                                  </p:childTnLst>
                                </p:cTn>
                              </p:par>
                            </p:childTnLst>
                          </p:cTn>
                        </p:par>
                        <p:par>
                          <p:cTn id="35" fill="hold">
                            <p:stCondLst>
                              <p:cond delay="14000"/>
                            </p:stCondLst>
                            <p:childTnLst>
                              <p:par>
                                <p:cTn id="36" presetID="14" presetClass="entr" presetSubtype="5"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randombar(vertical)">
                                      <p:cBhvr>
                                        <p:cTn id="38" dur="500"/>
                                        <p:tgtEl>
                                          <p:spTgt spid="11"/>
                                        </p:tgtEl>
                                      </p:cBhvr>
                                    </p:animEffect>
                                  </p:childTnLst>
                                </p:cTn>
                              </p:par>
                              <p:par>
                                <p:cTn id="39" presetID="14" presetClass="entr" presetSubtype="5"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randombar(vertical)">
                                      <p:cBhvr>
                                        <p:cTn id="41" dur="500"/>
                                        <p:tgtEl>
                                          <p:spTgt spid="12"/>
                                        </p:tgtEl>
                                      </p:cBhvr>
                                    </p:animEffect>
                                  </p:childTnLst>
                                </p:cTn>
                              </p:par>
                              <p:par>
                                <p:cTn id="42" presetID="14" presetClass="entr" presetSubtype="5" fill="hold" nodeType="withEffect">
                                  <p:stCondLst>
                                    <p:cond delay="0"/>
                                  </p:stCondLst>
                                  <p:childTnLst>
                                    <p:set>
                                      <p:cBhvr>
                                        <p:cTn id="43" dur="1" fill="hold">
                                          <p:stCondLst>
                                            <p:cond delay="0"/>
                                          </p:stCondLst>
                                        </p:cTn>
                                        <p:tgtEl>
                                          <p:spTgt spid="1027"/>
                                        </p:tgtEl>
                                        <p:attrNameLst>
                                          <p:attrName>style.visibility</p:attrName>
                                        </p:attrNameLst>
                                      </p:cBhvr>
                                      <p:to>
                                        <p:strVal val="visible"/>
                                      </p:to>
                                    </p:set>
                                    <p:animEffect transition="in" filter="randombar(vertical)">
                                      <p:cBhvr>
                                        <p:cTn id="44" dur="500"/>
                                        <p:tgtEl>
                                          <p:spTgt spid="1027"/>
                                        </p:tgtEl>
                                      </p:cBhvr>
                                    </p:animEffect>
                                  </p:childTnLst>
                                </p:cTn>
                              </p:par>
                            </p:childTnLst>
                          </p:cTn>
                        </p:par>
                        <p:par>
                          <p:cTn id="45" fill="hold">
                            <p:stCondLst>
                              <p:cond delay="14500"/>
                            </p:stCondLst>
                            <p:childTnLst>
                              <p:par>
                                <p:cTn id="46" presetID="1" presetClass="entr" presetSubtype="0" fill="hold" grpId="0" nodeType="afterEffect">
                                  <p:stCondLst>
                                    <p:cond delay="0"/>
                                  </p:stCondLst>
                                  <p:childTnLst>
                                    <p:set>
                                      <p:cBhvr>
                                        <p:cTn id="47" dur="1" fill="hold">
                                          <p:stCondLst>
                                            <p:cond delay="0"/>
                                          </p:stCondLst>
                                        </p:cTn>
                                        <p:tgtEl>
                                          <p:spTgt spid="13"/>
                                        </p:tgtEl>
                                        <p:attrNameLst>
                                          <p:attrName>style.visibility</p:attrName>
                                        </p:attrNameLst>
                                      </p:cBhvr>
                                      <p:to>
                                        <p:strVal val="visible"/>
                                      </p:to>
                                    </p:set>
                                  </p:childTnLst>
                                </p:cTn>
                              </p:par>
                            </p:childTnLst>
                          </p:cTn>
                        </p:par>
                        <p:par>
                          <p:cTn id="48" fill="hold">
                            <p:stCondLst>
                              <p:cond delay="14500"/>
                            </p:stCondLst>
                            <p:childTnLst>
                              <p:par>
                                <p:cTn id="49" presetID="1" presetClass="exit" presetSubtype="0" fill="hold" grpId="1" nodeType="afterEffect">
                                  <p:stCondLst>
                                    <p:cond delay="5000"/>
                                  </p:stCondLst>
                                  <p:childTnLst>
                                    <p:set>
                                      <p:cBhvr>
                                        <p:cTn id="50" dur="1" fill="hold">
                                          <p:stCondLst>
                                            <p:cond delay="0"/>
                                          </p:stCondLst>
                                        </p:cTn>
                                        <p:tgtEl>
                                          <p:spTgt spid="13"/>
                                        </p:tgtEl>
                                        <p:attrNameLst>
                                          <p:attrName>style.visibility</p:attrName>
                                        </p:attrNameLst>
                                      </p:cBhvr>
                                      <p:to>
                                        <p:strVal val="hidden"/>
                                      </p:to>
                                    </p:set>
                                  </p:childTnLst>
                                </p:cTn>
                              </p:par>
                            </p:childTnLst>
                          </p:cTn>
                        </p:par>
                        <p:par>
                          <p:cTn id="51" fill="hold">
                            <p:stCondLst>
                              <p:cond delay="19500"/>
                            </p:stCondLst>
                            <p:childTnLst>
                              <p:par>
                                <p:cTn id="52" presetID="14" presetClass="entr" presetSubtype="10"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randombar(horizontal)">
                                      <p:cBhvr>
                                        <p:cTn id="54" dur="500"/>
                                        <p:tgtEl>
                                          <p:spTgt spid="15"/>
                                        </p:tgtEl>
                                      </p:cBhvr>
                                    </p:animEffect>
                                  </p:childTnLst>
                                </p:cTn>
                              </p:par>
                              <p:par>
                                <p:cTn id="55" presetID="14" presetClass="entr" presetSubtype="10" fill="hold" nodeType="withEffect">
                                  <p:stCondLst>
                                    <p:cond delay="0"/>
                                  </p:stCondLst>
                                  <p:childTnLst>
                                    <p:set>
                                      <p:cBhvr>
                                        <p:cTn id="56" dur="1" fill="hold">
                                          <p:stCondLst>
                                            <p:cond delay="0"/>
                                          </p:stCondLst>
                                        </p:cTn>
                                        <p:tgtEl>
                                          <p:spTgt spid="1028"/>
                                        </p:tgtEl>
                                        <p:attrNameLst>
                                          <p:attrName>style.visibility</p:attrName>
                                        </p:attrNameLst>
                                      </p:cBhvr>
                                      <p:to>
                                        <p:strVal val="visible"/>
                                      </p:to>
                                    </p:set>
                                    <p:animEffect transition="in" filter="randombar(horizontal)">
                                      <p:cBhvr>
                                        <p:cTn id="57" dur="500"/>
                                        <p:tgtEl>
                                          <p:spTgt spid="1028"/>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randombar(horizontal)">
                                      <p:cBhvr>
                                        <p:cTn id="60" dur="500"/>
                                        <p:tgtEl>
                                          <p:spTgt spid="14"/>
                                        </p:tgtEl>
                                      </p:cBhvr>
                                    </p:animEffect>
                                  </p:childTnLst>
                                </p:cTn>
                              </p:par>
                            </p:childTnLst>
                          </p:cTn>
                        </p:par>
                        <p:par>
                          <p:cTn id="61" fill="hold">
                            <p:stCondLst>
                              <p:cond delay="20000"/>
                            </p:stCondLst>
                            <p:childTnLst>
                              <p:par>
                                <p:cTn id="62" presetID="1" presetClass="entr" presetSubtype="0" fill="hold" grpId="0" nodeType="afterEffect">
                                  <p:stCondLst>
                                    <p:cond delay="0"/>
                                  </p:stCondLst>
                                  <p:childTnLst>
                                    <p:set>
                                      <p:cBhvr>
                                        <p:cTn id="6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7" grpId="0"/>
      <p:bldP spid="7" grpId="1"/>
      <p:bldP spid="8" grpId="0" animBg="1"/>
      <p:bldP spid="9" grpId="0"/>
      <p:bldP spid="10" grpId="0"/>
      <p:bldP spid="10" grpId="1"/>
      <p:bldP spid="11" grpId="0" animBg="1"/>
      <p:bldP spid="12" grpId="0"/>
      <p:bldP spid="13" grpId="0"/>
      <p:bldP spid="13" grpId="1"/>
      <p:bldP spid="14" grpId="0" animBg="1"/>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5" name="Rectangle 4"/>
          <p:cNvSpPr/>
          <p:nvPr/>
        </p:nvSpPr>
        <p:spPr>
          <a:xfrm>
            <a:off x="410" y="6854963"/>
            <a:ext cx="10688228" cy="736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dirty="0">
              <a:ea typeface="굴림" charset="-127"/>
              <a:cs typeface="Arial" charset="0"/>
            </a:endParaRPr>
          </a:p>
        </p:txBody>
      </p:sp>
      <p:sp>
        <p:nvSpPr>
          <p:cNvPr id="2" name="Rectangle 1"/>
          <p:cNvSpPr/>
          <p:nvPr/>
        </p:nvSpPr>
        <p:spPr>
          <a:xfrm>
            <a:off x="2969345" y="619587"/>
            <a:ext cx="4176529" cy="1569660"/>
          </a:xfrm>
          <a:prstGeom prst="rect">
            <a:avLst/>
          </a:prstGeom>
          <a:noFill/>
        </p:spPr>
        <p:txBody>
          <a:bodyPr wrap="none" lIns="91440" tIns="45720" rIns="91440" bIns="45720">
            <a:spAutoFit/>
          </a:bodyPr>
          <a:lstStyle/>
          <a:p>
            <a:pPr algn="ctr"/>
            <a:r>
              <a:rPr lang="en-US" altLang="zh-CN" sz="9600" b="1" dirty="0" err="1" smtClean="0">
                <a:ln w="1905">
                  <a:solidFill>
                    <a:schemeClr val="tx2">
                      <a:lumMod val="40000"/>
                      <a:lumOff val="60000"/>
                    </a:schemeClr>
                  </a:solidFill>
                </a:ln>
                <a:solidFill>
                  <a:srgbClr val="00B050"/>
                </a:solidFill>
                <a:effectLst>
                  <a:glow rad="139700">
                    <a:srgbClr val="0070C0">
                      <a:alpha val="40000"/>
                    </a:srgbClr>
                  </a:glow>
                  <a:innerShdw blurRad="69850" dist="43180" dir="5400000">
                    <a:srgbClr val="000000">
                      <a:alpha val="65000"/>
                    </a:srgbClr>
                  </a:innerShdw>
                </a:effectLst>
              </a:rPr>
              <a:t>DevFins</a:t>
            </a:r>
            <a:endParaRPr lang="en-US" altLang="zh-CN" sz="7200" b="1" dirty="0">
              <a:ln w="1905">
                <a:solidFill>
                  <a:schemeClr val="tx2">
                    <a:lumMod val="40000"/>
                    <a:lumOff val="60000"/>
                  </a:schemeClr>
                </a:solidFill>
              </a:ln>
              <a:solidFill>
                <a:srgbClr val="00B050"/>
              </a:solidFill>
              <a:effectLst>
                <a:glow rad="139700">
                  <a:srgbClr val="0070C0">
                    <a:alpha val="40000"/>
                  </a:srgbClr>
                </a:glow>
                <a:innerShdw blurRad="69850" dist="43180" dir="5400000">
                  <a:srgbClr val="000000">
                    <a:alpha val="65000"/>
                  </a:srgbClr>
                </a:innerShdw>
              </a:effectLst>
            </a:endParaRPr>
          </a:p>
        </p:txBody>
      </p:sp>
      <p:sp>
        <p:nvSpPr>
          <p:cNvPr id="3" name="Rectangle 2"/>
          <p:cNvSpPr/>
          <p:nvPr/>
        </p:nvSpPr>
        <p:spPr>
          <a:xfrm>
            <a:off x="233993" y="6854963"/>
            <a:ext cx="9677400" cy="707886"/>
          </a:xfrm>
          <a:prstGeom prst="rect">
            <a:avLst/>
          </a:prstGeom>
        </p:spPr>
        <p:txBody>
          <a:bodyPr wrap="square">
            <a:spAutoFit/>
          </a:bodyPr>
          <a:lstStyle/>
          <a:p>
            <a:r>
              <a:rPr lang="en-US" altLang="zh-CN" dirty="0">
                <a:solidFill>
                  <a:schemeClr val="bg1"/>
                </a:solidFill>
              </a:rPr>
              <a:t>That's all for our project brief. please remember our team name </a:t>
            </a:r>
            <a:r>
              <a:rPr lang="en-US" altLang="zh-CN" dirty="0" err="1">
                <a:solidFill>
                  <a:schemeClr val="bg1"/>
                </a:solidFill>
              </a:rPr>
              <a:t>DevFins</a:t>
            </a:r>
            <a:r>
              <a:rPr lang="en-US" altLang="zh-CN" dirty="0">
                <a:solidFill>
                  <a:schemeClr val="bg1"/>
                </a:solidFill>
              </a:rPr>
              <a:t>. It is Development plus Finance</a:t>
            </a:r>
            <a:endParaRPr lang="zh-CN" altLang="en-US" dirty="0">
              <a:solidFill>
                <a:schemeClr val="bg1"/>
              </a:solidFill>
            </a:endParaRPr>
          </a:p>
        </p:txBody>
      </p:sp>
      <p:sp>
        <p:nvSpPr>
          <p:cNvPr id="6" name="Rectangle 5"/>
          <p:cNvSpPr/>
          <p:nvPr/>
        </p:nvSpPr>
        <p:spPr>
          <a:xfrm>
            <a:off x="244312" y="7008851"/>
            <a:ext cx="8915400" cy="400110"/>
          </a:xfrm>
          <a:prstGeom prst="rect">
            <a:avLst/>
          </a:prstGeom>
        </p:spPr>
        <p:txBody>
          <a:bodyPr wrap="square">
            <a:spAutoFit/>
          </a:bodyPr>
          <a:lstStyle/>
          <a:p>
            <a:r>
              <a:rPr lang="en-US" altLang="zh-CN" dirty="0" smtClean="0">
                <a:solidFill>
                  <a:schemeClr val="bg1"/>
                </a:solidFill>
              </a:rPr>
              <a:t>Our </a:t>
            </a:r>
            <a:r>
              <a:rPr lang="en-US" altLang="zh-CN" dirty="0">
                <a:solidFill>
                  <a:schemeClr val="bg1"/>
                </a:solidFill>
              </a:rPr>
              <a:t>team target is to make Financial operation Simpler, Faster and Better.</a:t>
            </a:r>
            <a:endParaRPr lang="zh-CN" altLang="en-US" dirty="0">
              <a:solidFill>
                <a:schemeClr val="bg1"/>
              </a:solidFill>
            </a:endParaRPr>
          </a:p>
        </p:txBody>
      </p:sp>
      <p:sp>
        <p:nvSpPr>
          <p:cNvPr id="8" name="Rectangle 7"/>
          <p:cNvSpPr/>
          <p:nvPr/>
        </p:nvSpPr>
        <p:spPr>
          <a:xfrm>
            <a:off x="467519" y="4382095"/>
            <a:ext cx="2691763" cy="923330"/>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altLang="zh-CN"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Simpler</a:t>
            </a:r>
            <a:endParaRPr lang="zh-CN" alt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0" name="Rectangle 9"/>
          <p:cNvSpPr/>
          <p:nvPr/>
        </p:nvSpPr>
        <p:spPr>
          <a:xfrm>
            <a:off x="4207578" y="4382095"/>
            <a:ext cx="2273892" cy="923330"/>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altLang="zh-CN" sz="5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Faster</a:t>
            </a:r>
            <a:endParaRPr lang="en-US" altLang="zh-CN"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1" name="Rectangle 10"/>
          <p:cNvSpPr/>
          <p:nvPr/>
        </p:nvSpPr>
        <p:spPr>
          <a:xfrm>
            <a:off x="7578255" y="4382095"/>
            <a:ext cx="2333138" cy="923330"/>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altLang="zh-CN"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Better</a:t>
            </a:r>
            <a:endParaRPr lang="en-US" altLang="zh-CN"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2" name="Rectangle 11"/>
          <p:cNvSpPr/>
          <p:nvPr/>
        </p:nvSpPr>
        <p:spPr>
          <a:xfrm>
            <a:off x="-3418681" y="2508248"/>
            <a:ext cx="3276153" cy="76944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4400" dirty="0">
                <a:ln w="1905"/>
                <a:solidFill>
                  <a:srgbClr val="00B050"/>
                </a:solidFill>
                <a:effectLst>
                  <a:glow rad="139700">
                    <a:srgbClr val="0070C0">
                      <a:alpha val="40000"/>
                    </a:srgbClr>
                  </a:glow>
                  <a:innerShdw blurRad="69850" dist="43180" dir="5400000">
                    <a:srgbClr val="000000">
                      <a:alpha val="65000"/>
                    </a:srgbClr>
                  </a:innerShdw>
                </a:effectLst>
              </a:rPr>
              <a:t>Development</a:t>
            </a:r>
          </a:p>
        </p:txBody>
      </p:sp>
      <p:sp>
        <p:nvSpPr>
          <p:cNvPr id="13" name="Rectangle 12"/>
          <p:cNvSpPr/>
          <p:nvPr/>
        </p:nvSpPr>
        <p:spPr>
          <a:xfrm>
            <a:off x="10830719" y="2508248"/>
            <a:ext cx="1957587" cy="769441"/>
          </a:xfrm>
          <a:prstGeom prst="rect">
            <a:avLst/>
          </a:prstGeom>
        </p:spPr>
        <p:txBody>
          <a:bodyPr wrap="none">
            <a:spAutoFit/>
          </a:bodyPr>
          <a:lstStyle/>
          <a:p>
            <a:r>
              <a:rPr lang="en-US" altLang="zh-CN" sz="4400" dirty="0">
                <a:ln w="1905"/>
                <a:solidFill>
                  <a:srgbClr val="00B050"/>
                </a:solidFill>
                <a:effectLst>
                  <a:glow rad="139700">
                    <a:srgbClr val="0070C0">
                      <a:alpha val="40000"/>
                    </a:srgbClr>
                  </a:glow>
                  <a:innerShdw blurRad="69850" dist="43180" dir="5400000">
                    <a:srgbClr val="000000">
                      <a:alpha val="65000"/>
                    </a:srgbClr>
                  </a:innerShdw>
                </a:effectLst>
              </a:rPr>
              <a:t>Finance</a:t>
            </a:r>
            <a:endParaRPr lang="zh-CN" altLang="en-US" sz="4400" dirty="0">
              <a:ln w="1905"/>
              <a:solidFill>
                <a:srgbClr val="00B050"/>
              </a:solidFill>
              <a:effectLst>
                <a:glow rad="139700">
                  <a:srgbClr val="0070C0">
                    <a:alpha val="40000"/>
                  </a:srgbClr>
                </a:glow>
                <a:innerShdw blurRad="69850" dist="43180" dir="5400000">
                  <a:srgbClr val="000000">
                    <a:alpha val="65000"/>
                  </a:srgbClr>
                </a:innerShdw>
              </a:effectLst>
            </a:endParaRPr>
          </a:p>
        </p:txBody>
      </p:sp>
    </p:spTree>
    <p:extLst>
      <p:ext uri="{BB962C8B-B14F-4D97-AF65-F5344CB8AC3E}">
        <p14:creationId xmlns:p14="http://schemas.microsoft.com/office/powerpoint/2010/main" xmlns="" val="161493524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5000"/>
                                  </p:stCondLst>
                                  <p:childTnLst>
                                    <p:animMotion origin="layout" path="M -4.60808E-6 -8.72483E-7 L -0.40498 0.00671 " pathEditMode="relative" rAng="0" ptsTypes="AA">
                                      <p:cBhvr>
                                        <p:cTn id="6" dur="2000" fill="hold"/>
                                        <p:tgtEl>
                                          <p:spTgt spid="13"/>
                                        </p:tgtEl>
                                        <p:attrNameLst>
                                          <p:attrName>ppt_x</p:attrName>
                                          <p:attrName>ppt_y</p:attrName>
                                        </p:attrNameLst>
                                      </p:cBhvr>
                                      <p:rCtr x="-20249" y="336"/>
                                    </p:animMotion>
                                  </p:childTnLst>
                                </p:cTn>
                              </p:par>
                              <p:par>
                                <p:cTn id="7" presetID="42" presetClass="path" presetSubtype="0" accel="50000" decel="50000" fill="hold" grpId="0" nodeType="withEffect">
                                  <p:stCondLst>
                                    <p:cond delay="5000"/>
                                  </p:stCondLst>
                                  <p:childTnLst>
                                    <p:animMotion origin="layout" path="M -7.60095E-7 -8.72483E-7 L 0.42399 0.00671 " pathEditMode="relative" rAng="0" ptsTypes="AA">
                                      <p:cBhvr>
                                        <p:cTn id="8" dur="2000" fill="hold"/>
                                        <p:tgtEl>
                                          <p:spTgt spid="12"/>
                                        </p:tgtEl>
                                        <p:attrNameLst>
                                          <p:attrName>ppt_x</p:attrName>
                                          <p:attrName>ppt_y</p:attrName>
                                        </p:attrNameLst>
                                      </p:cBhvr>
                                      <p:rCtr x="21200" y="336"/>
                                    </p:animMotion>
                                  </p:childTnLst>
                                </p:cTn>
                              </p:par>
                              <p:par>
                                <p:cTn id="9" presetID="10" presetClass="exit" presetSubtype="0" fill="hold" nodeType="withEffect">
                                  <p:stCondLst>
                                    <p:cond delay="8000"/>
                                  </p:stCondLst>
                                  <p:childTnLst>
                                    <p:animEffect transition="out" filter="fade">
                                      <p:cBhvr>
                                        <p:cTn id="10" dur="500"/>
                                        <p:tgtEl>
                                          <p:spTgt spid="3">
                                            <p:txEl>
                                              <p:pRg st="0" end="0"/>
                                            </p:txEl>
                                          </p:spTgt>
                                        </p:tgtEl>
                                      </p:cBhvr>
                                    </p:animEffect>
                                    <p:set>
                                      <p:cBhvr>
                                        <p:cTn id="11" dur="1" fill="hold">
                                          <p:stCondLst>
                                            <p:cond delay="499"/>
                                          </p:stCondLst>
                                        </p:cTn>
                                        <p:tgtEl>
                                          <p:spTgt spid="3">
                                            <p:txEl>
                                              <p:pRg st="0" end="0"/>
                                            </p:txEl>
                                          </p:spTgt>
                                        </p:tgtEl>
                                        <p:attrNameLst>
                                          <p:attrName>style.visibility</p:attrName>
                                        </p:attrNameLst>
                                      </p:cBhvr>
                                      <p:to>
                                        <p:strVal val="hidden"/>
                                      </p:to>
                                    </p:set>
                                  </p:childTnLst>
                                </p:cTn>
                              </p:par>
                            </p:childTnLst>
                          </p:cTn>
                        </p:par>
                        <p:par>
                          <p:cTn id="12" fill="hold">
                            <p:stCondLst>
                              <p:cond delay="85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9000"/>
                            </p:stCondLst>
                            <p:childTnLst>
                              <p:par>
                                <p:cTn id="17" presetID="53" presetClass="entr" presetSubtype="16" fill="hold" grpId="0" nodeType="afterEffect">
                                  <p:stCondLst>
                                    <p:cond delay="300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par>
                          <p:cTn id="22" fill="hold">
                            <p:stCondLst>
                              <p:cond delay="12500"/>
                            </p:stCondLst>
                            <p:childTnLst>
                              <p:par>
                                <p:cTn id="23" presetID="31" presetClass="entr" presetSubtype="0" fill="hold" grpId="0" nodeType="afterEffect">
                                  <p:stCondLst>
                                    <p:cond delay="1000"/>
                                  </p:stCondLst>
                                  <p:childTnLst>
                                    <p:set>
                                      <p:cBhvr>
                                        <p:cTn id="24" dur="1" fill="hold">
                                          <p:stCondLst>
                                            <p:cond delay="0"/>
                                          </p:stCondLst>
                                        </p:cTn>
                                        <p:tgtEl>
                                          <p:spTgt spid="10"/>
                                        </p:tgtEl>
                                        <p:attrNameLst>
                                          <p:attrName>style.visibility</p:attrName>
                                        </p:attrNameLst>
                                      </p:cBhvr>
                                      <p:to>
                                        <p:strVal val="visible"/>
                                      </p:to>
                                    </p:set>
                                    <p:anim calcmode="lin" valueType="num">
                                      <p:cBhvr>
                                        <p:cTn id="25" dur="1000" fill="hold"/>
                                        <p:tgtEl>
                                          <p:spTgt spid="10"/>
                                        </p:tgtEl>
                                        <p:attrNameLst>
                                          <p:attrName>ppt_w</p:attrName>
                                        </p:attrNameLst>
                                      </p:cBhvr>
                                      <p:tavLst>
                                        <p:tav tm="0">
                                          <p:val>
                                            <p:fltVal val="0"/>
                                          </p:val>
                                        </p:tav>
                                        <p:tav tm="100000">
                                          <p:val>
                                            <p:strVal val="#ppt_w"/>
                                          </p:val>
                                        </p:tav>
                                      </p:tavLst>
                                    </p:anim>
                                    <p:anim calcmode="lin" valueType="num">
                                      <p:cBhvr>
                                        <p:cTn id="26" dur="1000" fill="hold"/>
                                        <p:tgtEl>
                                          <p:spTgt spid="10"/>
                                        </p:tgtEl>
                                        <p:attrNameLst>
                                          <p:attrName>ppt_h</p:attrName>
                                        </p:attrNameLst>
                                      </p:cBhvr>
                                      <p:tavLst>
                                        <p:tav tm="0">
                                          <p:val>
                                            <p:fltVal val="0"/>
                                          </p:val>
                                        </p:tav>
                                        <p:tav tm="100000">
                                          <p:val>
                                            <p:strVal val="#ppt_h"/>
                                          </p:val>
                                        </p:tav>
                                      </p:tavLst>
                                    </p:anim>
                                    <p:anim calcmode="lin" valueType="num">
                                      <p:cBhvr>
                                        <p:cTn id="27" dur="1000" fill="hold"/>
                                        <p:tgtEl>
                                          <p:spTgt spid="10"/>
                                        </p:tgtEl>
                                        <p:attrNameLst>
                                          <p:attrName>style.rotation</p:attrName>
                                        </p:attrNameLst>
                                      </p:cBhvr>
                                      <p:tavLst>
                                        <p:tav tm="0">
                                          <p:val>
                                            <p:fltVal val="90"/>
                                          </p:val>
                                        </p:tav>
                                        <p:tav tm="100000">
                                          <p:val>
                                            <p:fltVal val="0"/>
                                          </p:val>
                                        </p:tav>
                                      </p:tavLst>
                                    </p:anim>
                                    <p:animEffect transition="in" filter="fade">
                                      <p:cBhvr>
                                        <p:cTn id="28" dur="1000"/>
                                        <p:tgtEl>
                                          <p:spTgt spid="10"/>
                                        </p:tgtEl>
                                      </p:cBhvr>
                                    </p:animEffect>
                                  </p:childTnLst>
                                </p:cTn>
                              </p:par>
                            </p:childTnLst>
                          </p:cTn>
                        </p:par>
                        <p:par>
                          <p:cTn id="29" fill="hold">
                            <p:stCondLst>
                              <p:cond delay="14500"/>
                            </p:stCondLst>
                            <p:childTnLst>
                              <p:par>
                                <p:cTn id="30" presetID="45" presetClass="entr" presetSubtype="0" fill="hold" grpId="0" nodeType="afterEffect">
                                  <p:stCondLst>
                                    <p:cond delay="100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2000"/>
                                        <p:tgtEl>
                                          <p:spTgt spid="11"/>
                                        </p:tgtEl>
                                      </p:cBhvr>
                                    </p:animEffect>
                                    <p:anim calcmode="lin" valueType="num">
                                      <p:cBhvr>
                                        <p:cTn id="33" dur="2000" fill="hold"/>
                                        <p:tgtEl>
                                          <p:spTgt spid="11"/>
                                        </p:tgtEl>
                                        <p:attrNameLst>
                                          <p:attrName>ppt_w</p:attrName>
                                        </p:attrNameLst>
                                      </p:cBhvr>
                                      <p:tavLst>
                                        <p:tav tm="0" fmla="#ppt_w*sin(2.5*pi*$)">
                                          <p:val>
                                            <p:fltVal val="0"/>
                                          </p:val>
                                        </p:tav>
                                        <p:tav tm="100000">
                                          <p:val>
                                            <p:fltVal val="1"/>
                                          </p:val>
                                        </p:tav>
                                      </p:tavLst>
                                    </p:anim>
                                    <p:anim calcmode="lin" valueType="num">
                                      <p:cBhvr>
                                        <p:cTn id="34" dur="2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0" grpId="0" animBg="1"/>
      <p:bldP spid="11" grpId="0" animBg="1"/>
      <p:bldP spid="12" grpId="0"/>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buFont typeface="Arial" pitchFamily="34" charset="0"/>
          <a:buChar cha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1992</TotalTime>
  <Words>541</Words>
  <Application>Microsoft Office PowerPoint</Application>
  <PresentationFormat>Custom</PresentationFormat>
  <Paragraphs>61</Paragraphs>
  <Slides>8</Slides>
  <Notes>2</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FinTechathon</vt:lpstr>
      <vt:lpstr>Slide 2</vt:lpstr>
      <vt:lpstr>Slide 3</vt:lpstr>
      <vt:lpstr>Slide 4</vt:lpstr>
      <vt:lpstr>Slide 5</vt:lpstr>
      <vt:lpstr>Slide 6</vt:lpstr>
      <vt:lpstr>Slide 7</vt:lpstr>
      <vt:lpstr>Slide 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ECLiPSe</dc:title>
  <dc:creator>Guo, Victor</dc:creator>
  <cp:lastModifiedBy>1464202</cp:lastModifiedBy>
  <cp:revision>209</cp:revision>
  <dcterms:created xsi:type="dcterms:W3CDTF">2006-08-16T00:00:00Z</dcterms:created>
  <dcterms:modified xsi:type="dcterms:W3CDTF">2018-01-02T08:51:31Z</dcterms:modified>
</cp:coreProperties>
</file>