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2" r:id="rId3"/>
    <p:sldId id="273" r:id="rId4"/>
    <p:sldId id="276" r:id="rId5"/>
    <p:sldId id="275" r:id="rId6"/>
    <p:sldId id="277" r:id="rId7"/>
    <p:sldId id="280" r:id="rId8"/>
    <p:sldId id="281" r:id="rId9"/>
    <p:sldId id="282" r:id="rId10"/>
  </p:sldIdLst>
  <p:sldSz cx="10688638" cy="7562850"/>
  <p:notesSz cx="6858000" cy="9144000"/>
  <p:defaultText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70" autoAdjust="0"/>
    <p:restoredTop sz="80169" autoAdjust="0"/>
  </p:normalViewPr>
  <p:slideViewPr>
    <p:cSldViewPr>
      <p:cViewPr>
        <p:scale>
          <a:sx n="75" d="100"/>
          <a:sy n="75" d="100"/>
        </p:scale>
        <p:origin x="-456" y="562"/>
      </p:cViewPr>
      <p:guideLst>
        <p:guide orient="horz" pos="2382"/>
        <p:guide pos="3367"/>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699D2-5BE3-4458-9E0A-526F447E3C3B}" type="datetimeFigureOut">
              <a:rPr lang="en-GB" smtClean="0"/>
              <a:pPr/>
              <a:t>04/01/2018</a:t>
            </a:fld>
            <a:endParaRPr lang="en-GB"/>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5F347C-A4D3-46B3-85C3-F48909EC4272}" type="slidenum">
              <a:rPr lang="en-GB" smtClean="0"/>
              <a:pPr/>
              <a:t>‹#›</a:t>
            </a:fld>
            <a:endParaRPr lang="en-GB"/>
          </a:p>
        </p:txBody>
      </p:sp>
    </p:spTree>
    <p:extLst>
      <p:ext uri="{BB962C8B-B14F-4D97-AF65-F5344CB8AC3E}">
        <p14:creationId xmlns:p14="http://schemas.microsoft.com/office/powerpoint/2010/main" xmlns="" val="2450056276"/>
      </p:ext>
    </p:extLst>
  </p:cSld>
  <p:clrMap bg1="lt1" tx1="dk1" bg2="lt2" tx2="dk2" accent1="accent1" accent2="accent2" accent3="accent3" accent4="accent4" accent5="accent5" accent6="accent6" hlink="hlink" folHlink="folHlink"/>
  <p:notesStyle>
    <a:lvl1pPr marL="0" algn="l" defTabSz="1028700" rtl="0" eaLnBrk="1" latinLnBrk="0" hangingPunct="1">
      <a:defRPr sz="1400" kern="1200">
        <a:solidFill>
          <a:schemeClr val="tx1"/>
        </a:solidFill>
        <a:latin typeface="+mn-lt"/>
        <a:ea typeface="+mn-ea"/>
        <a:cs typeface="+mn-cs"/>
      </a:defRPr>
    </a:lvl1pPr>
    <a:lvl2pPr marL="514350" algn="l" defTabSz="1028700" rtl="0" eaLnBrk="1" latinLnBrk="0" hangingPunct="1">
      <a:defRPr sz="1400" kern="1200">
        <a:solidFill>
          <a:schemeClr val="tx1"/>
        </a:solidFill>
        <a:latin typeface="+mn-lt"/>
        <a:ea typeface="+mn-ea"/>
        <a:cs typeface="+mn-cs"/>
      </a:defRPr>
    </a:lvl2pPr>
    <a:lvl3pPr marL="1028700" algn="l" defTabSz="1028700" rtl="0" eaLnBrk="1" latinLnBrk="0" hangingPunct="1">
      <a:defRPr sz="1400" kern="1200">
        <a:solidFill>
          <a:schemeClr val="tx1"/>
        </a:solidFill>
        <a:latin typeface="+mn-lt"/>
        <a:ea typeface="+mn-ea"/>
        <a:cs typeface="+mn-cs"/>
      </a:defRPr>
    </a:lvl3pPr>
    <a:lvl4pPr marL="1543050" algn="l" defTabSz="1028700" rtl="0" eaLnBrk="1" latinLnBrk="0" hangingPunct="1">
      <a:defRPr sz="1400" kern="1200">
        <a:solidFill>
          <a:schemeClr val="tx1"/>
        </a:solidFill>
        <a:latin typeface="+mn-lt"/>
        <a:ea typeface="+mn-ea"/>
        <a:cs typeface="+mn-cs"/>
      </a:defRPr>
    </a:lvl4pPr>
    <a:lvl5pPr marL="2057400" algn="l" defTabSz="1028700" rtl="0" eaLnBrk="1" latinLnBrk="0" hangingPunct="1">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p:txBody>
          <a:bodyPr/>
          <a:lstStyle/>
          <a:p>
            <a:pPr>
              <a:defRPr/>
            </a:pPr>
            <a:fld id="{C841D330-2F95-40FD-BE31-ACB0FA128AA8}" type="slidenum">
              <a:rPr lang="en-US"/>
              <a:pPr>
                <a:defRPr/>
              </a:pPr>
              <a:t>1</a:t>
            </a:fld>
            <a:endParaRPr lang="en-US" dirty="0"/>
          </a:p>
        </p:txBody>
      </p:sp>
      <p:sp>
        <p:nvSpPr>
          <p:cNvPr id="15362" name="Rectangle 2"/>
          <p:cNvSpPr>
            <a:spLocks noGrp="1" noRot="1" noChangeAspect="1" noChangeArrowheads="1" noTextEdit="1"/>
          </p:cNvSpPr>
          <p:nvPr>
            <p:ph type="sldImg"/>
          </p:nvPr>
        </p:nvSpPr>
        <p:spPr bwMode="auto">
          <a:xfrm>
            <a:off x="1006475" y="685800"/>
            <a:ext cx="4845050" cy="3429000"/>
          </a:xfrm>
          <a:noFill/>
          <a:ln>
            <a:solidFill>
              <a:srgbClr val="000000"/>
            </a:solidFill>
            <a:miter lim="800000"/>
            <a:headEnd/>
            <a:tailEnd/>
          </a:ln>
        </p:spPr>
      </p:sp>
      <p:sp>
        <p:nvSpPr>
          <p:cNvPr id="153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ko-KR" dirty="0" smtClean="0">
                <a:ea typeface="굴림" charset="-127"/>
                <a:cs typeface="Arial" charset="0"/>
              </a:rPr>
              <a:t>Hello and Welcome to this session. It is my </a:t>
            </a:r>
            <a:r>
              <a:rPr lang="en-GB" altLang="ko-KR" dirty="0" err="1" smtClean="0">
                <a:ea typeface="굴림" charset="-127"/>
                <a:cs typeface="Arial" charset="0"/>
              </a:rPr>
              <a:t>honor</a:t>
            </a:r>
            <a:r>
              <a:rPr lang="en-GB" altLang="ko-KR" dirty="0" smtClean="0">
                <a:ea typeface="굴림" charset="-127"/>
                <a:cs typeface="Arial" charset="0"/>
              </a:rPr>
              <a:t> to present our project here. My team is called </a:t>
            </a:r>
            <a:r>
              <a:rPr lang="en-GB" altLang="ko-KR" dirty="0" err="1" smtClean="0">
                <a:ea typeface="굴림" charset="-127"/>
                <a:cs typeface="Arial" charset="0"/>
              </a:rPr>
              <a:t>DevFins</a:t>
            </a:r>
            <a:r>
              <a:rPr lang="en-GB" altLang="ko-KR" dirty="0" smtClean="0">
                <a:ea typeface="굴림" charset="-127"/>
                <a:cs typeface="Arial" charset="0"/>
              </a:rPr>
              <a:t>, I would</a:t>
            </a:r>
            <a:r>
              <a:rPr lang="en-GB" altLang="ko-KR" baseline="0" dirty="0" smtClean="0">
                <a:ea typeface="굴림" charset="-127"/>
                <a:cs typeface="Arial" charset="0"/>
              </a:rPr>
              <a:t> tell you what’s the </a:t>
            </a:r>
            <a:r>
              <a:rPr lang="en-GB" altLang="ko-KR" baseline="0" dirty="0" err="1" smtClean="0">
                <a:ea typeface="굴림" charset="-127"/>
                <a:cs typeface="Arial" charset="0"/>
              </a:rPr>
              <a:t>DevFins</a:t>
            </a:r>
            <a:r>
              <a:rPr lang="en-GB" altLang="ko-KR" baseline="0" dirty="0" smtClean="0">
                <a:ea typeface="굴림" charset="-127"/>
                <a:cs typeface="Arial" charset="0"/>
              </a:rPr>
              <a:t> in the last.</a:t>
            </a:r>
            <a:r>
              <a:rPr lang="en-GB" altLang="ko-KR" dirty="0" smtClean="0">
                <a:ea typeface="굴림" charset="-127"/>
                <a:cs typeface="Arial" charset="0"/>
              </a:rPr>
              <a:t> </a:t>
            </a:r>
          </a:p>
          <a:p>
            <a:pPr marL="0" marR="0" indent="0" algn="l" defTabSz="1028700" rtl="0" eaLnBrk="1" fontAlgn="auto" latinLnBrk="0" hangingPunct="1">
              <a:lnSpc>
                <a:spcPct val="100000"/>
              </a:lnSpc>
              <a:spcBef>
                <a:spcPts val="0"/>
              </a:spcBef>
              <a:spcAft>
                <a:spcPts val="0"/>
              </a:spcAft>
              <a:buClrTx/>
              <a:buSzTx/>
              <a:buFontTx/>
              <a:buNone/>
              <a:tabLst/>
              <a:defRPr/>
            </a:pPr>
            <a:r>
              <a:rPr lang="en-GB" altLang="ko-KR" dirty="0" smtClean="0">
                <a:ea typeface="굴림" charset="-127"/>
                <a:cs typeface="Arial" charset="0"/>
              </a:rPr>
              <a:t>Our project is Global</a:t>
            </a:r>
            <a:r>
              <a:rPr lang="en-GB" altLang="ko-KR" baseline="0" dirty="0" smtClean="0">
                <a:ea typeface="굴림" charset="-127"/>
                <a:cs typeface="Arial" charset="0"/>
              </a:rPr>
              <a:t> Finance Service </a:t>
            </a:r>
            <a:r>
              <a:rPr lang="en-GB" sz="1400" kern="1200" dirty="0" smtClean="0">
                <a:solidFill>
                  <a:schemeClr val="tx1"/>
                </a:solidFill>
                <a:latin typeface="+mn-lt"/>
                <a:ea typeface="+mn-ea"/>
                <a:cs typeface="+mn-cs"/>
              </a:rPr>
              <a:t>Requisition to Payment</a:t>
            </a:r>
            <a:r>
              <a:rPr lang="en-GB" altLang="ko-KR" baseline="0" dirty="0" smtClean="0">
                <a:ea typeface="굴림" charset="-127"/>
                <a:cs typeface="Arial" charset="0"/>
              </a:rPr>
              <a:t> Platform, it </a:t>
            </a:r>
            <a:r>
              <a:rPr lang="en-GB" altLang="ko-KR" dirty="0" smtClean="0">
                <a:ea typeface="굴림" charset="-127"/>
                <a:cs typeface="Arial" charset="0"/>
              </a:rPr>
              <a:t>focuses on resolving invoice verification and vendor payment processing for Accounting Operation team in GFS China.</a:t>
            </a:r>
            <a:endParaRPr lang="en-GB" altLang="ko-KR" dirty="0" smtClean="0">
              <a:ea typeface="굴림" charset="-127"/>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Currently the biggest problems they are facing are unnecessarily heavy manual data input and checking tasks, communication with stakeholders, a lack of a unique e-form application and risk of manual mistakes.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The current process is that AO(Accounting Operation) staff receives paper invoices from vendors who need reimbursement, and then manually need to input invoice information into registration tables to track and verify their correctness. </a:t>
            </a:r>
          </a:p>
          <a:p>
            <a:endParaRPr lang="en-GB" baseline="0" dirty="0" smtClean="0"/>
          </a:p>
          <a:p>
            <a:r>
              <a:rPr lang="en-GB" baseline="0" dirty="0" smtClean="0"/>
              <a:t>They then need to reject incorrect invoice requests and communicate with related stakeholders via email or the phone.</a:t>
            </a:r>
          </a:p>
          <a:p>
            <a:endParaRPr lang="en-GB" baseline="0" dirty="0" smtClean="0"/>
          </a:p>
          <a:p>
            <a:r>
              <a:rPr lang="en-GB" baseline="0" dirty="0" smtClean="0"/>
              <a:t>For correct invoices, AO staff will copy them manually and start towards the next payment process. </a:t>
            </a:r>
          </a:p>
          <a:p>
            <a:endParaRPr lang="en-GB" baseline="0" dirty="0" smtClean="0"/>
          </a:p>
          <a:p>
            <a:r>
              <a:rPr lang="en-GB" baseline="0" dirty="0" smtClean="0"/>
              <a:t>During the whole process, AO staff are working manually within low efficiency and always facing the risk of manual mistakes and </a:t>
            </a:r>
          </a:p>
          <a:p>
            <a:r>
              <a:rPr lang="en-GB" baseline="0" dirty="0" smtClean="0"/>
              <a:t>issues with information availability and clarity.</a:t>
            </a:r>
          </a:p>
        </p:txBody>
      </p:sp>
      <p:sp>
        <p:nvSpPr>
          <p:cNvPr id="4" name="Slide Number Placeholder 3"/>
          <p:cNvSpPr>
            <a:spLocks noGrp="1"/>
          </p:cNvSpPr>
          <p:nvPr>
            <p:ph type="sldNum" sz="quarter" idx="10"/>
          </p:nvPr>
        </p:nvSpPr>
        <p:spPr/>
        <p:txBody>
          <a:bodyPr/>
          <a:lstStyle/>
          <a:p>
            <a:fld id="{275F347C-A4D3-46B3-85C3-F48909EC427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Regarding our designed solution, we provide a payment platform to resolve those problems. Our target is to make each process automatic, improve efficiency and reduce manual risk to zero.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provide hardware to scan this QR code, so that the invoice information will be imported into system automatically. </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applying our new process, the requestor will use a website or mobile app to submit their reimbursement request using their electronic device. AO staff can use this scanner to scan their invoice QR Code instead of manually typing it and then the invoice information will auto-import into our system. The system will auto-match with China's Tax Golden Source to do invoice verification. After determining Whether the invoice is effective or not, the system will trigger an email to automatically be sent to the relevant stakeholders.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After apply this new system, we can</a:t>
            </a:r>
          </a:p>
          <a:p>
            <a:r>
              <a:rPr lang="en-GB" dirty="0" smtClean="0"/>
              <a:t>	1. Improve 25 multiple efficiency. AO staff needs 25 seconds to input and verify an invoice at least. After using scanner, it will take less than 1 second to complete all processes.</a:t>
            </a:r>
          </a:p>
          <a:p>
            <a:r>
              <a:rPr lang="en-GB" dirty="0" smtClean="0"/>
              <a:t>	2. Reduce manual risk to Zero. After applying this system, there is no manual operation at all, so we can say that's 100% safe.</a:t>
            </a:r>
          </a:p>
          <a:p>
            <a:r>
              <a:rPr lang="en-GB" dirty="0" smtClean="0"/>
              <a:t>	3. Digital and eco-office. There is no paper request in new system, every data is changed to electronic form and save into database. So we can save paper cost, print cost as well as time cost.</a:t>
            </a:r>
          </a:p>
          <a:p>
            <a:r>
              <a:rPr lang="en-GB" dirty="0" smtClean="0"/>
              <a:t>	4. Audit automation. Everything is saving in database, so we can search and check history invoice easily for end of year audit as well as generate accounting report. If it is still using paper invoice, it will be a huge job to look for one invoice from thousands of invoices.</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That's all for our project summary. </a:t>
            </a:r>
            <a:r>
              <a:rPr lang="en-GB" smtClean="0"/>
              <a:t>Please </a:t>
            </a:r>
            <a:r>
              <a:rPr lang="en-GB" dirty="0" smtClean="0"/>
              <a:t>remember our team name - </a:t>
            </a:r>
            <a:r>
              <a:rPr lang="en-GB" dirty="0" err="1" smtClean="0"/>
              <a:t>DevFins</a:t>
            </a:r>
            <a:r>
              <a:rPr lang="en-GB" dirty="0" smtClean="0"/>
              <a:t>. It is Development plus Finance. Our team target is to make Financial operation Simpler, Faster and Better and that's exactly what we've done. Thank you.</a:t>
            </a:r>
            <a:endParaRPr lang="en-GB" dirty="0"/>
          </a:p>
        </p:txBody>
      </p:sp>
      <p:sp>
        <p:nvSpPr>
          <p:cNvPr id="4" name="Slide Number Placeholder 3"/>
          <p:cNvSpPr>
            <a:spLocks noGrp="1"/>
          </p:cNvSpPr>
          <p:nvPr>
            <p:ph type="sldNum" sz="quarter" idx="10"/>
          </p:nvPr>
        </p:nvSpPr>
        <p:spPr/>
        <p:txBody>
          <a:bodyPr/>
          <a:lstStyle/>
          <a:p>
            <a:fld id="{275F347C-A4D3-46B3-85C3-F48909EC4272}" type="slidenum">
              <a:rPr lang="en-GB" smtClean="0"/>
              <a:pPr/>
              <a:t>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7"/>
            <a:ext cx="9085342" cy="1621111"/>
          </a:xfrm>
        </p:spPr>
        <p:txBody>
          <a:bodyPr/>
          <a:lstStyle/>
          <a:p>
            <a:r>
              <a:rPr lang="en-US" smtClean="0"/>
              <a:t>Click to edit Master title style</a:t>
            </a:r>
            <a:endParaRPr lang="en-US"/>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6"/>
            <a:ext cx="2404944" cy="645293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4432" y="302866"/>
            <a:ext cx="7036687" cy="6452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844329" y="3205460"/>
            <a:ext cx="9085342" cy="1654372"/>
          </a:xfrm>
        </p:spPr>
        <p:txBody>
          <a:bodyPr anchor="b"/>
          <a:lstStyle>
            <a:lvl1pPr marL="0" indent="0">
              <a:buNone/>
              <a:defRPr sz="2300">
                <a:solidFill>
                  <a:schemeClr val="tx1">
                    <a:tint val="75000"/>
                  </a:schemeClr>
                </a:solidFill>
              </a:defRPr>
            </a:lvl1pPr>
            <a:lvl2pPr marL="514350" indent="0">
              <a:buNone/>
              <a:defRPr sz="2000">
                <a:solidFill>
                  <a:schemeClr val="tx1">
                    <a:tint val="75000"/>
                  </a:schemeClr>
                </a:solidFill>
              </a:defRPr>
            </a:lvl2pPr>
            <a:lvl3pPr marL="1028700" indent="0">
              <a:buNone/>
              <a:defRPr sz="1800">
                <a:solidFill>
                  <a:schemeClr val="tx1">
                    <a:tint val="75000"/>
                  </a:schemeClr>
                </a:solidFill>
              </a:defRPr>
            </a:lvl3pPr>
            <a:lvl4pPr marL="1543050" indent="0">
              <a:buNone/>
              <a:defRPr sz="1600">
                <a:solidFill>
                  <a:schemeClr val="tx1">
                    <a:tint val="75000"/>
                  </a:schemeClr>
                </a:solidFill>
              </a:defRPr>
            </a:lvl4pPr>
            <a:lvl5pPr marL="2057400" indent="0">
              <a:buNone/>
              <a:defRPr sz="1600">
                <a:solidFill>
                  <a:schemeClr val="tx1">
                    <a:tint val="75000"/>
                  </a:schemeClr>
                </a:solidFill>
              </a:defRPr>
            </a:lvl5pPr>
            <a:lvl6pPr marL="2571750" indent="0">
              <a:buNone/>
              <a:defRPr sz="1600">
                <a:solidFill>
                  <a:schemeClr val="tx1">
                    <a:tint val="75000"/>
                  </a:schemeClr>
                </a:solidFill>
              </a:defRPr>
            </a:lvl6pPr>
            <a:lvl7pPr marL="3086100" indent="0">
              <a:buNone/>
              <a:defRPr sz="1600">
                <a:solidFill>
                  <a:schemeClr val="tx1">
                    <a:tint val="75000"/>
                  </a:schemeClr>
                </a:solidFill>
              </a:defRPr>
            </a:lvl7pPr>
            <a:lvl8pPr marL="3600450" indent="0">
              <a:buNone/>
              <a:defRPr sz="1600">
                <a:solidFill>
                  <a:schemeClr val="tx1">
                    <a:tint val="75000"/>
                  </a:schemeClr>
                </a:solidFill>
              </a:defRPr>
            </a:lvl8pPr>
            <a:lvl9pPr marL="41148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4433"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3392" y="1764665"/>
            <a:ext cx="4720815" cy="4991132"/>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433" y="1692889"/>
            <a:ext cx="4722671"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433" y="2398405"/>
            <a:ext cx="4722671"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29680" y="1692889"/>
            <a:ext cx="4724526" cy="705516"/>
          </a:xfrm>
        </p:spPr>
        <p:txBody>
          <a:bodyPr anchor="b"/>
          <a:lstStyle>
            <a:lvl1pPr marL="0" indent="0">
              <a:buNone/>
              <a:defRPr sz="2700" b="1"/>
            </a:lvl1pPr>
            <a:lvl2pPr marL="514350" indent="0">
              <a:buNone/>
              <a:defRPr sz="2300" b="1"/>
            </a:lvl2pPr>
            <a:lvl3pPr marL="1028700" indent="0">
              <a:buNone/>
              <a:defRPr sz="2000"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29680" y="2398405"/>
            <a:ext cx="4724526" cy="4357392"/>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3"/>
            <a:ext cx="3516488" cy="1281483"/>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4178960" y="301115"/>
            <a:ext cx="5975246" cy="645468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433" y="1582597"/>
            <a:ext cx="3516488" cy="5173201"/>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9" y="5293995"/>
            <a:ext cx="6413183" cy="624987"/>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095049" y="675755"/>
            <a:ext cx="6413183" cy="4537710"/>
          </a:xfrm>
        </p:spPr>
        <p:txBody>
          <a:bodyPr/>
          <a:lstStyle>
            <a:lvl1pPr marL="0" indent="0">
              <a:buNone/>
              <a:defRPr sz="3600"/>
            </a:lvl1pPr>
            <a:lvl2pPr marL="514350" indent="0">
              <a:buNone/>
              <a:defRPr sz="3200"/>
            </a:lvl2pPr>
            <a:lvl3pPr marL="1028700" indent="0">
              <a:buNone/>
              <a:defRPr sz="2700"/>
            </a:lvl3pPr>
            <a:lvl4pPr marL="1543050" indent="0">
              <a:buNone/>
              <a:defRPr sz="2300"/>
            </a:lvl4pPr>
            <a:lvl5pPr marL="2057400" indent="0">
              <a:buNone/>
              <a:defRPr sz="2300"/>
            </a:lvl5pPr>
            <a:lvl6pPr marL="2571750" indent="0">
              <a:buNone/>
              <a:defRPr sz="2300"/>
            </a:lvl6pPr>
            <a:lvl7pPr marL="3086100" indent="0">
              <a:buNone/>
              <a:defRPr sz="2300"/>
            </a:lvl7pPr>
            <a:lvl8pPr marL="3600450" indent="0">
              <a:buNone/>
              <a:defRPr sz="2300"/>
            </a:lvl8pPr>
            <a:lvl9pPr marL="4114800" indent="0">
              <a:buNone/>
              <a:defRPr sz="2300"/>
            </a:lvl9pPr>
          </a:lstStyle>
          <a:p>
            <a:endParaRPr lang="en-US"/>
          </a:p>
        </p:txBody>
      </p:sp>
      <p:sp>
        <p:nvSpPr>
          <p:cNvPr id="4" name="Text Placeholder 3"/>
          <p:cNvSpPr>
            <a:spLocks noGrp="1"/>
          </p:cNvSpPr>
          <p:nvPr>
            <p:ph type="body" sz="half" idx="2"/>
          </p:nvPr>
        </p:nvSpPr>
        <p:spPr>
          <a:xfrm>
            <a:off x="2095049" y="5918982"/>
            <a:ext cx="6413183" cy="887583"/>
          </a:xfrm>
        </p:spPr>
        <p:txBody>
          <a:bodyPr/>
          <a:lstStyle>
            <a:lvl1pPr marL="0" indent="0">
              <a:buNone/>
              <a:defRPr sz="1600"/>
            </a:lvl1pPr>
            <a:lvl2pPr marL="514350" indent="0">
              <a:buNone/>
              <a:defRPr sz="1400"/>
            </a:lvl2pPr>
            <a:lvl3pPr marL="1028700" indent="0">
              <a:buNone/>
              <a:defRPr sz="1100"/>
            </a:lvl3pPr>
            <a:lvl4pPr marL="1543050" indent="0">
              <a:buNone/>
              <a:defRPr sz="1000"/>
            </a:lvl4pPr>
            <a:lvl5pPr marL="2057400" indent="0">
              <a:buNone/>
              <a:defRPr sz="1000"/>
            </a:lvl5pPr>
            <a:lvl6pPr marL="2571750" indent="0">
              <a:buNone/>
              <a:defRPr sz="1000"/>
            </a:lvl6pPr>
            <a:lvl7pPr marL="3086100" indent="0">
              <a:buNone/>
              <a:defRPr sz="1000"/>
            </a:lvl7pPr>
            <a:lvl8pPr marL="3600450" indent="0">
              <a:buNone/>
              <a:defRPr sz="1000"/>
            </a:lvl8pPr>
            <a:lvl9pPr marL="41148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4"/>
            <a:ext cx="9619774" cy="1260475"/>
          </a:xfrm>
          <a:prstGeom prst="rect">
            <a:avLst/>
          </a:prstGeom>
        </p:spPr>
        <p:txBody>
          <a:bodyPr vert="horz" lIns="102870" tIns="51435" rIns="102870" bIns="5143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34432" y="1764665"/>
            <a:ext cx="9619774" cy="4991132"/>
          </a:xfrm>
          <a:prstGeom prst="rect">
            <a:avLst/>
          </a:prstGeom>
        </p:spPr>
        <p:txBody>
          <a:bodyPr vert="horz" lIns="102870" tIns="51435" rIns="102870" bIns="5143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34432" y="7009642"/>
            <a:ext cx="2494016" cy="402652"/>
          </a:xfrm>
          <a:prstGeom prst="rect">
            <a:avLst/>
          </a:prstGeom>
        </p:spPr>
        <p:txBody>
          <a:bodyPr vert="horz" lIns="102870" tIns="51435" rIns="102870" bIns="51435" rtlCol="0" anchor="ctr"/>
          <a:lstStyle>
            <a:lvl1pPr algn="l">
              <a:defRPr sz="1400">
                <a:solidFill>
                  <a:schemeClr val="tx1">
                    <a:tint val="75000"/>
                  </a:schemeClr>
                </a:solidFill>
              </a:defRPr>
            </a:lvl1pPr>
          </a:lstStyle>
          <a:p>
            <a:fld id="{1D8BD707-D9CF-40AE-B4C6-C98DA3205C09}" type="datetimeFigureOut">
              <a:rPr lang="en-US" smtClean="0"/>
              <a:pPr/>
              <a:t>01/04/2018</a:t>
            </a:fld>
            <a:endParaRPr lang="en-US"/>
          </a:p>
        </p:txBody>
      </p:sp>
      <p:sp>
        <p:nvSpPr>
          <p:cNvPr id="5" name="Footer Placeholder 4"/>
          <p:cNvSpPr>
            <a:spLocks noGrp="1"/>
          </p:cNvSpPr>
          <p:nvPr>
            <p:ph type="ftr" sz="quarter" idx="3"/>
          </p:nvPr>
        </p:nvSpPr>
        <p:spPr>
          <a:xfrm>
            <a:off x="3651952" y="7009642"/>
            <a:ext cx="3384735" cy="402652"/>
          </a:xfrm>
          <a:prstGeom prst="rect">
            <a:avLst/>
          </a:prstGeom>
        </p:spPr>
        <p:txBody>
          <a:bodyPr vert="horz" lIns="102870" tIns="51435" rIns="102870" bIns="5143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660190" y="7009642"/>
            <a:ext cx="2494016" cy="402652"/>
          </a:xfrm>
          <a:prstGeom prst="rect">
            <a:avLst/>
          </a:prstGeom>
        </p:spPr>
        <p:txBody>
          <a:bodyPr vert="horz" lIns="102870" tIns="51435" rIns="102870" bIns="5143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28700" rtl="0" eaLnBrk="1" latinLnBrk="0" hangingPunct="1">
        <a:spcBef>
          <a:spcPct val="0"/>
        </a:spcBef>
        <a:buNone/>
        <a:defRPr sz="5000" kern="1200">
          <a:solidFill>
            <a:schemeClr val="tx1"/>
          </a:solidFill>
          <a:latin typeface="+mj-lt"/>
          <a:ea typeface="+mj-ea"/>
          <a:cs typeface="+mj-cs"/>
        </a:defRPr>
      </a:lvl1pPr>
    </p:titleStyle>
    <p:bodyStyle>
      <a:lvl1pPr marL="385763" indent="-385763" algn="l" defTabSz="10287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35819" indent="-321469" algn="l" defTabSz="10287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85875" indent="-257175" algn="l" defTabSz="102870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002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145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289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432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5762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71975" indent="-257175" algn="l" defTabSz="102870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28700" rtl="0" eaLnBrk="1" latinLnBrk="0" hangingPunct="1">
        <a:defRPr sz="2000" kern="1200">
          <a:solidFill>
            <a:schemeClr val="tx1"/>
          </a:solidFill>
          <a:latin typeface="+mn-lt"/>
          <a:ea typeface="+mn-ea"/>
          <a:cs typeface="+mn-cs"/>
        </a:defRPr>
      </a:lvl1pPr>
      <a:lvl2pPr marL="514350" algn="l" defTabSz="1028700" rtl="0" eaLnBrk="1" latinLnBrk="0" hangingPunct="1">
        <a:defRPr sz="2000" kern="1200">
          <a:solidFill>
            <a:schemeClr val="tx1"/>
          </a:solidFill>
          <a:latin typeface="+mn-lt"/>
          <a:ea typeface="+mn-ea"/>
          <a:cs typeface="+mn-cs"/>
        </a:defRPr>
      </a:lvl2pPr>
      <a:lvl3pPr marL="1028700" algn="l" defTabSz="1028700" rtl="0" eaLnBrk="1" latinLnBrk="0" hangingPunct="1">
        <a:defRPr sz="2000" kern="1200">
          <a:solidFill>
            <a:schemeClr val="tx1"/>
          </a:solidFill>
          <a:latin typeface="+mn-lt"/>
          <a:ea typeface="+mn-ea"/>
          <a:cs typeface="+mn-cs"/>
        </a:defRPr>
      </a:lvl3pPr>
      <a:lvl4pPr marL="1543050" algn="l" defTabSz="1028700" rtl="0" eaLnBrk="1" latinLnBrk="0" hangingPunct="1">
        <a:defRPr sz="2000" kern="1200">
          <a:solidFill>
            <a:schemeClr val="tx1"/>
          </a:solidFill>
          <a:latin typeface="+mn-lt"/>
          <a:ea typeface="+mn-ea"/>
          <a:cs typeface="+mn-cs"/>
        </a:defRPr>
      </a:lvl4pPr>
      <a:lvl5pPr marL="2057400" algn="l" defTabSz="1028700" rtl="0" eaLnBrk="1" latinLnBrk="0" hangingPunct="1">
        <a:defRPr sz="2000" kern="1200">
          <a:solidFill>
            <a:schemeClr val="tx1"/>
          </a:solidFill>
          <a:latin typeface="+mn-lt"/>
          <a:ea typeface="+mn-ea"/>
          <a:cs typeface="+mn-cs"/>
        </a:defRPr>
      </a:lvl5pPr>
      <a:lvl6pPr marL="2571750" algn="l" defTabSz="1028700" rtl="0" eaLnBrk="1" latinLnBrk="0" hangingPunct="1">
        <a:defRPr sz="2000" kern="1200">
          <a:solidFill>
            <a:schemeClr val="tx1"/>
          </a:solidFill>
          <a:latin typeface="+mn-lt"/>
          <a:ea typeface="+mn-ea"/>
          <a:cs typeface="+mn-cs"/>
        </a:defRPr>
      </a:lvl6pPr>
      <a:lvl7pPr marL="3086100" algn="l" defTabSz="1028700" rtl="0" eaLnBrk="1" latinLnBrk="0" hangingPunct="1">
        <a:defRPr sz="2000" kern="1200">
          <a:solidFill>
            <a:schemeClr val="tx1"/>
          </a:solidFill>
          <a:latin typeface="+mn-lt"/>
          <a:ea typeface="+mn-ea"/>
          <a:cs typeface="+mn-cs"/>
        </a:defRPr>
      </a:lvl7pPr>
      <a:lvl8pPr marL="3600450" algn="l" defTabSz="1028700" rtl="0" eaLnBrk="1" latinLnBrk="0" hangingPunct="1">
        <a:defRPr sz="2000" kern="1200">
          <a:solidFill>
            <a:schemeClr val="tx1"/>
          </a:solidFill>
          <a:latin typeface="+mn-lt"/>
          <a:ea typeface="+mn-ea"/>
          <a:cs typeface="+mn-cs"/>
        </a:defRPr>
      </a:lvl8pPr>
      <a:lvl9pPr marL="4114800" algn="l" defTabSz="102870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6"/>
          <p:cNvSpPr>
            <a:spLocks noGrp="1" noChangeArrowheads="1"/>
          </p:cNvSpPr>
          <p:nvPr>
            <p:ph type="ctrTitle"/>
          </p:nvPr>
        </p:nvSpPr>
        <p:spPr>
          <a:xfrm>
            <a:off x="38370" y="581025"/>
            <a:ext cx="9725549" cy="1276581"/>
          </a:xfrm>
        </p:spPr>
        <p:txBody>
          <a:bodyPr>
            <a:normAutofit fontScale="90000"/>
          </a:bodyPr>
          <a:lstStyle/>
          <a:p>
            <a:pPr algn="l"/>
            <a:r>
              <a:rPr lang="en-US" altLang="zh-TW" sz="9000" b="1" dirty="0" err="1" smtClean="0">
                <a:solidFill>
                  <a:srgbClr val="00B050"/>
                </a:solidFill>
                <a:latin typeface="Times New Roman" pitchFamily="18" charset="0"/>
                <a:ea typeface="굴림" charset="-127"/>
                <a:cs typeface="Times New Roman" pitchFamily="18" charset="0"/>
              </a:rPr>
              <a:t>FinTechathon</a:t>
            </a:r>
            <a:endParaRPr lang="en-US" altLang="zh-TW" sz="2700" b="1" dirty="0" smtClean="0">
              <a:solidFill>
                <a:srgbClr val="00B050"/>
              </a:solidFill>
              <a:latin typeface="Times New Roman" pitchFamily="18" charset="0"/>
              <a:ea typeface="PMingLiU" pitchFamily="18" charset="-120"/>
              <a:cs typeface="Times New Roman" pitchFamily="18" charset="0"/>
            </a:endParaRPr>
          </a:p>
        </p:txBody>
      </p:sp>
      <p:sp>
        <p:nvSpPr>
          <p:cNvPr id="32" name="Rectangle 7"/>
          <p:cNvSpPr>
            <a:spLocks noChangeArrowheads="1"/>
          </p:cNvSpPr>
          <p:nvPr/>
        </p:nvSpPr>
        <p:spPr bwMode="auto">
          <a:xfrm>
            <a:off x="412017" y="4730335"/>
            <a:ext cx="9725549" cy="1768167"/>
          </a:xfrm>
          <a:prstGeom prst="rect">
            <a:avLst/>
          </a:prstGeom>
          <a:noFill/>
          <a:ln w="9525">
            <a:noFill/>
            <a:miter lim="800000"/>
            <a:headEnd/>
            <a:tailEnd/>
          </a:ln>
        </p:spPr>
        <p:txBody>
          <a:bodyPr lIns="0" tIns="0" rIns="0" bIns="0"/>
          <a:lstStyle/>
          <a:p>
            <a:pPr defTabSz="1164491">
              <a:buClr>
                <a:srgbClr val="005C87"/>
              </a:buClr>
            </a:pPr>
            <a:endParaRPr lang="en-US" altLang="ko-KR" dirty="0">
              <a:solidFill>
                <a:srgbClr val="6C6C6C"/>
              </a:solidFill>
            </a:endParaRPr>
          </a:p>
          <a:p>
            <a:pPr defTabSz="1164491">
              <a:buClr>
                <a:srgbClr val="005C87"/>
              </a:buClr>
            </a:pPr>
            <a:endParaRPr lang="en-US" altLang="ko-KR" sz="1600" dirty="0">
              <a:solidFill>
                <a:srgbClr val="FF0000"/>
              </a:solidFill>
            </a:endParaRPr>
          </a:p>
          <a:p>
            <a:pPr defTabSz="1164491">
              <a:buClr>
                <a:srgbClr val="005C87"/>
              </a:buClr>
            </a:pPr>
            <a:endParaRPr lang="en-US" altLang="ko-KR" sz="1800" dirty="0">
              <a:solidFill>
                <a:srgbClr val="6C6C6C"/>
              </a:solidFill>
            </a:endParaRPr>
          </a:p>
          <a:p>
            <a:pPr defTabSz="1164491">
              <a:buClr>
                <a:srgbClr val="005C87"/>
              </a:buClr>
            </a:pPr>
            <a:endParaRPr lang="en-US" altLang="ko-KR" sz="1800" dirty="0">
              <a:solidFill>
                <a:srgbClr val="FF0000"/>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dirty="0">
              <a:solidFill>
                <a:srgbClr val="6C6C6C"/>
              </a:solidFill>
            </a:endParaRPr>
          </a:p>
          <a:p>
            <a:pPr defTabSz="1164491">
              <a:buClr>
                <a:srgbClr val="005C87"/>
              </a:buClr>
            </a:pPr>
            <a:endParaRPr lang="en-US" altLang="ko-KR" sz="1800" dirty="0">
              <a:solidFill>
                <a:schemeClr val="accent2"/>
              </a:solidFill>
            </a:endParaRPr>
          </a:p>
        </p:txBody>
      </p:sp>
      <p:sp>
        <p:nvSpPr>
          <p:cNvPr id="37" name="TextBox 36"/>
          <p:cNvSpPr txBox="1"/>
          <p:nvPr/>
        </p:nvSpPr>
        <p:spPr>
          <a:xfrm>
            <a:off x="238919" y="5235684"/>
            <a:ext cx="5290231" cy="1077218"/>
          </a:xfrm>
          <a:prstGeom prst="rect">
            <a:avLst/>
          </a:prstGeom>
          <a:noFill/>
        </p:spPr>
        <p:txBody>
          <a:bodyPr wrap="none" lIns="0" tIns="0" rIns="0" bIns="0" rtlCol="0">
            <a:spAutoFit/>
          </a:bodyPr>
          <a:lstStyle/>
          <a:p>
            <a:r>
              <a:rPr lang="en-GB" sz="3200" dirty="0" smtClean="0">
                <a:solidFill>
                  <a:schemeClr val="accent1"/>
                </a:solidFill>
              </a:rPr>
              <a:t>GFS R2P Platform Project</a:t>
            </a:r>
          </a:p>
          <a:p>
            <a:endParaRPr lang="en-GB" sz="1100" dirty="0" smtClean="0">
              <a:solidFill>
                <a:schemeClr val="accent1"/>
              </a:solidFill>
            </a:endParaRPr>
          </a:p>
          <a:p>
            <a:r>
              <a:rPr lang="en-GB" sz="2700" dirty="0" smtClean="0">
                <a:solidFill>
                  <a:schemeClr val="accent1"/>
                </a:solidFill>
              </a:rPr>
              <a:t>  	</a:t>
            </a:r>
            <a:r>
              <a:rPr lang="en-GB" sz="2400" dirty="0" err="1" smtClean="0">
                <a:solidFill>
                  <a:schemeClr val="accent1"/>
                </a:solidFill>
              </a:rPr>
              <a:t>DevFins</a:t>
            </a:r>
            <a:r>
              <a:rPr lang="en-GB" sz="2400" dirty="0" smtClean="0">
                <a:solidFill>
                  <a:schemeClr val="accent1"/>
                </a:solidFill>
              </a:rPr>
              <a:t> team --- Victor  &amp; Barbara</a:t>
            </a:r>
          </a:p>
        </p:txBody>
      </p:sp>
      <p:grpSp>
        <p:nvGrpSpPr>
          <p:cNvPr id="67" name="Group 80"/>
          <p:cNvGrpSpPr>
            <a:grpSpLocks/>
          </p:cNvGrpSpPr>
          <p:nvPr/>
        </p:nvGrpSpPr>
        <p:grpSpPr bwMode="auto">
          <a:xfrm>
            <a:off x="0" y="1800225"/>
            <a:ext cx="10688228" cy="84071"/>
            <a:chOff x="0" y="16273"/>
            <a:chExt cx="10179" cy="856"/>
          </a:xfrm>
        </p:grpSpPr>
        <p:sp>
          <p:nvSpPr>
            <p:cNvPr id="68" name="Rectangle 81"/>
            <p:cNvSpPr>
              <a:spLocks noChangeArrowheads="1"/>
            </p:cNvSpPr>
            <p:nvPr/>
          </p:nvSpPr>
          <p:spPr bwMode="auto">
            <a:xfrm>
              <a:off x="0" y="16273"/>
              <a:ext cx="2380" cy="713"/>
            </a:xfrm>
            <a:prstGeom prst="rect">
              <a:avLst/>
            </a:prstGeom>
            <a:solidFill>
              <a:srgbClr val="6DC067"/>
            </a:solidFill>
            <a:ln w="9525">
              <a:noFill/>
              <a:miter lim="800000"/>
              <a:headEnd/>
              <a:tailEnd/>
            </a:ln>
          </p:spPr>
          <p:txBody>
            <a:bodyPr/>
            <a:lstStyle/>
            <a:p>
              <a:pPr latinLnBrk="0">
                <a:defRPr/>
              </a:pPr>
              <a:endParaRPr kumimoji="0" lang="en-GB" dirty="0">
                <a:ea typeface="+mn-ea"/>
              </a:endParaRPr>
            </a:p>
          </p:txBody>
        </p:sp>
        <p:sp>
          <p:nvSpPr>
            <p:cNvPr id="69" name="Rectangle 82"/>
            <p:cNvSpPr>
              <a:spLocks noChangeArrowheads="1"/>
            </p:cNvSpPr>
            <p:nvPr/>
          </p:nvSpPr>
          <p:spPr bwMode="auto">
            <a:xfrm>
              <a:off x="2380" y="16273"/>
              <a:ext cx="1191" cy="713"/>
            </a:xfrm>
            <a:prstGeom prst="rect">
              <a:avLst/>
            </a:prstGeom>
            <a:solidFill>
              <a:srgbClr val="22AA47"/>
            </a:solidFill>
            <a:ln w="9525">
              <a:noFill/>
              <a:miter lim="800000"/>
              <a:headEnd/>
              <a:tailEnd/>
            </a:ln>
          </p:spPr>
          <p:txBody>
            <a:bodyPr/>
            <a:lstStyle/>
            <a:p>
              <a:pPr latinLnBrk="0">
                <a:defRPr/>
              </a:pPr>
              <a:endParaRPr kumimoji="0" lang="en-GB" dirty="0">
                <a:ea typeface="+mn-ea"/>
              </a:endParaRPr>
            </a:p>
          </p:txBody>
        </p:sp>
        <p:sp>
          <p:nvSpPr>
            <p:cNvPr id="70" name="Rectangle 83"/>
            <p:cNvSpPr>
              <a:spLocks noChangeArrowheads="1"/>
            </p:cNvSpPr>
            <p:nvPr/>
          </p:nvSpPr>
          <p:spPr bwMode="auto">
            <a:xfrm>
              <a:off x="3572" y="16273"/>
              <a:ext cx="1787" cy="713"/>
            </a:xfrm>
            <a:prstGeom prst="rect">
              <a:avLst/>
            </a:prstGeom>
            <a:solidFill>
              <a:srgbClr val="005C86"/>
            </a:solidFill>
            <a:ln w="9525">
              <a:noFill/>
              <a:miter lim="800000"/>
              <a:headEnd/>
              <a:tailEnd/>
            </a:ln>
          </p:spPr>
          <p:txBody>
            <a:bodyPr/>
            <a:lstStyle/>
            <a:p>
              <a:pPr latinLnBrk="0">
                <a:defRPr/>
              </a:pPr>
              <a:endParaRPr kumimoji="0" lang="en-GB" dirty="0">
                <a:ea typeface="+mn-ea"/>
              </a:endParaRPr>
            </a:p>
          </p:txBody>
        </p:sp>
        <p:sp>
          <p:nvSpPr>
            <p:cNvPr id="71" name="Rectangle 84"/>
            <p:cNvSpPr>
              <a:spLocks noChangeArrowheads="1"/>
            </p:cNvSpPr>
            <p:nvPr/>
          </p:nvSpPr>
          <p:spPr bwMode="auto">
            <a:xfrm>
              <a:off x="5358" y="16273"/>
              <a:ext cx="596" cy="713"/>
            </a:xfrm>
            <a:prstGeom prst="rect">
              <a:avLst/>
            </a:prstGeom>
            <a:solidFill>
              <a:srgbClr val="009BD9"/>
            </a:solidFill>
            <a:ln w="9525">
              <a:noFill/>
              <a:miter lim="800000"/>
              <a:headEnd/>
              <a:tailEnd/>
            </a:ln>
          </p:spPr>
          <p:txBody>
            <a:bodyPr/>
            <a:lstStyle/>
            <a:p>
              <a:pPr latinLnBrk="0">
                <a:defRPr/>
              </a:pPr>
              <a:endParaRPr kumimoji="0" lang="en-GB" dirty="0">
                <a:ea typeface="+mn-ea"/>
              </a:endParaRPr>
            </a:p>
          </p:txBody>
        </p:sp>
        <p:sp>
          <p:nvSpPr>
            <p:cNvPr id="72" name="Rectangle 85"/>
            <p:cNvSpPr>
              <a:spLocks noChangeArrowheads="1"/>
            </p:cNvSpPr>
            <p:nvPr/>
          </p:nvSpPr>
          <p:spPr bwMode="auto">
            <a:xfrm>
              <a:off x="5954" y="16273"/>
              <a:ext cx="4225" cy="856"/>
            </a:xfrm>
            <a:prstGeom prst="rect">
              <a:avLst/>
            </a:prstGeom>
            <a:solidFill>
              <a:srgbClr val="00709E"/>
            </a:solidFill>
            <a:ln w="9525">
              <a:noFill/>
              <a:miter lim="800000"/>
              <a:headEnd/>
              <a:tailEnd/>
            </a:ln>
          </p:spPr>
          <p:txBody>
            <a:bodyPr/>
            <a:lstStyle/>
            <a:p>
              <a:pPr latinLnBrk="0">
                <a:defRPr/>
              </a:pPr>
              <a:endParaRPr kumimoji="0" lang="en-GB" dirty="0">
                <a:ea typeface="+mn-ea"/>
              </a:endParaRPr>
            </a:p>
          </p:txBody>
        </p:sp>
      </p:grpSp>
      <p:pic>
        <p:nvPicPr>
          <p:cNvPr id="1026" name="Picture 2"/>
          <p:cNvPicPr>
            <a:picLocks noChangeAspect="1" noChangeArrowheads="1"/>
          </p:cNvPicPr>
          <p:nvPr/>
        </p:nvPicPr>
        <p:blipFill>
          <a:blip r:embed="rId3" cstate="screen"/>
          <a:srcRect/>
          <a:stretch>
            <a:fillRect/>
          </a:stretch>
        </p:blipFill>
        <p:spPr bwMode="auto">
          <a:xfrm>
            <a:off x="0" y="1871345"/>
            <a:ext cx="10688638" cy="3206592"/>
          </a:xfrm>
          <a:prstGeom prst="rect">
            <a:avLst/>
          </a:prstGeom>
          <a:noFill/>
          <a:ln w="9525">
            <a:noFill/>
            <a:miter lim="800000"/>
            <a:headEnd/>
            <a:tailEnd/>
          </a:ln>
        </p:spPr>
      </p:pic>
      <p:pic>
        <p:nvPicPr>
          <p:cNvPr id="1027" name="Picture 3"/>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6251862" y="6322427"/>
            <a:ext cx="435292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p:nvPr/>
        </p:nvSpPr>
        <p:spPr>
          <a:xfrm>
            <a:off x="0" y="6883539"/>
            <a:ext cx="10688228" cy="707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5" name="word 1"/>
          <p:cNvSpPr txBox="1"/>
          <p:nvPr/>
        </p:nvSpPr>
        <p:spPr>
          <a:xfrm>
            <a:off x="162719"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Hello and Welcome to this session. It is my </a:t>
            </a:r>
            <a:r>
              <a:rPr lang="en-GB" altLang="ko-KR" dirty="0" err="1" smtClean="0">
                <a:solidFill>
                  <a:schemeClr val="bg1"/>
                </a:solidFill>
                <a:ea typeface="굴림" charset="-127"/>
                <a:cs typeface="Arial" charset="0"/>
              </a:rPr>
              <a:t>honor</a:t>
            </a:r>
            <a:r>
              <a:rPr lang="en-GB" altLang="ko-KR" dirty="0" smtClean="0">
                <a:solidFill>
                  <a:schemeClr val="bg1"/>
                </a:solidFill>
                <a:ea typeface="굴림" charset="-127"/>
                <a:cs typeface="Arial" charset="0"/>
              </a:rPr>
              <a:t> to present our project here. My team is called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 would tell you what’s the </a:t>
            </a:r>
            <a:r>
              <a:rPr lang="en-GB" altLang="ko-KR" dirty="0" err="1" smtClean="0">
                <a:solidFill>
                  <a:schemeClr val="bg1"/>
                </a:solidFill>
                <a:ea typeface="굴림" charset="-127"/>
                <a:cs typeface="Arial" charset="0"/>
              </a:rPr>
              <a:t>DevFins</a:t>
            </a:r>
            <a:r>
              <a:rPr lang="en-GB" altLang="ko-KR" dirty="0" smtClean="0">
                <a:solidFill>
                  <a:schemeClr val="bg1"/>
                </a:solidFill>
                <a:ea typeface="굴림" charset="-127"/>
                <a:cs typeface="Arial" charset="0"/>
              </a:rPr>
              <a:t> in the last.</a:t>
            </a:r>
            <a:endParaRPr lang="en-US" altLang="ko-KR" dirty="0">
              <a:solidFill>
                <a:schemeClr val="bg1"/>
              </a:solidFill>
              <a:ea typeface="굴림" charset="-127"/>
              <a:cs typeface="Arial" charset="0"/>
            </a:endParaRPr>
          </a:p>
        </p:txBody>
      </p:sp>
      <p:sp>
        <p:nvSpPr>
          <p:cNvPr id="18" name="word 2"/>
          <p:cNvSpPr txBox="1"/>
          <p:nvPr/>
        </p:nvSpPr>
        <p:spPr>
          <a:xfrm>
            <a:off x="159550" y="6883539"/>
            <a:ext cx="10251120" cy="707886"/>
          </a:xfrm>
          <a:prstGeom prst="rect">
            <a:avLst/>
          </a:prstGeom>
          <a:noFill/>
        </p:spPr>
        <p:txBody>
          <a:bodyPr wrap="square" rtlCol="0">
            <a:spAutoFit/>
          </a:bodyPr>
          <a:lstStyle/>
          <a:p>
            <a:r>
              <a:rPr lang="en-GB" altLang="ko-KR" dirty="0" smtClean="0">
                <a:solidFill>
                  <a:schemeClr val="bg1"/>
                </a:solidFill>
                <a:ea typeface="굴림" charset="-127"/>
                <a:cs typeface="Arial" charset="0"/>
              </a:rPr>
              <a:t>Our project is Global Finance Service </a:t>
            </a:r>
            <a:r>
              <a:rPr lang="en-GB" dirty="0" smtClean="0">
                <a:solidFill>
                  <a:schemeClr val="bg1"/>
                </a:solidFill>
              </a:rPr>
              <a:t>Requisition to </a:t>
            </a:r>
            <a:r>
              <a:rPr lang="en-GB" dirty="0" smtClean="0">
                <a:solidFill>
                  <a:schemeClr val="bg1"/>
                </a:solidFill>
              </a:rPr>
              <a:t>Payment</a:t>
            </a:r>
            <a:r>
              <a:rPr lang="en-GB" altLang="ko-KR" dirty="0" smtClean="0">
                <a:solidFill>
                  <a:schemeClr val="bg1"/>
                </a:solidFill>
                <a:ea typeface="굴림" charset="-127"/>
                <a:cs typeface="Arial" charset="0"/>
              </a:rPr>
              <a:t> Platform</a:t>
            </a:r>
            <a:r>
              <a:rPr lang="en-GB" altLang="ko-KR" dirty="0" smtClean="0">
                <a:solidFill>
                  <a:schemeClr val="bg1"/>
                </a:solidFill>
                <a:ea typeface="굴림" charset="-127"/>
                <a:cs typeface="Arial" charset="0"/>
              </a:rPr>
              <a:t>, it focuses on resolving invoice verification and vendor payment processing for Accounting Operation team in GFS China.</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3" presetClass="entr" presetSubtype="1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linds(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enter pic"/>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3896519" y="2736850"/>
            <a:ext cx="2514600" cy="165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bg"/>
          <p:cNvSpPr/>
          <p:nvPr/>
        </p:nvSpPr>
        <p:spPr>
          <a:xfrm>
            <a:off x="0" y="6600825"/>
            <a:ext cx="10688228"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bg1"/>
                </a:solidFill>
              </a:rPr>
              <a:t>Currently the biggest problems they are facing are unnecessarily heavy manual data input and </a:t>
            </a:r>
          </a:p>
          <a:p>
            <a:r>
              <a:rPr lang="en-GB" dirty="0" smtClean="0">
                <a:solidFill>
                  <a:schemeClr val="bg1"/>
                </a:solidFill>
              </a:rPr>
              <a:t>checking tasks, communication with stakeholders, a lack of a unique e-form application and </a:t>
            </a:r>
          </a:p>
          <a:p>
            <a:r>
              <a:rPr lang="en-GB" dirty="0" smtClean="0">
                <a:solidFill>
                  <a:schemeClr val="bg1"/>
                </a:solidFill>
              </a:rPr>
              <a:t>risk of manual mistakes.</a:t>
            </a:r>
            <a:endParaRPr lang="en-GB" dirty="0">
              <a:solidFill>
                <a:schemeClr val="bg1"/>
              </a:solidFill>
            </a:endParaRPr>
          </a:p>
        </p:txBody>
      </p:sp>
      <p:grpSp>
        <p:nvGrpSpPr>
          <p:cNvPr id="15" name="Group 14"/>
          <p:cNvGrpSpPr/>
          <p:nvPr/>
        </p:nvGrpSpPr>
        <p:grpSpPr>
          <a:xfrm>
            <a:off x="6565858" y="657225"/>
            <a:ext cx="2573377" cy="1761623"/>
            <a:chOff x="6565858" y="657225"/>
            <a:chExt cx="2573377" cy="1761623"/>
          </a:xfrm>
        </p:grpSpPr>
        <p:pic>
          <p:nvPicPr>
            <p:cNvPr id="2053" name="Picture 5"/>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7096919" y="1114425"/>
              <a:ext cx="1440000" cy="11408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Oval Callout 5"/>
            <p:cNvSpPr/>
            <p:nvPr/>
          </p:nvSpPr>
          <p:spPr>
            <a:xfrm>
              <a:off x="6565858" y="657225"/>
              <a:ext cx="2573377" cy="1761623"/>
            </a:xfrm>
            <a:prstGeom prst="wedgeEllipseCallout">
              <a:avLst>
                <a:gd name="adj1" fmla="val -56065"/>
                <a:gd name="adj2" fmla="val 7423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Communication</a:t>
              </a:r>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grpSp>
      <p:grpSp>
        <p:nvGrpSpPr>
          <p:cNvPr id="14" name="Group 13"/>
          <p:cNvGrpSpPr/>
          <p:nvPr/>
        </p:nvGrpSpPr>
        <p:grpSpPr>
          <a:xfrm>
            <a:off x="772319" y="809626"/>
            <a:ext cx="2573377" cy="1609224"/>
            <a:chOff x="772319" y="809626"/>
            <a:chExt cx="2573377" cy="1609224"/>
          </a:xfrm>
        </p:grpSpPr>
        <p:pic>
          <p:nvPicPr>
            <p:cNvPr id="2052" name="Picture 4"/>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1381919" y="1266825"/>
              <a:ext cx="1440000" cy="1084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2" name="Oval Callout 21"/>
            <p:cNvSpPr/>
            <p:nvPr/>
          </p:nvSpPr>
          <p:spPr>
            <a:xfrm>
              <a:off x="772319" y="809626"/>
              <a:ext cx="2573377" cy="1609224"/>
            </a:xfrm>
            <a:prstGeom prst="wedgeEllipseCallout">
              <a:avLst>
                <a:gd name="adj1" fmla="val 69781"/>
                <a:gd name="adj2" fmla="val 8620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Manual Operation</a:t>
              </a: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p:txBody>
        </p:sp>
      </p:grpSp>
      <p:grpSp>
        <p:nvGrpSpPr>
          <p:cNvPr id="16" name="Group 15"/>
          <p:cNvGrpSpPr/>
          <p:nvPr/>
        </p:nvGrpSpPr>
        <p:grpSpPr>
          <a:xfrm>
            <a:off x="848519" y="4446650"/>
            <a:ext cx="2819400" cy="1620775"/>
            <a:chOff x="848519" y="4446650"/>
            <a:chExt cx="2819400" cy="1620775"/>
          </a:xfrm>
        </p:grpSpPr>
        <p:pic>
          <p:nvPicPr>
            <p:cNvPr id="2054" name="Picture 6"/>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a:off x="1534319" y="4543425"/>
              <a:ext cx="1584349" cy="914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Oval Callout 22"/>
            <p:cNvSpPr/>
            <p:nvPr/>
          </p:nvSpPr>
          <p:spPr>
            <a:xfrm>
              <a:off x="848519" y="4446650"/>
              <a:ext cx="2819400" cy="1620775"/>
            </a:xfrm>
            <a:prstGeom prst="wedgeEllipseCallout">
              <a:avLst>
                <a:gd name="adj1" fmla="val 56800"/>
                <a:gd name="adj2" fmla="val -6828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solidFill>
                    <a:srgbClr val="FF0000"/>
                  </a:solidFill>
                </a:rPr>
                <a:t>No e-form </a:t>
              </a:r>
              <a:r>
                <a:rPr lang="en-US" altLang="zh-CN" dirty="0" smtClean="0">
                  <a:solidFill>
                    <a:srgbClr val="FF0000"/>
                  </a:solidFill>
                </a:rPr>
                <a:t>Application</a:t>
              </a:r>
              <a:endParaRPr lang="zh-CN" altLang="en-US" dirty="0">
                <a:solidFill>
                  <a:srgbClr val="FF0000"/>
                </a:solidFill>
              </a:endParaRPr>
            </a:p>
          </p:txBody>
        </p:sp>
      </p:grpSp>
      <p:grpSp>
        <p:nvGrpSpPr>
          <p:cNvPr id="18" name="Group 17"/>
          <p:cNvGrpSpPr/>
          <p:nvPr/>
        </p:nvGrpSpPr>
        <p:grpSpPr>
          <a:xfrm>
            <a:off x="6580940" y="4443775"/>
            <a:ext cx="2573377" cy="1699850"/>
            <a:chOff x="6580940" y="4443775"/>
            <a:chExt cx="2573377" cy="1699850"/>
          </a:xfrm>
        </p:grpSpPr>
        <p:pic>
          <p:nvPicPr>
            <p:cNvPr id="2055" name="Picture 7"/>
            <p:cNvPicPr>
              <a:picLocks noChangeAspect="1" noChangeArrowheads="1"/>
            </p:cNvPicPr>
            <p:nvPr/>
          </p:nvPicPr>
          <p:blipFill>
            <a:blip r:embed="rId7" cstate="screen">
              <a:extLst>
                <a:ext uri="{28A0092B-C50C-407E-A947-70E740481C1C}">
                  <a14:useLocalDpi xmlns:a14="http://schemas.microsoft.com/office/drawing/2010/main" xmlns="" val="0"/>
                </a:ext>
              </a:extLst>
            </a:blip>
            <a:srcRect/>
            <a:stretch>
              <a:fillRect/>
            </a:stretch>
          </p:blipFill>
          <p:spPr bwMode="auto">
            <a:xfrm>
              <a:off x="7020719" y="4606425"/>
              <a:ext cx="1630189" cy="10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4" name="Oval Callout 23"/>
            <p:cNvSpPr/>
            <p:nvPr/>
          </p:nvSpPr>
          <p:spPr>
            <a:xfrm>
              <a:off x="6580940" y="4443775"/>
              <a:ext cx="2573377" cy="1699850"/>
            </a:xfrm>
            <a:prstGeom prst="wedgeEllipseCallout">
              <a:avLst>
                <a:gd name="adj1" fmla="val -55078"/>
                <a:gd name="adj2" fmla="val -6355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endParaRPr lang="en-US" altLang="zh-CN" dirty="0" smtClean="0">
                <a:solidFill>
                  <a:srgbClr val="FFC000"/>
                </a:solidFill>
              </a:endParaRPr>
            </a:p>
            <a:p>
              <a:pPr algn="ctr"/>
              <a:r>
                <a:rPr lang="en-US" altLang="zh-CN" dirty="0" smtClean="0">
                  <a:solidFill>
                    <a:srgbClr val="FF0000"/>
                  </a:solidFill>
                </a:rPr>
                <a:t>Manual Risk</a:t>
              </a:r>
              <a:endParaRPr lang="zh-CN" altLang="en-US" dirty="0">
                <a:solidFill>
                  <a:srgbClr val="FF0000"/>
                </a:solidFill>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slide(fromBottom)">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randombar(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448425"/>
            <a:ext cx="10688228" cy="114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word 1"/>
          <p:cNvSpPr/>
          <p:nvPr/>
        </p:nvSpPr>
        <p:spPr>
          <a:xfrm>
            <a:off x="162719" y="6499562"/>
            <a:ext cx="10427719" cy="1015663"/>
          </a:xfrm>
          <a:prstGeom prst="rect">
            <a:avLst/>
          </a:prstGeom>
        </p:spPr>
        <p:txBody>
          <a:bodyPr wrap="square">
            <a:spAutoFit/>
          </a:bodyPr>
          <a:lstStyle/>
          <a:p>
            <a:r>
              <a:rPr lang="en-GB" altLang="zh-CN" dirty="0" smtClean="0">
                <a:solidFill>
                  <a:schemeClr val="bg1"/>
                </a:solidFill>
              </a:rPr>
              <a:t>The current process is that </a:t>
            </a:r>
            <a:r>
              <a:rPr lang="en-GB" altLang="zh-CN" dirty="0" smtClean="0">
                <a:solidFill>
                  <a:schemeClr val="bg1"/>
                </a:solidFill>
              </a:rPr>
              <a:t>AO(Accounting Operation) staff receives </a:t>
            </a:r>
            <a:r>
              <a:rPr lang="en-GB" altLang="zh-CN" dirty="0" smtClean="0">
                <a:solidFill>
                  <a:schemeClr val="bg1"/>
                </a:solidFill>
              </a:rPr>
              <a:t>paper invoices from vendors who need reimbursement, and </a:t>
            </a:r>
            <a:r>
              <a:rPr lang="en-GB" altLang="zh-CN" dirty="0" smtClean="0">
                <a:solidFill>
                  <a:schemeClr val="bg1"/>
                </a:solidFill>
              </a:rPr>
              <a:t>then manually </a:t>
            </a:r>
            <a:r>
              <a:rPr lang="en-GB" altLang="zh-CN" dirty="0" smtClean="0">
                <a:solidFill>
                  <a:schemeClr val="bg1"/>
                </a:solidFill>
              </a:rPr>
              <a:t>need to input invoice information into registration tables to track and verify their correctness.</a:t>
            </a:r>
            <a:endParaRPr lang="zh-CN" altLang="en-US" dirty="0">
              <a:solidFill>
                <a:schemeClr val="bg1"/>
              </a:solidFill>
            </a:endParaRPr>
          </a:p>
        </p:txBody>
      </p:sp>
      <p:pic>
        <p:nvPicPr>
          <p:cNvPr id="3077" name="raise ticket pic" descr="C:\Users\TJVictor\git\auto-scan\src\main\presentation\img\ticket.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1610519" y="966161"/>
            <a:ext cx="686594" cy="686594"/>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ject arrow"/>
          <p:cNvSpPr/>
          <p:nvPr/>
        </p:nvSpPr>
        <p:spPr>
          <a:xfrm rot="10800000">
            <a:off x="1000918" y="1800225"/>
            <a:ext cx="4087019" cy="389456"/>
          </a:xfrm>
          <a:prstGeom prst="uturnArrow">
            <a:avLst>
              <a:gd name="adj1" fmla="val 25000"/>
              <a:gd name="adj2" fmla="val 25000"/>
              <a:gd name="adj3" fmla="val 25000"/>
              <a:gd name="adj4" fmla="val 43750"/>
              <a:gd name="adj5" fmla="val 1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078" name="reject ticket ic" descr="C:\Users\TJVictor\Desktop\Remove_ticket_72px_1186207_easyicon.net.png"/>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4658724" y="1652052"/>
            <a:ext cx="685800" cy="685800"/>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word 2"/>
          <p:cNvSpPr/>
          <p:nvPr/>
        </p:nvSpPr>
        <p:spPr>
          <a:xfrm>
            <a:off x="162719" y="6524625"/>
            <a:ext cx="10427719" cy="707886"/>
          </a:xfrm>
          <a:prstGeom prst="rect">
            <a:avLst/>
          </a:prstGeom>
        </p:spPr>
        <p:txBody>
          <a:bodyPr wrap="square">
            <a:spAutoFit/>
          </a:bodyPr>
          <a:lstStyle/>
          <a:p>
            <a:r>
              <a:rPr lang="en-GB" altLang="zh-CN" dirty="0" smtClean="0">
                <a:solidFill>
                  <a:schemeClr val="bg1"/>
                </a:solidFill>
              </a:rPr>
              <a:t>They then need to reject incorrect invoice requests and communicate with related stakeholders via email or the phone.</a:t>
            </a:r>
            <a:endParaRPr lang="zh-CN" altLang="en-US" dirty="0">
              <a:solidFill>
                <a:schemeClr val="bg1"/>
              </a:solidFill>
            </a:endParaRPr>
          </a:p>
        </p:txBody>
      </p:sp>
      <p:grpSp>
        <p:nvGrpSpPr>
          <p:cNvPr id="22" name="Group 21"/>
          <p:cNvGrpSpPr/>
          <p:nvPr/>
        </p:nvGrpSpPr>
        <p:grpSpPr>
          <a:xfrm>
            <a:off x="687388" y="435881"/>
            <a:ext cx="9134750" cy="1220400"/>
            <a:chOff x="687388" y="435881"/>
            <a:chExt cx="9134750" cy="1220400"/>
          </a:xfrm>
        </p:grpSpPr>
        <p:pic>
          <p:nvPicPr>
            <p:cNvPr id="3074" name="Picture 2" descr="C:\Users\TJVictor\git\auto-scan\src\main\presentation\img\ao.png"/>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4506119" y="435881"/>
              <a:ext cx="1219200" cy="12192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descr="C:\Users\TJVictor\Desktop\girl_63.058823529412px_1204893_easyicon.net.png"/>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a:off x="687388" y="435881"/>
              <a:ext cx="800887" cy="12204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ight Arrow 7"/>
            <p:cNvSpPr/>
            <p:nvPr/>
          </p:nvSpPr>
          <p:spPr>
            <a:xfrm>
              <a:off x="1610519" y="854890"/>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9" name="Picture 7" descr="C:\Users\TJVictor\git\auto-scan\src\main\presentation\img\indexor.png"/>
            <p:cNvPicPr>
              <a:picLocks noChangeAspect="1" noChangeArrowheads="1"/>
            </p:cNvPicPr>
            <p:nvPr/>
          </p:nvPicPr>
          <p:blipFill>
            <a:blip r:embed="rId7" cstate="screen">
              <a:extLst>
                <a:ext uri="{28A0092B-C50C-407E-A947-70E740481C1C}">
                  <a14:useLocalDpi xmlns:a14="http://schemas.microsoft.com/office/drawing/2010/main" xmlns="" val="0"/>
                </a:ext>
              </a:extLst>
            </a:blip>
            <a:srcRect/>
            <a:stretch>
              <a:fillRect/>
            </a:stretch>
          </p:blipFill>
          <p:spPr bwMode="auto">
            <a:xfrm>
              <a:off x="8849519" y="568696"/>
              <a:ext cx="972619" cy="972619"/>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ight Arrow 18"/>
            <p:cNvSpPr/>
            <p:nvPr/>
          </p:nvSpPr>
          <p:spPr>
            <a:xfrm>
              <a:off x="5801519" y="817897"/>
              <a:ext cx="3048000" cy="148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 name="Payment ticket pic" descr="C:\Users\TJVictor\git\auto-scan\src\main\presentation\img\ticket.pn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5801519" y="1003154"/>
            <a:ext cx="686594" cy="68659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word 3"/>
          <p:cNvSpPr/>
          <p:nvPr/>
        </p:nvSpPr>
        <p:spPr>
          <a:xfrm>
            <a:off x="162719" y="6600825"/>
            <a:ext cx="10063326" cy="707886"/>
          </a:xfrm>
          <a:prstGeom prst="rect">
            <a:avLst/>
          </a:prstGeom>
        </p:spPr>
        <p:txBody>
          <a:bodyPr wrap="square">
            <a:spAutoFit/>
          </a:bodyPr>
          <a:lstStyle/>
          <a:p>
            <a:r>
              <a:rPr lang="en-GB" altLang="zh-CN" dirty="0" smtClean="0">
                <a:solidFill>
                  <a:schemeClr val="bg1"/>
                </a:solidFill>
              </a:rPr>
              <a:t>For correct invoices, AO staff will copy them manually and start towards the next payment process.</a:t>
            </a:r>
            <a:endParaRPr lang="zh-CN" altLang="en-US" dirty="0">
              <a:solidFill>
                <a:schemeClr val="bg1"/>
              </a:solidFill>
            </a:endParaRPr>
          </a:p>
        </p:txBody>
      </p:sp>
      <p:sp>
        <p:nvSpPr>
          <p:cNvPr id="11" name="word 4"/>
          <p:cNvSpPr/>
          <p:nvPr/>
        </p:nvSpPr>
        <p:spPr>
          <a:xfrm>
            <a:off x="0" y="6600825"/>
            <a:ext cx="10364362" cy="707886"/>
          </a:xfrm>
          <a:prstGeom prst="rect">
            <a:avLst/>
          </a:prstGeom>
        </p:spPr>
        <p:txBody>
          <a:bodyPr wrap="square">
            <a:spAutoFit/>
          </a:bodyPr>
          <a:lstStyle/>
          <a:p>
            <a:r>
              <a:rPr lang="en-GB" altLang="zh-CN" dirty="0" smtClean="0">
                <a:solidFill>
                  <a:schemeClr val="bg1"/>
                </a:solidFill>
              </a:rPr>
              <a:t>During the whole process, AO staff </a:t>
            </a:r>
            <a:r>
              <a:rPr lang="en-GB" altLang="zh-CN" dirty="0" smtClean="0">
                <a:solidFill>
                  <a:schemeClr val="bg1"/>
                </a:solidFill>
              </a:rPr>
              <a:t>is working </a:t>
            </a:r>
            <a:r>
              <a:rPr lang="en-GB" altLang="zh-CN" dirty="0" smtClean="0">
                <a:solidFill>
                  <a:schemeClr val="bg1"/>
                </a:solidFill>
              </a:rPr>
              <a:t>manually within low efficiency and always facing the risk of manual mistakes and </a:t>
            </a:r>
            <a:r>
              <a:rPr lang="en-GB" altLang="zh-CN" dirty="0" smtClean="0">
                <a:solidFill>
                  <a:schemeClr val="bg1"/>
                </a:solidFill>
              </a:rPr>
              <a:t>issues </a:t>
            </a:r>
            <a:r>
              <a:rPr lang="en-GB" altLang="zh-CN" dirty="0" smtClean="0">
                <a:solidFill>
                  <a:schemeClr val="bg1"/>
                </a:solidFill>
              </a:rPr>
              <a:t>with information availability and clarity.</a:t>
            </a:r>
            <a:endParaRPr lang="zh-CN" altLang="en-US" dirty="0">
              <a:solidFill>
                <a:schemeClr val="bg1"/>
              </a:solidFill>
            </a:endParaRPr>
          </a:p>
        </p:txBody>
      </p:sp>
      <p:sp>
        <p:nvSpPr>
          <p:cNvPr id="12" name="red word 1"/>
          <p:cNvSpPr/>
          <p:nvPr/>
        </p:nvSpPr>
        <p:spPr>
          <a:xfrm>
            <a:off x="2524919" y="2858095"/>
            <a:ext cx="498918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a:ln w="11430"/>
                <a:solidFill>
                  <a:srgbClr val="FF0000"/>
                </a:solidFill>
                <a:effectLst>
                  <a:outerShdw blurRad="80000" dist="40000" dir="5040000" algn="tl">
                    <a:srgbClr val="000000">
                      <a:alpha val="30000"/>
                    </a:srgbClr>
                  </a:outerShdw>
                </a:effectLst>
              </a:rPr>
              <a:t>	</a:t>
            </a:r>
            <a:r>
              <a:rPr lang="en-US" altLang="zh-CN" sz="5400" b="1" dirty="0" smtClean="0">
                <a:ln w="11430"/>
                <a:solidFill>
                  <a:srgbClr val="FF0000"/>
                </a:solidFill>
                <a:effectLst>
                  <a:outerShdw blurRad="80000" dist="40000" dir="5040000" algn="tl">
                    <a:srgbClr val="000000">
                      <a:alpha val="30000"/>
                    </a:srgbClr>
                  </a:outerShdw>
                </a:effectLst>
              </a:rPr>
              <a:t>LOW EFFICIENCY</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4" name="red word 2"/>
          <p:cNvSpPr/>
          <p:nvPr/>
        </p:nvSpPr>
        <p:spPr>
          <a:xfrm>
            <a:off x="2275698" y="4001095"/>
            <a:ext cx="550702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MANUAL MISTAKE</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
        <p:nvSpPr>
          <p:cNvPr id="21" name="red word 3"/>
          <p:cNvSpPr/>
          <p:nvPr/>
        </p:nvSpPr>
        <p:spPr>
          <a:xfrm>
            <a:off x="1257722" y="5144095"/>
            <a:ext cx="766799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cap="none" spc="0" dirty="0" smtClean="0">
                <a:ln w="11430"/>
                <a:solidFill>
                  <a:srgbClr val="FF0000"/>
                </a:solidFill>
                <a:effectLst>
                  <a:outerShdw blurRad="80000" dist="40000" dir="5040000" algn="tl">
                    <a:srgbClr val="000000">
                      <a:alpha val="30000"/>
                    </a:srgbClr>
                  </a:outerShdw>
                </a:effectLst>
              </a:rPr>
              <a:t>INFORMATION </a:t>
            </a:r>
            <a:r>
              <a:rPr lang="en-US" altLang="zh-CN" sz="5400" b="1" cap="none" spc="0" dirty="0" smtClean="0">
                <a:ln w="11430"/>
                <a:solidFill>
                  <a:srgbClr val="FF0000"/>
                </a:solidFill>
                <a:effectLst>
                  <a:outerShdw blurRad="80000" dist="40000" dir="5040000" algn="tl">
                    <a:srgbClr val="000000">
                      <a:alpha val="30000"/>
                    </a:srgbClr>
                  </a:outerShdw>
                </a:effectLst>
              </a:rPr>
              <a:t>ISOLATION</a:t>
            </a:r>
            <a:endParaRPr lang="en-US" altLang="zh-CN" sz="5400" b="1" cap="none" spc="0" dirty="0">
              <a:ln w="11430"/>
              <a:solidFill>
                <a:srgbClr val="FF0000"/>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15984862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accel="50000" decel="50000" fill="hold" nodeType="clickEffect">
                                  <p:stCondLst>
                                    <p:cond delay="0"/>
                                  </p:stCondLst>
                                  <p:endCondLst>
                                    <p:cond evt="onNext" delay="0">
                                      <p:tgtEl>
                                        <p:sldTgt/>
                                      </p:tgtEl>
                                    </p:cond>
                                  </p:endCondLst>
                                  <p:childTnLst>
                                    <p:animMotion origin="layout" path="M 5.93824E-7 1.47651E-6 L 0.21021 0.0044 " pathEditMode="relative" rAng="0" ptsTypes="AA">
                                      <p:cBhvr>
                                        <p:cTn id="6" dur="2000" fill="hold"/>
                                        <p:tgtEl>
                                          <p:spTgt spid="3077"/>
                                        </p:tgtEl>
                                        <p:attrNameLst>
                                          <p:attrName>ppt_x</p:attrName>
                                          <p:attrName>ppt_y</p:attrName>
                                        </p:attrNameLst>
                                      </p:cBhvr>
                                      <p:rCtr x="10511" y="210"/>
                                    </p:animMotion>
                                  </p:childTnLst>
                                </p:cTn>
                              </p:par>
                              <p:par>
                                <p:cTn id="7" presetID="14" presetClass="entr" presetSubtype="1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randombar(horizontal)">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3"/>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3078"/>
                                        </p:tgtEl>
                                        <p:attrNameLst>
                                          <p:attrName>style.visibility</p:attrName>
                                        </p:attrNameLst>
                                      </p:cBhvr>
                                      <p:to>
                                        <p:strVal val="visible"/>
                                      </p:to>
                                    </p:set>
                                  </p:childTnLst>
                                </p:cTn>
                              </p:par>
                              <p:par>
                                <p:cTn id="18" presetID="42" presetClass="path" presetSubtype="0" repeatCount="indefinite" accel="50000" decel="50000" fill="hold" nodeType="withEffect">
                                  <p:stCondLst>
                                    <p:cond delay="0"/>
                                  </p:stCondLst>
                                  <p:endCondLst>
                                    <p:cond evt="onNext" delay="0">
                                      <p:tgtEl>
                                        <p:sldTgt/>
                                      </p:tgtEl>
                                    </p:cond>
                                  </p:endCondLst>
                                  <p:childTnLst>
                                    <p:animMotion origin="layout" path="M -2.09026E-6 3.08725E-6 L -0.35629 3.08725E-6 " pathEditMode="relative" rAng="0" ptsTypes="AA">
                                      <p:cBhvr>
                                        <p:cTn id="19" dur="2000" fill="hold"/>
                                        <p:tgtEl>
                                          <p:spTgt spid="3078"/>
                                        </p:tgtEl>
                                        <p:attrNameLst>
                                          <p:attrName>ppt_x</p:attrName>
                                          <p:attrName>ppt_y</p:attrName>
                                        </p:attrNameLst>
                                      </p:cBhvr>
                                      <p:rCtr x="-17815" y="0"/>
                                    </p:animMotion>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par>
                          <p:cTn id="27" fill="hold">
                            <p:stCondLst>
                              <p:cond delay="0"/>
                            </p:stCondLst>
                            <p:childTnLst>
                              <p:par>
                                <p:cTn id="28" presetID="14"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42" presetClass="path" presetSubtype="0" repeatCount="indefinite" accel="50000" decel="50000" fill="hold" nodeType="withEffect">
                                  <p:stCondLst>
                                    <p:cond delay="0"/>
                                  </p:stCondLst>
                                  <p:endCondLst>
                                    <p:cond evt="onNext" delay="0">
                                      <p:tgtEl>
                                        <p:sldTgt/>
                                      </p:tgtEl>
                                    </p:cond>
                                  </p:endCondLst>
                                  <p:childTnLst>
                                    <p:animMotion origin="layout" path="M 3.65796E-6 4.22819E-6 L 0.21021 0.0044 " pathEditMode="relative" rAng="0" ptsTypes="AA">
                                      <p:cBhvr>
                                        <p:cTn id="34" dur="2000" fill="hold"/>
                                        <p:tgtEl>
                                          <p:spTgt spid="20"/>
                                        </p:tgtEl>
                                        <p:attrNameLst>
                                          <p:attrName>ppt_x</p:attrName>
                                          <p:attrName>ppt_y</p:attrName>
                                        </p:attrNameLst>
                                      </p:cBhvr>
                                      <p:rCtr x="10511" y="210"/>
                                    </p:animMotion>
                                  </p:childTnLst>
                                </p:cTn>
                              </p:par>
                              <p:par>
                                <p:cTn id="35" presetID="1" presetClass="exit" presetSubtype="0" fill="hold" nodeType="withEffect">
                                  <p:stCondLst>
                                    <p:cond delay="0"/>
                                  </p:stCondLst>
                                  <p:childTnLst>
                                    <p:set>
                                      <p:cBhvr>
                                        <p:cTn id="36" dur="1" fill="hold">
                                          <p:stCondLst>
                                            <p:cond delay="0"/>
                                          </p:stCondLst>
                                        </p:cTn>
                                        <p:tgtEl>
                                          <p:spTgt spid="307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animBg="1"/>
      <p:bldP spid="9" grpId="1" animBg="1"/>
      <p:bldP spid="17" grpId="0"/>
      <p:bldP spid="17" grpId="1"/>
      <p:bldP spid="10" grpId="0"/>
      <p:bldP spid="10" grpId="1"/>
      <p:bldP spid="11" grpId="0"/>
      <p:bldP spid="12" grpId="0"/>
      <p:bldP spid="24"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dirty="0">
              <a:ea typeface="굴림" charset="-127"/>
              <a:cs typeface="Arial" charset="0"/>
            </a:endParaRPr>
          </a:p>
        </p:txBody>
      </p:sp>
      <p:sp>
        <p:nvSpPr>
          <p:cNvPr id="3" name="Rectangle 2"/>
          <p:cNvSpPr/>
          <p:nvPr/>
        </p:nvSpPr>
        <p:spPr>
          <a:xfrm>
            <a:off x="0" y="6854964"/>
            <a:ext cx="10688638" cy="707886"/>
          </a:xfrm>
          <a:prstGeom prst="rect">
            <a:avLst/>
          </a:prstGeom>
        </p:spPr>
        <p:txBody>
          <a:bodyPr wrap="square">
            <a:spAutoFit/>
          </a:bodyPr>
          <a:lstStyle/>
          <a:p>
            <a:r>
              <a:rPr lang="en-GB" altLang="zh-CN" dirty="0" smtClean="0">
                <a:solidFill>
                  <a:schemeClr val="bg1"/>
                </a:solidFill>
              </a:rPr>
              <a:t>Regarding our designed solution, we provide a payment platform to resolve those problems. Our target is to make each process </a:t>
            </a:r>
            <a:r>
              <a:rPr lang="en-GB" altLang="zh-CN" dirty="0" smtClean="0">
                <a:solidFill>
                  <a:schemeClr val="bg1"/>
                </a:solidFill>
              </a:rPr>
              <a:t>automatic</a:t>
            </a:r>
            <a:r>
              <a:rPr lang="en-GB" altLang="zh-CN" dirty="0" smtClean="0">
                <a:solidFill>
                  <a:schemeClr val="bg1"/>
                </a:solidFill>
              </a:rPr>
              <a:t>, improve efficiency and reduce manual risk to zero.</a:t>
            </a:r>
            <a:endParaRPr lang="zh-CN" altLang="en-US" dirty="0">
              <a:solidFill>
                <a:schemeClr val="bg1"/>
              </a:solidFill>
            </a:endParaRPr>
          </a:p>
        </p:txBody>
      </p:sp>
      <p:pic>
        <p:nvPicPr>
          <p:cNvPr id="2051" name="Picture 3"/>
          <p:cNvPicPr>
            <a:picLocks noChangeAspect="1" noChangeArrowheads="1"/>
          </p:cNvPicPr>
          <p:nvPr/>
        </p:nvPicPr>
        <p:blipFill>
          <a:blip r:embed="rId3" cstate="screen"/>
          <a:srcRect/>
          <a:stretch>
            <a:fillRect/>
          </a:stretch>
        </p:blipFill>
        <p:spPr bwMode="auto">
          <a:xfrm>
            <a:off x="543719" y="1190625"/>
            <a:ext cx="9385300" cy="4337050"/>
          </a:xfrm>
          <a:prstGeom prst="rect">
            <a:avLst/>
          </a:prstGeom>
          <a:noFill/>
          <a:ln w="9525">
            <a:noFill/>
            <a:miter lim="800000"/>
            <a:headEnd/>
            <a:tailEnd/>
          </a:ln>
        </p:spPr>
      </p:pic>
    </p:spTree>
    <p:extLst>
      <p:ext uri="{BB962C8B-B14F-4D97-AF65-F5344CB8AC3E}">
        <p14:creationId xmlns:p14="http://schemas.microsoft.com/office/powerpoint/2010/main" xmlns="" val="35779365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854963"/>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pic>
        <p:nvPicPr>
          <p:cNvPr id="4098" name="invoice pic"/>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1610519" y="1571625"/>
            <a:ext cx="6838950" cy="204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word 1"/>
          <p:cNvSpPr/>
          <p:nvPr/>
        </p:nvSpPr>
        <p:spPr>
          <a:xfrm>
            <a:off x="315119" y="7023138"/>
            <a:ext cx="10214425" cy="400110"/>
          </a:xfrm>
          <a:prstGeom prst="rect">
            <a:avLst/>
          </a:prstGeom>
        </p:spPr>
        <p:txBody>
          <a:bodyPr wrap="square">
            <a:spAutoFit/>
          </a:bodyPr>
          <a:lstStyle/>
          <a:p>
            <a:r>
              <a:rPr lang="en-GB" dirty="0" smtClean="0">
                <a:solidFill>
                  <a:schemeClr val="bg1"/>
                </a:solidFill>
              </a:rPr>
              <a:t>In China, each invoice has an unique QR code which includes invoice detail information. </a:t>
            </a:r>
            <a:endParaRPr lang="en-US" altLang="ko-KR" dirty="0">
              <a:solidFill>
                <a:schemeClr val="bg1"/>
              </a:solidFill>
              <a:ea typeface="굴림" charset="-127"/>
              <a:cs typeface="Arial" charset="0"/>
            </a:endParaRPr>
          </a:p>
        </p:txBody>
      </p:sp>
      <p:sp>
        <p:nvSpPr>
          <p:cNvPr id="6" name="word 2"/>
          <p:cNvSpPr/>
          <p:nvPr/>
        </p:nvSpPr>
        <p:spPr>
          <a:xfrm>
            <a:off x="162719" y="6854964"/>
            <a:ext cx="10210800" cy="707886"/>
          </a:xfrm>
          <a:prstGeom prst="rect">
            <a:avLst/>
          </a:prstGeom>
        </p:spPr>
        <p:txBody>
          <a:bodyPr wrap="square">
            <a:spAutoFit/>
          </a:bodyPr>
          <a:lstStyle/>
          <a:p>
            <a:r>
              <a:rPr lang="en-GB" dirty="0" smtClean="0">
                <a:solidFill>
                  <a:schemeClr val="bg1"/>
                </a:solidFill>
              </a:rPr>
              <a:t>We provide hardware to scan this QR code, so that the invoice information will be imported into system automatically. </a:t>
            </a:r>
            <a:endParaRPr lang="en-GB" dirty="0">
              <a:solidFill>
                <a:schemeClr val="bg1"/>
              </a:solidFill>
            </a:endParaRPr>
          </a:p>
        </p:txBody>
      </p:sp>
      <p:sp>
        <p:nvSpPr>
          <p:cNvPr id="9" name="word digital"/>
          <p:cNvSpPr/>
          <p:nvPr/>
        </p:nvSpPr>
        <p:spPr>
          <a:xfrm>
            <a:off x="619919" y="2257425"/>
            <a:ext cx="2057400" cy="400110"/>
          </a:xfrm>
          <a:prstGeom prst="rect">
            <a:avLst/>
          </a:prstGeom>
        </p:spPr>
        <p:txBody>
          <a:bodyPr wrap="square">
            <a:spAutoFit/>
          </a:bodyPr>
          <a:lstStyle/>
          <a:p>
            <a:r>
              <a:rPr lang="en-GB" dirty="0" smtClean="0"/>
              <a:t>01011011000100</a:t>
            </a:r>
            <a:endParaRPr lang="en-GB" dirty="0"/>
          </a:p>
        </p:txBody>
      </p:sp>
      <p:grpSp>
        <p:nvGrpSpPr>
          <p:cNvPr id="10" name="Group 9"/>
          <p:cNvGrpSpPr/>
          <p:nvPr/>
        </p:nvGrpSpPr>
        <p:grpSpPr>
          <a:xfrm>
            <a:off x="315119" y="1495425"/>
            <a:ext cx="9289950" cy="1600200"/>
            <a:chOff x="315119" y="1495425"/>
            <a:chExt cx="9289950" cy="1600200"/>
          </a:xfrm>
        </p:grpSpPr>
        <p:pic>
          <p:nvPicPr>
            <p:cNvPr id="3074" name="Picture 2"/>
            <p:cNvPicPr>
              <a:picLocks noChangeAspect="1" noChangeArrowheads="1"/>
            </p:cNvPicPr>
            <p:nvPr/>
          </p:nvPicPr>
          <p:blipFill>
            <a:blip r:embed="rId4" cstate="screen"/>
            <a:srcRect/>
            <a:stretch>
              <a:fillRect/>
            </a:stretch>
          </p:blipFill>
          <p:spPr bwMode="auto">
            <a:xfrm>
              <a:off x="315119" y="1647825"/>
              <a:ext cx="2298108" cy="1447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screen"/>
            <a:srcRect/>
            <a:stretch>
              <a:fillRect/>
            </a:stretch>
          </p:blipFill>
          <p:spPr bwMode="auto">
            <a:xfrm>
              <a:off x="7096919" y="1495425"/>
              <a:ext cx="2508150" cy="1600200"/>
            </a:xfrm>
            <a:prstGeom prst="rect">
              <a:avLst/>
            </a:prstGeom>
            <a:noFill/>
            <a:ln w="9525">
              <a:noFill/>
              <a:miter lim="800000"/>
              <a:headEnd/>
              <a:tailEnd/>
            </a:ln>
            <a:effectLst/>
          </p:spPr>
        </p:pic>
      </p:grpSp>
    </p:spTree>
    <p:extLst>
      <p:ext uri="{BB962C8B-B14F-4D97-AF65-F5344CB8AC3E}">
        <p14:creationId xmlns:p14="http://schemas.microsoft.com/office/powerpoint/2010/main" xmlns="" val="4154159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4" presetClass="entr" presetSubtype="16" fill="hold"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ox(in)">
                                      <p:cBhvr>
                                        <p:cTn id="15" dur="500"/>
                                        <p:tgtEl>
                                          <p:spTgt spid="6">
                                            <p:txEl>
                                              <p:pRg st="0" end="0"/>
                                            </p:txEl>
                                          </p:spTgt>
                                        </p:tgtEl>
                                      </p:cBhvr>
                                    </p:animEffect>
                                  </p:childTnLst>
                                </p:cTn>
                              </p:par>
                              <p:par>
                                <p:cTn id="16" presetID="1" presetClass="entr" presetSubtype="0" fill="hold" grpId="1"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p:stCondLst>
                              <p:cond delay="500"/>
                            </p:stCondLst>
                            <p:childTnLst>
                              <p:par>
                                <p:cTn id="19" presetID="63" presetClass="path" presetSubtype="0" repeatCount="indefinite" accel="50000" decel="50000" fill="hold" grpId="0" nodeType="afterEffect">
                                  <p:stCondLst>
                                    <p:cond delay="0"/>
                                  </p:stCondLst>
                                  <p:endCondLst>
                                    <p:cond evt="onNext" delay="0">
                                      <p:tgtEl>
                                        <p:sldTgt/>
                                      </p:tgtEl>
                                    </p:cond>
                                  </p:endCondLst>
                                  <p:childTnLst>
                                    <p:animMotion origin="layout" path="M -4.57003E-6 -3.49853E-6 L 0.63806 -0.0063 " pathEditMode="relative" rAng="0" ptsTypes="AA">
                                      <p:cBhvr>
                                        <p:cTn id="20" dur="3000" fill="hold"/>
                                        <p:tgtEl>
                                          <p:spTgt spid="9"/>
                                        </p:tgtEl>
                                        <p:attrNameLst>
                                          <p:attrName>ppt_x</p:attrName>
                                          <p:attrName>ppt_y</p:attrName>
                                        </p:attrNameLst>
                                      </p:cBhvr>
                                      <p:rCtr x="319"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sp>
        <p:nvSpPr>
          <p:cNvPr id="2" name="word - in future" hidden="1"/>
          <p:cNvSpPr/>
          <p:nvPr/>
        </p:nvSpPr>
        <p:spPr>
          <a:xfrm>
            <a:off x="233993" y="6854963"/>
            <a:ext cx="10133299" cy="707886"/>
          </a:xfrm>
          <a:prstGeom prst="rect">
            <a:avLst/>
          </a:prstGeom>
        </p:spPr>
        <p:txBody>
          <a:bodyPr wrap="square">
            <a:spAutoFit/>
          </a:bodyPr>
          <a:lstStyle/>
          <a:p>
            <a:r>
              <a:rPr lang="en-GB" altLang="zh-CN" dirty="0" smtClean="0">
                <a:solidFill>
                  <a:schemeClr val="bg1"/>
                </a:solidFill>
              </a:rPr>
              <a:t>After </a:t>
            </a:r>
            <a:r>
              <a:rPr lang="en-GB" altLang="zh-CN" dirty="0" smtClean="0">
                <a:solidFill>
                  <a:schemeClr val="bg1"/>
                </a:solidFill>
              </a:rPr>
              <a:t>applying our </a:t>
            </a:r>
            <a:r>
              <a:rPr lang="en-GB" altLang="zh-CN" dirty="0" smtClean="0">
                <a:solidFill>
                  <a:schemeClr val="bg1"/>
                </a:solidFill>
              </a:rPr>
              <a:t>new process, </a:t>
            </a:r>
            <a:r>
              <a:rPr lang="en-GB" altLang="zh-CN" dirty="0" smtClean="0">
                <a:solidFill>
                  <a:schemeClr val="bg1"/>
                </a:solidFill>
              </a:rPr>
              <a:t>the </a:t>
            </a:r>
            <a:r>
              <a:rPr lang="en-GB" altLang="zh-CN" dirty="0" smtClean="0">
                <a:solidFill>
                  <a:schemeClr val="bg1"/>
                </a:solidFill>
              </a:rPr>
              <a:t>requestor will use a website or mobile app to submit their reimbursement request using their electronic device.</a:t>
            </a:r>
            <a:endParaRPr lang="zh-CN" altLang="en-US" dirty="0">
              <a:solidFill>
                <a:schemeClr val="bg1"/>
              </a:solidFill>
            </a:endParaRPr>
          </a:p>
        </p:txBody>
      </p:sp>
      <p:pic>
        <p:nvPicPr>
          <p:cNvPr id="1031" name="folder 3" descr="C:\Users\1464202\Downloads\globe_folder_72px_1145715_easyicon.net.png"/>
          <p:cNvPicPr>
            <a:picLocks noChangeAspect="1" noChangeArrowheads="1"/>
          </p:cNvPicPr>
          <p:nvPr/>
        </p:nvPicPr>
        <p:blipFill>
          <a:blip r:embed="rId3" cstate="screen"/>
          <a:srcRect/>
          <a:stretch>
            <a:fillRect/>
          </a:stretch>
        </p:blipFill>
        <p:spPr bwMode="auto">
          <a:xfrm>
            <a:off x="8087519" y="1647825"/>
            <a:ext cx="685800" cy="685800"/>
          </a:xfrm>
          <a:prstGeom prst="rect">
            <a:avLst/>
          </a:prstGeom>
          <a:noFill/>
        </p:spPr>
      </p:pic>
      <p:pic>
        <p:nvPicPr>
          <p:cNvPr id="1027" name="folder" descr="C:\Users\1464202\Downloads\globe_folder_72px_1145715_easyicon.net.png"/>
          <p:cNvPicPr>
            <a:picLocks noChangeAspect="1" noChangeArrowheads="1"/>
          </p:cNvPicPr>
          <p:nvPr/>
        </p:nvPicPr>
        <p:blipFill>
          <a:blip r:embed="rId3" cstate="screen"/>
          <a:srcRect/>
          <a:stretch>
            <a:fillRect/>
          </a:stretch>
        </p:blipFill>
        <p:spPr bwMode="auto">
          <a:xfrm>
            <a:off x="238919" y="1724025"/>
            <a:ext cx="685800" cy="685800"/>
          </a:xfrm>
          <a:prstGeom prst="rect">
            <a:avLst/>
          </a:prstGeom>
          <a:noFill/>
        </p:spPr>
      </p:pic>
      <p:pic>
        <p:nvPicPr>
          <p:cNvPr id="1029" name="folder 1" descr="C:\Users\1464202\Downloads\globe_folder_72px_1145715_easyicon.net.png"/>
          <p:cNvPicPr>
            <a:picLocks noChangeAspect="1" noChangeArrowheads="1"/>
          </p:cNvPicPr>
          <p:nvPr/>
        </p:nvPicPr>
        <p:blipFill>
          <a:blip r:embed="rId3" cstate="screen"/>
          <a:srcRect/>
          <a:stretch>
            <a:fillRect/>
          </a:stretch>
        </p:blipFill>
        <p:spPr bwMode="auto">
          <a:xfrm>
            <a:off x="4582319" y="2181225"/>
            <a:ext cx="685800" cy="685800"/>
          </a:xfrm>
          <a:prstGeom prst="rect">
            <a:avLst/>
          </a:prstGeom>
          <a:noFill/>
        </p:spPr>
      </p:pic>
      <p:pic>
        <p:nvPicPr>
          <p:cNvPr id="1032" name="email pic" descr="C:\git\auto-scan\src\main\presentation\img\email.jpg"/>
          <p:cNvPicPr>
            <a:picLocks noChangeAspect="1" noChangeArrowheads="1"/>
          </p:cNvPicPr>
          <p:nvPr/>
        </p:nvPicPr>
        <p:blipFill>
          <a:blip r:embed="rId4" cstate="screen"/>
          <a:srcRect/>
          <a:stretch>
            <a:fillRect/>
          </a:stretch>
        </p:blipFill>
        <p:spPr bwMode="auto">
          <a:xfrm>
            <a:off x="4429919" y="4848225"/>
            <a:ext cx="487362" cy="487363"/>
          </a:xfrm>
          <a:prstGeom prst="rect">
            <a:avLst/>
          </a:prstGeom>
          <a:noFill/>
        </p:spPr>
      </p:pic>
      <p:sp>
        <p:nvSpPr>
          <p:cNvPr id="9" name="word - this scanner" hidden="1"/>
          <p:cNvSpPr/>
          <p:nvPr/>
        </p:nvSpPr>
        <p:spPr>
          <a:xfrm>
            <a:off x="315119" y="6854964"/>
            <a:ext cx="9677400" cy="707886"/>
          </a:xfrm>
          <a:prstGeom prst="rect">
            <a:avLst/>
          </a:prstGeom>
        </p:spPr>
        <p:txBody>
          <a:bodyPr wrap="square">
            <a:spAutoFit/>
          </a:bodyPr>
          <a:lstStyle/>
          <a:p>
            <a:r>
              <a:rPr lang="en-GB" dirty="0" smtClean="0">
                <a:solidFill>
                  <a:schemeClr val="bg1"/>
                </a:solidFill>
              </a:rPr>
              <a:t>AO staff can use this scanner to scan their invoice QR Code instead of manually typing it and then the invoice </a:t>
            </a:r>
            <a:r>
              <a:rPr lang="en-GB" dirty="0" smtClean="0">
                <a:solidFill>
                  <a:schemeClr val="bg1"/>
                </a:solidFill>
              </a:rPr>
              <a:t>information </a:t>
            </a:r>
            <a:r>
              <a:rPr lang="en-GB" dirty="0" smtClean="0">
                <a:solidFill>
                  <a:schemeClr val="bg1"/>
                </a:solidFill>
              </a:rPr>
              <a:t>will auto-import into our system.</a:t>
            </a:r>
            <a:endParaRPr lang="en-GB" dirty="0">
              <a:solidFill>
                <a:schemeClr val="bg1"/>
              </a:solidFill>
            </a:endParaRPr>
          </a:p>
        </p:txBody>
      </p:sp>
      <p:pic>
        <p:nvPicPr>
          <p:cNvPr id="1030" name="folder 2" descr="C:\Users\1464202\Downloads\globe_folder_72px_1145715_easyicon.net.png"/>
          <p:cNvPicPr>
            <a:picLocks noChangeAspect="1" noChangeArrowheads="1"/>
          </p:cNvPicPr>
          <p:nvPr/>
        </p:nvPicPr>
        <p:blipFill>
          <a:blip r:embed="rId3" cstate="screen"/>
          <a:srcRect/>
          <a:stretch>
            <a:fillRect/>
          </a:stretch>
        </p:blipFill>
        <p:spPr bwMode="auto">
          <a:xfrm>
            <a:off x="4582319" y="4695825"/>
            <a:ext cx="685800" cy="685800"/>
          </a:xfrm>
          <a:prstGeom prst="rect">
            <a:avLst/>
          </a:prstGeom>
          <a:noFill/>
        </p:spPr>
      </p:pic>
      <p:grpSp>
        <p:nvGrpSpPr>
          <p:cNvPr id="17" name="Group 16"/>
          <p:cNvGrpSpPr/>
          <p:nvPr/>
        </p:nvGrpSpPr>
        <p:grpSpPr>
          <a:xfrm>
            <a:off x="162719" y="1266825"/>
            <a:ext cx="8839200" cy="4419600"/>
            <a:chOff x="162719" y="1266825"/>
            <a:chExt cx="8839200" cy="4419600"/>
          </a:xfrm>
        </p:grpSpPr>
        <p:pic>
          <p:nvPicPr>
            <p:cNvPr id="2051" name="tax pic" descr="C:\git\auto-scan\src\main\presentation\img\logo.jpg"/>
            <p:cNvPicPr>
              <a:picLocks noChangeAspect="1" noChangeArrowheads="1"/>
            </p:cNvPicPr>
            <p:nvPr/>
          </p:nvPicPr>
          <p:blipFill>
            <a:blip r:embed="rId5" cstate="screen"/>
            <a:srcRect/>
            <a:stretch>
              <a:fillRect/>
            </a:stretch>
          </p:blipFill>
          <p:spPr bwMode="auto">
            <a:xfrm>
              <a:off x="7858919" y="1419225"/>
              <a:ext cx="1143000" cy="1334530"/>
            </a:xfrm>
            <a:prstGeom prst="rect">
              <a:avLst/>
            </a:prstGeom>
            <a:noFill/>
          </p:spPr>
        </p:pic>
        <p:pic>
          <p:nvPicPr>
            <p:cNvPr id="1026" name="ao pic" descr="C:\git\auto-scan\src\main\presentation\img\IMG_20180102_171716.jpg"/>
            <p:cNvPicPr>
              <a:picLocks noChangeAspect="1" noChangeArrowheads="1"/>
            </p:cNvPicPr>
            <p:nvPr/>
          </p:nvPicPr>
          <p:blipFill>
            <a:blip r:embed="rId6" cstate="screen"/>
            <a:srcRect/>
            <a:stretch>
              <a:fillRect/>
            </a:stretch>
          </p:blipFill>
          <p:spPr bwMode="auto">
            <a:xfrm>
              <a:off x="3744119" y="1266825"/>
              <a:ext cx="2301413" cy="1676400"/>
            </a:xfrm>
            <a:prstGeom prst="rect">
              <a:avLst/>
            </a:prstGeom>
            <a:noFill/>
          </p:spPr>
        </p:pic>
        <p:pic>
          <p:nvPicPr>
            <p:cNvPr id="2052" name="mobile pic"/>
            <p:cNvPicPr>
              <a:picLocks noChangeAspect="1" noChangeArrowheads="1"/>
            </p:cNvPicPr>
            <p:nvPr/>
          </p:nvPicPr>
          <p:blipFill>
            <a:blip r:embed="rId7" cstate="screen"/>
            <a:srcRect/>
            <a:stretch>
              <a:fillRect/>
            </a:stretch>
          </p:blipFill>
          <p:spPr bwMode="auto">
            <a:xfrm>
              <a:off x="162719" y="1343025"/>
              <a:ext cx="889000" cy="1663700"/>
            </a:xfrm>
            <a:prstGeom prst="rect">
              <a:avLst/>
            </a:prstGeom>
            <a:noFill/>
            <a:ln w="9525">
              <a:noFill/>
              <a:miter lim="800000"/>
              <a:headEnd/>
              <a:tailEnd/>
            </a:ln>
          </p:spPr>
        </p:pic>
        <p:pic>
          <p:nvPicPr>
            <p:cNvPr id="1028" name="server pic" descr="C:\Users\1464202\Downloads\69462e1246cc3f87d05815ff3eae7e99.jpg"/>
            <p:cNvPicPr>
              <a:picLocks noChangeAspect="1" noChangeArrowheads="1"/>
            </p:cNvPicPr>
            <p:nvPr/>
          </p:nvPicPr>
          <p:blipFill>
            <a:blip r:embed="rId8" cstate="screen"/>
            <a:srcRect/>
            <a:stretch>
              <a:fillRect/>
            </a:stretch>
          </p:blipFill>
          <p:spPr bwMode="auto">
            <a:xfrm>
              <a:off x="4201319" y="4238625"/>
              <a:ext cx="1400220" cy="1447800"/>
            </a:xfrm>
            <a:prstGeom prst="rect">
              <a:avLst/>
            </a:prstGeom>
            <a:noFill/>
          </p:spPr>
        </p:pic>
      </p:grpSp>
      <p:sp>
        <p:nvSpPr>
          <p:cNvPr id="15" name="word - auto match" hidden="1"/>
          <p:cNvSpPr/>
          <p:nvPr/>
        </p:nvSpPr>
        <p:spPr>
          <a:xfrm>
            <a:off x="315119" y="6981825"/>
            <a:ext cx="9982200" cy="400110"/>
          </a:xfrm>
          <a:prstGeom prst="rect">
            <a:avLst/>
          </a:prstGeom>
        </p:spPr>
        <p:txBody>
          <a:bodyPr wrap="square">
            <a:spAutoFit/>
          </a:bodyPr>
          <a:lstStyle/>
          <a:p>
            <a:r>
              <a:rPr lang="en-GB" dirty="0" smtClean="0">
                <a:solidFill>
                  <a:schemeClr val="bg1"/>
                </a:solidFill>
              </a:rPr>
              <a:t>The system will auto-match with </a:t>
            </a:r>
            <a:r>
              <a:rPr lang="en-GB" dirty="0" smtClean="0">
                <a:solidFill>
                  <a:schemeClr val="bg1"/>
                </a:solidFill>
              </a:rPr>
              <a:t>Chinese </a:t>
            </a:r>
            <a:r>
              <a:rPr lang="en-GB" dirty="0" smtClean="0">
                <a:solidFill>
                  <a:schemeClr val="bg1"/>
                </a:solidFill>
              </a:rPr>
              <a:t>Tax Golden Source to do invoice </a:t>
            </a:r>
            <a:r>
              <a:rPr lang="en-GB" dirty="0" smtClean="0">
                <a:solidFill>
                  <a:schemeClr val="bg1"/>
                </a:solidFill>
              </a:rPr>
              <a:t>verification</a:t>
            </a:r>
            <a:r>
              <a:rPr lang="en-GB" dirty="0" smtClean="0">
                <a:solidFill>
                  <a:schemeClr val="bg1"/>
                </a:solidFill>
              </a:rPr>
              <a:t>.</a:t>
            </a:r>
            <a:endParaRPr lang="en-GB" dirty="0">
              <a:solidFill>
                <a:schemeClr val="bg1"/>
              </a:solidFill>
            </a:endParaRPr>
          </a:p>
        </p:txBody>
      </p:sp>
      <p:sp>
        <p:nvSpPr>
          <p:cNvPr id="16" name="word - whatever"/>
          <p:cNvSpPr/>
          <p:nvPr/>
        </p:nvSpPr>
        <p:spPr>
          <a:xfrm>
            <a:off x="162719" y="6829425"/>
            <a:ext cx="10373519" cy="707886"/>
          </a:xfrm>
          <a:prstGeom prst="rect">
            <a:avLst/>
          </a:prstGeom>
        </p:spPr>
        <p:txBody>
          <a:bodyPr wrap="square">
            <a:spAutoFit/>
          </a:bodyPr>
          <a:lstStyle/>
          <a:p>
            <a:r>
              <a:rPr lang="en-GB" dirty="0" smtClean="0">
                <a:solidFill>
                  <a:schemeClr val="bg1"/>
                </a:solidFill>
              </a:rPr>
              <a:t>After determining Whether the invoice is effective or not, the system will trigger an email to automatically be sent </a:t>
            </a:r>
            <a:r>
              <a:rPr lang="en-GB" dirty="0" smtClean="0">
                <a:solidFill>
                  <a:schemeClr val="bg1"/>
                </a:solidFill>
              </a:rPr>
              <a:t>to </a:t>
            </a:r>
            <a:r>
              <a:rPr lang="en-GB" dirty="0" smtClean="0">
                <a:solidFill>
                  <a:schemeClr val="bg1"/>
                </a:solidFill>
              </a:rPr>
              <a:t>the relevant stakeholders.</a:t>
            </a:r>
            <a:endParaRPr lang="en-GB" dirty="0">
              <a:solidFill>
                <a:schemeClr val="bg1"/>
              </a:solidFill>
            </a:endParaRPr>
          </a:p>
        </p:txBody>
      </p:sp>
    </p:spTree>
    <p:extLst>
      <p:ext uri="{BB962C8B-B14F-4D97-AF65-F5344CB8AC3E}">
        <p14:creationId xmlns:p14="http://schemas.microsoft.com/office/powerpoint/2010/main" xmlns="" val="31649777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repeatCount="indefinite" accel="50000" decel="50000" fill="hold" nodeType="clickEffect">
                                  <p:stCondLst>
                                    <p:cond delay="0"/>
                                  </p:stCondLst>
                                  <p:endCondLst>
                                    <p:cond evt="onNext" delay="0">
                                      <p:tgtEl>
                                        <p:sldTgt/>
                                      </p:tgtEl>
                                    </p:cond>
                                  </p:endCondLst>
                                  <p:childTnLst>
                                    <p:animMotion origin="layout" path="M 2.35111E-6 -4.53171E-6 L 0.36002 -0.00504 " pathEditMode="relative" rAng="0" ptsTypes="AA">
                                      <p:cBhvr>
                                        <p:cTn id="6" dur="2000" fill="hold"/>
                                        <p:tgtEl>
                                          <p:spTgt spid="1027"/>
                                        </p:tgtEl>
                                        <p:attrNameLst>
                                          <p:attrName>ppt_x</p:attrName>
                                          <p:attrName>ppt_y</p:attrName>
                                        </p:attrNameLst>
                                      </p:cBhvr>
                                      <p:rCtr x="180" y="-3"/>
                                    </p:animMotion>
                                  </p:childTnLst>
                                </p:cTn>
                              </p:par>
                              <p:par>
                                <p:cTn id="7" presetID="1" presetClass="entr" presetSubtype="0" fill="hold" nodeType="withEffect">
                                  <p:stCondLst>
                                    <p:cond delay="0"/>
                                  </p:stCondLst>
                                  <p:childTnLst>
                                    <p:set>
                                      <p:cBhvr>
                                        <p:cTn id="8" dur="1" fill="hold">
                                          <p:stCondLst>
                                            <p:cond delay="0"/>
                                          </p:stCondLst>
                                        </p:cTn>
                                        <p:tgtEl>
                                          <p:spTgt spid="10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repeatCount="5000" accel="50000" decel="50000" fill="hold" nodeType="clickEffect">
                                  <p:stCondLst>
                                    <p:cond delay="0"/>
                                  </p:stCondLst>
                                  <p:childTnLst>
                                    <p:animMotion origin="layout" path="M -4.39923E-6 -3.32213E-6 L -0.00014 0.28602 " pathEditMode="relative" rAng="0" ptsTypes="AA">
                                      <p:cBhvr>
                                        <p:cTn id="12" dur="2000" fill="hold"/>
                                        <p:tgtEl>
                                          <p:spTgt spid="1029"/>
                                        </p:tgtEl>
                                        <p:attrNameLst>
                                          <p:attrName>ppt_x</p:attrName>
                                          <p:attrName>ppt_y</p:attrName>
                                        </p:attrNameLst>
                                      </p:cBhvr>
                                      <p:rCtr x="0" y="143"/>
                                    </p:animMotion>
                                  </p:childTnLst>
                                </p:cTn>
                              </p:par>
                              <p:par>
                                <p:cTn id="13" presetID="1" presetClass="exit" presetSubtype="0" fill="hold" nodeType="withEffect">
                                  <p:stCondLst>
                                    <p:cond delay="0"/>
                                  </p:stCondLst>
                                  <p:childTnLst>
                                    <p:set>
                                      <p:cBhvr>
                                        <p:cTn id="14" dur="1" fill="hold">
                                          <p:stCondLst>
                                            <p:cond delay="0"/>
                                          </p:stCondLst>
                                        </p:cTn>
                                        <p:tgtEl>
                                          <p:spTgt spid="1027"/>
                                        </p:tgtEl>
                                        <p:attrNameLst>
                                          <p:attrName>style.visibility</p:attrName>
                                        </p:attrNameLst>
                                      </p:cBhvr>
                                      <p:to>
                                        <p:strVal val="hidden"/>
                                      </p:to>
                                    </p:set>
                                  </p:childTnLst>
                                </p:cTn>
                              </p:par>
                              <p:par>
                                <p:cTn id="15" presetID="3"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p:stCondLst>
                              <p:cond delay="10000"/>
                            </p:stCondLst>
                            <p:childTnLst>
                              <p:par>
                                <p:cTn id="21" presetID="1" presetClass="exit" presetSubtype="0" fill="hold" grpId="1" nodeType="after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10000"/>
                            </p:stCondLst>
                            <p:childTnLst>
                              <p:par>
                                <p:cTn id="24" presetID="3" presetClass="entr" presetSubtype="1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repeatCount="indefinite" accel="50000" decel="50000" fill="hold" nodeType="clickEffect">
                                  <p:stCondLst>
                                    <p:cond delay="0"/>
                                  </p:stCondLst>
                                  <p:endCondLst>
                                    <p:cond evt="onNext" delay="0">
                                      <p:tgtEl>
                                        <p:sldTgt/>
                                      </p:tgtEl>
                                    </p:cond>
                                  </p:endCondLst>
                                  <p:childTnLst>
                                    <p:animMotion origin="layout" path="M -0.00014 0.00168 L 0.31933 -0.00504 " pathEditMode="relative" rAng="0" ptsTypes="AA">
                                      <p:cBhvr>
                                        <p:cTn id="30" dur="2000" fill="hold"/>
                                        <p:tgtEl>
                                          <p:spTgt spid="1030"/>
                                        </p:tgtEl>
                                        <p:attrNameLst>
                                          <p:attrName>ppt_x</p:attrName>
                                          <p:attrName>ppt_y</p:attrName>
                                        </p:attrNameLst>
                                      </p:cBhvr>
                                      <p:rCtr x="160" y="-3"/>
                                    </p:animMotion>
                                  </p:childTnLst>
                                </p:cTn>
                              </p:par>
                              <p:par>
                                <p:cTn id="31" presetID="42" presetClass="path" presetSubtype="0" repeatCount="indefinite" accel="50000" decel="50000" fill="hold" nodeType="withEffect">
                                  <p:stCondLst>
                                    <p:cond delay="0"/>
                                  </p:stCondLst>
                                  <p:endCondLst>
                                    <p:cond evt="onNext" delay="0">
                                      <p:tgtEl>
                                        <p:sldTgt/>
                                      </p:tgtEl>
                                    </p:cond>
                                  </p:endCondLst>
                                  <p:childTnLst>
                                    <p:animMotion origin="layout" path="M -1.42581E-6 -4.73331E-6 L -1.42581E-6 0.38829 " pathEditMode="relative" rAng="0" ptsTypes="AA">
                                      <p:cBhvr>
                                        <p:cTn id="32" dur="2000" fill="hold"/>
                                        <p:tgtEl>
                                          <p:spTgt spid="1031"/>
                                        </p:tgtEl>
                                        <p:attrNameLst>
                                          <p:attrName>ppt_x</p:attrName>
                                          <p:attrName>ppt_y</p:attrName>
                                        </p:attrNameLst>
                                      </p:cBhvr>
                                      <p:rCtr x="0" y="194"/>
                                    </p:animMotion>
                                  </p:childTnLst>
                                </p:cTn>
                              </p:par>
                              <p:par>
                                <p:cTn id="33" presetID="1" presetClass="exit" presetSubtype="0" fill="hold" nodeType="withEffect">
                                  <p:stCondLst>
                                    <p:cond delay="0"/>
                                  </p:stCondLst>
                                  <p:childTnLst>
                                    <p:set>
                                      <p:cBhvr>
                                        <p:cTn id="34" dur="1" fill="hold">
                                          <p:stCondLst>
                                            <p:cond delay="0"/>
                                          </p:stCondLst>
                                        </p:cTn>
                                        <p:tgtEl>
                                          <p:spTgt spid="102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0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3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032"/>
                                        </p:tgtEl>
                                        <p:attrNameLst>
                                          <p:attrName>style.visibility</p:attrName>
                                        </p:attrNameLst>
                                      </p:cBhvr>
                                      <p:to>
                                        <p:strVal val="visible"/>
                                      </p:to>
                                    </p:set>
                                  </p:childTnLst>
                                </p:cTn>
                              </p:par>
                              <p:par>
                                <p:cTn id="45" presetID="3" presetClass="entr" presetSubtype="10" fill="hold" nodeType="with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blinds(horizontal)">
                                      <p:cBhvr>
                                        <p:cTn id="47" dur="500"/>
                                        <p:tgtEl>
                                          <p:spTgt spid="16">
                                            <p:txEl>
                                              <p:pRg st="0" end="0"/>
                                            </p:txEl>
                                          </p:spTgt>
                                        </p:tgtEl>
                                      </p:cBhvr>
                                    </p:animEffect>
                                  </p:childTnLst>
                                </p:cTn>
                              </p:par>
                            </p:childTnLst>
                          </p:cTn>
                        </p:par>
                        <p:par>
                          <p:cTn id="48" fill="hold">
                            <p:stCondLst>
                              <p:cond delay="500"/>
                            </p:stCondLst>
                            <p:childTnLst>
                              <p:par>
                                <p:cTn id="49" presetID="0" presetClass="path" presetSubtype="0" repeatCount="indefinite" accel="50000" decel="50000" fill="hold" nodeType="afterEffect">
                                  <p:stCondLst>
                                    <p:cond delay="0"/>
                                  </p:stCondLst>
                                  <p:endCondLst>
                                    <p:cond evt="onNext" delay="0">
                                      <p:tgtEl>
                                        <p:sldTgt/>
                                      </p:tgtEl>
                                    </p:cond>
                                  </p:endCondLst>
                                  <p:childTnLst>
                                    <p:animMotion origin="layout" path="M -0.00564 -0.00168 C -0.12966 0.00819 -0.25323 0.01953 -0.3162 -0.03969 C -0.37888 -0.09786 -0.38007 -0.22428 -0.38126 -0.35049 " pathEditMode="relative" rAng="454581" ptsTypes="aaA">
                                      <p:cBhvr>
                                        <p:cTn id="50" dur="3000" fill="hold"/>
                                        <p:tgtEl>
                                          <p:spTgt spid="1032"/>
                                        </p:tgtEl>
                                        <p:attrNameLst>
                                          <p:attrName>ppt_x</p:attrName>
                                          <p:attrName>ppt_y</p:attrName>
                                        </p:attrNameLst>
                                      </p:cBhvr>
                                      <p:rCtr x="-191" y="-1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9"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0" y="6524626"/>
            <a:ext cx="10688228"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ea typeface="굴림" charset="-127"/>
              <a:cs typeface="Arial" charset="0"/>
            </a:endParaRPr>
          </a:p>
        </p:txBody>
      </p:sp>
      <p:grpSp>
        <p:nvGrpSpPr>
          <p:cNvPr id="20" name="Group 1"/>
          <p:cNvGrpSpPr/>
          <p:nvPr/>
        </p:nvGrpSpPr>
        <p:grpSpPr>
          <a:xfrm>
            <a:off x="467519" y="657225"/>
            <a:ext cx="9677400" cy="872656"/>
            <a:chOff x="467519" y="657225"/>
            <a:chExt cx="9677400" cy="872656"/>
          </a:xfrm>
        </p:grpSpPr>
        <p:pic>
          <p:nvPicPr>
            <p:cNvPr id="7171" name="Picture 3" descr="C:\Users\TJVictor\Desktop\improve efficency_副本.jpg"/>
            <p:cNvPicPr>
              <a:picLocks noChangeAspect="1" noChangeArrowheads="1"/>
            </p:cNvPicPr>
            <p:nvPr/>
          </p:nvPicPr>
          <p:blipFill>
            <a:blip r:embed="rId3" cstate="screen">
              <a:extLst>
                <a:ext uri="{28A0092B-C50C-407E-A947-70E740481C1C}">
                  <a14:useLocalDpi xmlns:a14="http://schemas.microsoft.com/office/drawing/2010/main" xmlns="" val="0"/>
                </a:ext>
              </a:extLst>
            </a:blip>
            <a:srcRect/>
            <a:stretch>
              <a:fillRect/>
            </a:stretch>
          </p:blipFill>
          <p:spPr bwMode="auto">
            <a:xfrm>
              <a:off x="668337" y="839243"/>
              <a:ext cx="1094582" cy="58105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991519" y="929715"/>
              <a:ext cx="6477000" cy="400110"/>
            </a:xfrm>
            <a:prstGeom prst="rect">
              <a:avLst/>
            </a:prstGeom>
          </p:spPr>
          <p:txBody>
            <a:bodyPr wrap="square">
              <a:spAutoFit/>
            </a:bodyPr>
            <a:lstStyle/>
            <a:p>
              <a:r>
                <a:rPr lang="en-US" altLang="zh-CN" dirty="0"/>
                <a:t>Improve 25 </a:t>
              </a:r>
              <a:r>
                <a:rPr lang="en-US" altLang="zh-CN" dirty="0" smtClean="0"/>
                <a:t>multiple efficiency</a:t>
              </a:r>
              <a:r>
                <a:rPr lang="en-US" altLang="zh-CN" dirty="0"/>
                <a:t>. </a:t>
              </a:r>
              <a:endParaRPr lang="zh-CN" altLang="en-US" dirty="0"/>
            </a:p>
          </p:txBody>
        </p:sp>
        <p:sp>
          <p:nvSpPr>
            <p:cNvPr id="3" name="Rectangle 2"/>
            <p:cNvSpPr/>
            <p:nvPr/>
          </p:nvSpPr>
          <p:spPr>
            <a:xfrm>
              <a:off x="467519" y="657225"/>
              <a:ext cx="9677400" cy="872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word 0"/>
          <p:cNvSpPr/>
          <p:nvPr/>
        </p:nvSpPr>
        <p:spPr>
          <a:xfrm>
            <a:off x="238919" y="6600825"/>
            <a:ext cx="10133299" cy="400110"/>
          </a:xfrm>
          <a:prstGeom prst="rect">
            <a:avLst/>
          </a:prstGeom>
        </p:spPr>
        <p:txBody>
          <a:bodyPr wrap="square">
            <a:spAutoFit/>
          </a:bodyPr>
          <a:lstStyle/>
          <a:p>
            <a:r>
              <a:rPr lang="en-GB" altLang="ko-KR" dirty="0" smtClean="0">
                <a:solidFill>
                  <a:schemeClr val="bg1"/>
                </a:solidFill>
                <a:ea typeface="굴림" charset="-127"/>
                <a:cs typeface="Arial" charset="0"/>
              </a:rPr>
              <a:t>After apply this new system, we can</a:t>
            </a:r>
            <a:endParaRPr lang="en-US" altLang="ko-KR" dirty="0">
              <a:solidFill>
                <a:schemeClr val="bg1"/>
              </a:solidFill>
              <a:ea typeface="굴림" charset="-127"/>
              <a:cs typeface="Arial" charset="0"/>
            </a:endParaRPr>
          </a:p>
        </p:txBody>
      </p:sp>
      <p:sp>
        <p:nvSpPr>
          <p:cNvPr id="7" name="word 1"/>
          <p:cNvSpPr/>
          <p:nvPr/>
        </p:nvSpPr>
        <p:spPr>
          <a:xfrm>
            <a:off x="238919" y="6600825"/>
            <a:ext cx="10214425" cy="707886"/>
          </a:xfrm>
          <a:prstGeom prst="rect">
            <a:avLst/>
          </a:prstGeom>
          <a:noFill/>
        </p:spPr>
        <p:txBody>
          <a:bodyPr wrap="square">
            <a:spAutoFit/>
          </a:bodyPr>
          <a:lstStyle/>
          <a:p>
            <a:r>
              <a:rPr lang="en-GB" altLang="zh-CN" dirty="0" smtClean="0">
                <a:solidFill>
                  <a:schemeClr val="bg1"/>
                </a:solidFill>
              </a:rPr>
              <a:t>1. Improve 25 multiple efficiency. AO staff needs 25 seconds to input and verify an invoice at least. After using scanner, it will take less than 1 second to complete all processes.</a:t>
            </a:r>
            <a:endParaRPr lang="zh-CN" altLang="en-US" dirty="0">
              <a:solidFill>
                <a:schemeClr val="bg1"/>
              </a:solidFill>
            </a:endParaRPr>
          </a:p>
        </p:txBody>
      </p:sp>
      <p:grpSp>
        <p:nvGrpSpPr>
          <p:cNvPr id="21" name="Group 2"/>
          <p:cNvGrpSpPr/>
          <p:nvPr/>
        </p:nvGrpSpPr>
        <p:grpSpPr>
          <a:xfrm>
            <a:off x="467519" y="2105025"/>
            <a:ext cx="9677400" cy="914400"/>
            <a:chOff x="467519" y="2105025"/>
            <a:chExt cx="9677400" cy="914400"/>
          </a:xfrm>
        </p:grpSpPr>
        <p:sp>
          <p:nvSpPr>
            <p:cNvPr id="8" name="Rectangle 7"/>
            <p:cNvSpPr/>
            <p:nvPr/>
          </p:nvSpPr>
          <p:spPr>
            <a:xfrm>
              <a:off x="467519" y="21050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TJVictor\git\auto-scan\src\main\presentation\img\no error.jpg"/>
            <p:cNvPicPr>
              <a:picLocks noChangeAspect="1" noChangeArrowheads="1"/>
            </p:cNvPicPr>
            <p:nvPr/>
          </p:nvPicPr>
          <p:blipFill>
            <a:blip r:embed="rId4" cstate="screen">
              <a:extLst>
                <a:ext uri="{28A0092B-C50C-407E-A947-70E740481C1C}">
                  <a14:useLocalDpi xmlns:a14="http://schemas.microsoft.com/office/drawing/2010/main" xmlns="" val="0"/>
                </a:ext>
              </a:extLst>
            </a:blip>
            <a:srcRect/>
            <a:stretch>
              <a:fillRect/>
            </a:stretch>
          </p:blipFill>
          <p:spPr bwMode="auto">
            <a:xfrm>
              <a:off x="600984" y="2176462"/>
              <a:ext cx="1161935" cy="771525"/>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2001838" y="2362170"/>
              <a:ext cx="3080715" cy="400110"/>
            </a:xfrm>
            <a:prstGeom prst="rect">
              <a:avLst/>
            </a:prstGeom>
          </p:spPr>
          <p:txBody>
            <a:bodyPr wrap="none">
              <a:spAutoFit/>
            </a:bodyPr>
            <a:lstStyle/>
            <a:p>
              <a:r>
                <a:rPr lang="en-US" altLang="zh-CN" dirty="0"/>
                <a:t>Reduce manual risk to Zero.</a:t>
              </a:r>
              <a:endParaRPr lang="zh-CN" altLang="en-US" dirty="0"/>
            </a:p>
          </p:txBody>
        </p:sp>
      </p:grpSp>
      <p:sp>
        <p:nvSpPr>
          <p:cNvPr id="10" name="word 2"/>
          <p:cNvSpPr/>
          <p:nvPr/>
        </p:nvSpPr>
        <p:spPr>
          <a:xfrm>
            <a:off x="162719" y="6600825"/>
            <a:ext cx="9982200" cy="707886"/>
          </a:xfrm>
          <a:prstGeom prst="rect">
            <a:avLst/>
          </a:prstGeom>
        </p:spPr>
        <p:txBody>
          <a:bodyPr wrap="square">
            <a:spAutoFit/>
          </a:bodyPr>
          <a:lstStyle/>
          <a:p>
            <a:r>
              <a:rPr lang="en-GB" altLang="zh-CN" dirty="0" smtClean="0">
                <a:solidFill>
                  <a:schemeClr val="bg1"/>
                </a:solidFill>
              </a:rPr>
              <a:t>2. Reduce manual risk to Zero. After applying this system, there is no manual operation at all, so we can say that's 100% safe.</a:t>
            </a:r>
            <a:endParaRPr lang="zh-CN" altLang="en-US" dirty="0">
              <a:solidFill>
                <a:schemeClr val="bg1"/>
              </a:solidFill>
            </a:endParaRPr>
          </a:p>
        </p:txBody>
      </p:sp>
      <p:grpSp>
        <p:nvGrpSpPr>
          <p:cNvPr id="22" name="Group 3"/>
          <p:cNvGrpSpPr/>
          <p:nvPr/>
        </p:nvGrpSpPr>
        <p:grpSpPr>
          <a:xfrm>
            <a:off x="467519" y="3552825"/>
            <a:ext cx="9677400" cy="914400"/>
            <a:chOff x="467519" y="3552825"/>
            <a:chExt cx="9677400" cy="914400"/>
          </a:xfrm>
        </p:grpSpPr>
        <p:pic>
          <p:nvPicPr>
            <p:cNvPr id="1027" name="Picture 3" descr="C:\Users\TJVictor\git\auto-scan\src\main\presentation\img\data1.png"/>
            <p:cNvPicPr>
              <a:picLocks noChangeAspect="1" noChangeArrowheads="1"/>
            </p:cNvPicPr>
            <p:nvPr/>
          </p:nvPicPr>
          <p:blipFill>
            <a:blip r:embed="rId5" cstate="screen">
              <a:extLst>
                <a:ext uri="{28A0092B-C50C-407E-A947-70E740481C1C}">
                  <a14:useLocalDpi xmlns:a14="http://schemas.microsoft.com/office/drawing/2010/main" xmlns="" val="0"/>
                </a:ext>
              </a:extLst>
            </a:blip>
            <a:srcRect/>
            <a:stretch>
              <a:fillRect/>
            </a:stretch>
          </p:blipFill>
          <p:spPr bwMode="auto">
            <a:xfrm>
              <a:off x="829583" y="3657658"/>
              <a:ext cx="704735" cy="70473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467519" y="3552825"/>
              <a:ext cx="9677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2037557" y="3809970"/>
              <a:ext cx="2389052" cy="400110"/>
            </a:xfrm>
            <a:prstGeom prst="rect">
              <a:avLst/>
            </a:prstGeom>
          </p:spPr>
          <p:txBody>
            <a:bodyPr wrap="none">
              <a:spAutoFit/>
            </a:bodyPr>
            <a:lstStyle/>
            <a:p>
              <a:r>
                <a:rPr lang="en-US" altLang="zh-CN" dirty="0" smtClean="0"/>
                <a:t>Digital and eco-office</a:t>
              </a:r>
              <a:endParaRPr lang="zh-CN" altLang="en-US" dirty="0"/>
            </a:p>
          </p:txBody>
        </p:sp>
      </p:grpSp>
      <p:sp>
        <p:nvSpPr>
          <p:cNvPr id="13" name="word 3"/>
          <p:cNvSpPr/>
          <p:nvPr/>
        </p:nvSpPr>
        <p:spPr>
          <a:xfrm>
            <a:off x="162719" y="6677025"/>
            <a:ext cx="10179438" cy="707886"/>
          </a:xfrm>
          <a:prstGeom prst="rect">
            <a:avLst/>
          </a:prstGeom>
        </p:spPr>
        <p:txBody>
          <a:bodyPr wrap="square">
            <a:spAutoFit/>
          </a:bodyPr>
          <a:lstStyle/>
          <a:p>
            <a:r>
              <a:rPr lang="en-GB" altLang="zh-CN" dirty="0" smtClean="0">
                <a:solidFill>
                  <a:schemeClr val="bg1"/>
                </a:solidFill>
              </a:rPr>
              <a:t>3. Digital and eco-office. There is no paper request in new system, every data is changed to electronic form and save into database. So we can save paper cost, print cost as well as time cost.</a:t>
            </a:r>
            <a:endParaRPr lang="zh-CN" altLang="en-US" dirty="0">
              <a:solidFill>
                <a:schemeClr val="bg1"/>
              </a:solidFill>
            </a:endParaRPr>
          </a:p>
        </p:txBody>
      </p:sp>
      <p:grpSp>
        <p:nvGrpSpPr>
          <p:cNvPr id="23" name="Group 4"/>
          <p:cNvGrpSpPr/>
          <p:nvPr/>
        </p:nvGrpSpPr>
        <p:grpSpPr>
          <a:xfrm>
            <a:off x="467519" y="5153025"/>
            <a:ext cx="9713687" cy="914400"/>
            <a:chOff x="467519" y="5153025"/>
            <a:chExt cx="9713687" cy="914400"/>
          </a:xfrm>
        </p:grpSpPr>
        <p:pic>
          <p:nvPicPr>
            <p:cNvPr id="1028" name="Picture 4" descr="C:\Users\TJVictor\git\auto-scan\src\main\presentation\img\auto.jpg"/>
            <p:cNvPicPr>
              <a:picLocks noChangeAspect="1" noChangeArrowheads="1"/>
            </p:cNvPicPr>
            <p:nvPr/>
          </p:nvPicPr>
          <p:blipFill>
            <a:blip r:embed="rId6" cstate="screen">
              <a:extLst>
                <a:ext uri="{28A0092B-C50C-407E-A947-70E740481C1C}">
                  <a14:useLocalDpi xmlns:a14="http://schemas.microsoft.com/office/drawing/2010/main" xmlns="" val="0"/>
                </a:ext>
              </a:extLst>
            </a:blip>
            <a:srcRect/>
            <a:stretch>
              <a:fillRect/>
            </a:stretch>
          </p:blipFill>
          <p:spPr bwMode="auto">
            <a:xfrm>
              <a:off x="600984" y="5260975"/>
              <a:ext cx="1351935" cy="6985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13"/>
            <p:cNvSpPr/>
            <p:nvPr/>
          </p:nvSpPr>
          <p:spPr>
            <a:xfrm>
              <a:off x="467519" y="5153025"/>
              <a:ext cx="9713687"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2162339" y="5410170"/>
              <a:ext cx="2024850" cy="400110"/>
            </a:xfrm>
            <a:prstGeom prst="rect">
              <a:avLst/>
            </a:prstGeom>
          </p:spPr>
          <p:txBody>
            <a:bodyPr wrap="none">
              <a:spAutoFit/>
            </a:bodyPr>
            <a:lstStyle/>
            <a:p>
              <a:r>
                <a:rPr lang="en-US" altLang="zh-CN" dirty="0" smtClean="0"/>
                <a:t>Audit automation</a:t>
              </a:r>
              <a:endParaRPr lang="zh-CN" altLang="en-US" dirty="0"/>
            </a:p>
          </p:txBody>
        </p:sp>
      </p:grpSp>
      <p:sp>
        <p:nvSpPr>
          <p:cNvPr id="16" name="word 4"/>
          <p:cNvSpPr/>
          <p:nvPr/>
        </p:nvSpPr>
        <p:spPr>
          <a:xfrm>
            <a:off x="162719" y="6547187"/>
            <a:ext cx="10221119" cy="1015663"/>
          </a:xfrm>
          <a:prstGeom prst="rect">
            <a:avLst/>
          </a:prstGeom>
        </p:spPr>
        <p:txBody>
          <a:bodyPr wrap="square">
            <a:spAutoFit/>
          </a:bodyPr>
          <a:lstStyle/>
          <a:p>
            <a:r>
              <a:rPr lang="en-GB" altLang="zh-CN" dirty="0" smtClean="0">
                <a:solidFill>
                  <a:schemeClr val="bg1"/>
                </a:solidFill>
              </a:rPr>
              <a:t>4. Audit automation. Everything is saving in database, so we can search and check history invoice easily for end of year audit as well as generate accounting report. If it is still using paper invoice, it will be a huge job to look for one invoice from thousands of invoices.</a:t>
            </a:r>
            <a:endParaRPr lang="zh-CN" altLang="en-US" dirty="0">
              <a:solidFill>
                <a:schemeClr val="bg1"/>
              </a:solidFill>
            </a:endParaRPr>
          </a:p>
        </p:txBody>
      </p:sp>
    </p:spTree>
    <p:extLst>
      <p:ext uri="{BB962C8B-B14F-4D97-AF65-F5344CB8AC3E}">
        <p14:creationId xmlns:p14="http://schemas.microsoft.com/office/powerpoint/2010/main" xmlns="" val="7500723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0"/>
                            </p:stCondLst>
                            <p:childTnLst>
                              <p:par>
                                <p:cTn id="11" presetID="14" presetClass="entr" presetSubtype="1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4" presetClass="entr" presetSubtype="1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randombar(horizontal)">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4" presetClass="entr" presetSubtype="1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randombar(horizontal)">
                                      <p:cBhvr>
                                        <p:cTn id="35" dur="1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par>
                          <p:cTn id="43" fill="hold">
                            <p:stCondLst>
                              <p:cond delay="0"/>
                            </p:stCondLst>
                            <p:childTnLst>
                              <p:par>
                                <p:cTn id="44" presetID="14" presetClass="entr" presetSubtype="1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3" grpId="0"/>
      <p:bldP spid="13" grpId="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g"/>
          <p:cNvSpPr/>
          <p:nvPr/>
        </p:nvSpPr>
        <p:spPr>
          <a:xfrm>
            <a:off x="410" y="6524625"/>
            <a:ext cx="10688228" cy="10667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zh-CN" dirty="0" smtClean="0">
                <a:solidFill>
                  <a:schemeClr val="bg1"/>
                </a:solidFill>
              </a:rPr>
              <a:t>That's all for our project summary. Please remember our team name - </a:t>
            </a:r>
            <a:r>
              <a:rPr lang="en-GB" altLang="zh-CN" dirty="0" err="1" smtClean="0">
                <a:solidFill>
                  <a:schemeClr val="bg1"/>
                </a:solidFill>
              </a:rPr>
              <a:t>DevFins</a:t>
            </a:r>
            <a:r>
              <a:rPr lang="en-GB" altLang="zh-CN" dirty="0" smtClean="0">
                <a:solidFill>
                  <a:schemeClr val="bg1"/>
                </a:solidFill>
              </a:rPr>
              <a:t>. It is Development plus Finance. Our team target is to make Financial operation Simpler, Faster and Better and that's exactly what we've done.</a:t>
            </a:r>
            <a:endParaRPr lang="zh-CN" altLang="en-US" dirty="0">
              <a:solidFill>
                <a:schemeClr val="bg1"/>
              </a:solidFill>
            </a:endParaRPr>
          </a:p>
        </p:txBody>
      </p:sp>
      <p:sp>
        <p:nvSpPr>
          <p:cNvPr id="2" name="Rectangle 1"/>
          <p:cNvSpPr/>
          <p:nvPr/>
        </p:nvSpPr>
        <p:spPr>
          <a:xfrm>
            <a:off x="2969345" y="619587"/>
            <a:ext cx="4176529" cy="1569660"/>
          </a:xfrm>
          <a:prstGeom prst="rect">
            <a:avLst/>
          </a:prstGeom>
          <a:noFill/>
        </p:spPr>
        <p:txBody>
          <a:bodyPr wrap="none" lIns="91440" tIns="45720" rIns="91440" bIns="45720">
            <a:spAutoFit/>
          </a:bodyPr>
          <a:lstStyle/>
          <a:p>
            <a:pPr algn="ctr"/>
            <a:r>
              <a:rPr lang="en-US" altLang="zh-CN" sz="9600" b="1" dirty="0" err="1" smtClean="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rPr>
              <a:t>DevFins</a:t>
            </a:r>
            <a:endParaRPr lang="en-US" altLang="zh-CN" sz="7200" b="1" dirty="0">
              <a:ln w="1905">
                <a:solidFill>
                  <a:schemeClr val="tx2">
                    <a:lumMod val="40000"/>
                    <a:lumOff val="60000"/>
                  </a:schemeClr>
                </a:solidFill>
              </a:ln>
              <a:solidFill>
                <a:srgbClr val="00B050"/>
              </a:solidFill>
              <a:effectLst>
                <a:glow rad="139700">
                  <a:srgbClr val="0070C0">
                    <a:alpha val="40000"/>
                  </a:srgbClr>
                </a:glow>
                <a:innerShdw blurRad="69850" dist="43180" dir="5400000">
                  <a:srgbClr val="000000">
                    <a:alpha val="65000"/>
                  </a:srgbClr>
                </a:innerShdw>
              </a:effectLst>
            </a:endParaRPr>
          </a:p>
        </p:txBody>
      </p:sp>
      <p:sp>
        <p:nvSpPr>
          <p:cNvPr id="6" name="Rectangle 5" hidden="1"/>
          <p:cNvSpPr/>
          <p:nvPr/>
        </p:nvSpPr>
        <p:spPr>
          <a:xfrm>
            <a:off x="244312" y="7008851"/>
            <a:ext cx="8915400" cy="400110"/>
          </a:xfrm>
          <a:prstGeom prst="rect">
            <a:avLst/>
          </a:prstGeom>
        </p:spPr>
        <p:txBody>
          <a:bodyPr wrap="square">
            <a:spAutoFit/>
          </a:bodyPr>
          <a:lstStyle/>
          <a:p>
            <a:r>
              <a:rPr lang="en-US" altLang="zh-CN" dirty="0" smtClean="0">
                <a:solidFill>
                  <a:schemeClr val="bg1"/>
                </a:solidFill>
              </a:rPr>
              <a:t>Our </a:t>
            </a:r>
            <a:r>
              <a:rPr lang="en-US" altLang="zh-CN" dirty="0">
                <a:solidFill>
                  <a:schemeClr val="bg1"/>
                </a:solidFill>
              </a:rPr>
              <a:t>team target is to make Financial operation Simpler, Faster and Better.</a:t>
            </a:r>
            <a:endParaRPr lang="zh-CN" altLang="en-US" dirty="0">
              <a:solidFill>
                <a:schemeClr val="bg1"/>
              </a:solidFill>
            </a:endParaRPr>
          </a:p>
        </p:txBody>
      </p:sp>
      <p:sp>
        <p:nvSpPr>
          <p:cNvPr id="8" name="Rectangle 7"/>
          <p:cNvSpPr/>
          <p:nvPr/>
        </p:nvSpPr>
        <p:spPr>
          <a:xfrm>
            <a:off x="467519" y="4382095"/>
            <a:ext cx="2691763"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Simpler</a:t>
            </a:r>
            <a:endParaRPr lang="zh-CN" alt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Rectangle 9"/>
          <p:cNvSpPr/>
          <p:nvPr/>
        </p:nvSpPr>
        <p:spPr>
          <a:xfrm>
            <a:off x="4207578" y="4382095"/>
            <a:ext cx="2273892"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Faster</a:t>
            </a:r>
            <a:endPar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1" name="Rectangle 10"/>
          <p:cNvSpPr/>
          <p:nvPr/>
        </p:nvSpPr>
        <p:spPr>
          <a:xfrm>
            <a:off x="7578255" y="4382095"/>
            <a:ext cx="2333138" cy="92333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Better</a:t>
            </a:r>
            <a:endParaRPr lang="en-US" altLang="zh-C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3" name="Rectangle 12"/>
          <p:cNvSpPr/>
          <p:nvPr/>
        </p:nvSpPr>
        <p:spPr>
          <a:xfrm>
            <a:off x="10906919" y="2714625"/>
            <a:ext cx="1957587" cy="769441"/>
          </a:xfrm>
          <a:prstGeom prst="rect">
            <a:avLst/>
          </a:prstGeom>
        </p:spPr>
        <p:txBody>
          <a:bodyPr wrap="none">
            <a:spAutoFit/>
          </a:bodyPr>
          <a:lstStyle/>
          <a:p>
            <a:r>
              <a:rPr lang="en-US" altLang="zh-CN" sz="4400" dirty="0">
                <a:ln w="1905"/>
                <a:solidFill>
                  <a:srgbClr val="00B050"/>
                </a:solidFill>
                <a:effectLst>
                  <a:glow rad="139700">
                    <a:srgbClr val="0070C0">
                      <a:alpha val="40000"/>
                    </a:srgbClr>
                  </a:glow>
                  <a:innerShdw blurRad="69850" dist="43180" dir="5400000">
                    <a:srgbClr val="000000">
                      <a:alpha val="65000"/>
                    </a:srgbClr>
                  </a:innerShdw>
                </a:effectLst>
              </a:rPr>
              <a:t>Finance</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
        <p:nvSpPr>
          <p:cNvPr id="14" name="Rectangle 13"/>
          <p:cNvSpPr/>
          <p:nvPr/>
        </p:nvSpPr>
        <p:spPr>
          <a:xfrm>
            <a:off x="-3723481" y="2714625"/>
            <a:ext cx="3276153" cy="769441"/>
          </a:xfrm>
          <a:prstGeom prst="rect">
            <a:avLst/>
          </a:prstGeom>
        </p:spPr>
        <p:txBody>
          <a:bodyPr wrap="none">
            <a:spAutoFit/>
          </a:bodyPr>
          <a:lstStyle/>
          <a:p>
            <a:r>
              <a:rPr lang="en-US" altLang="zh-CN" sz="4400" dirty="0" smtClean="0">
                <a:ln w="1905"/>
                <a:solidFill>
                  <a:srgbClr val="00B050"/>
                </a:solidFill>
                <a:effectLst>
                  <a:glow rad="139700">
                    <a:srgbClr val="0070C0">
                      <a:alpha val="40000"/>
                    </a:srgbClr>
                  </a:glow>
                  <a:innerShdw blurRad="69850" dist="43180" dir="5400000">
                    <a:srgbClr val="000000">
                      <a:alpha val="65000"/>
                    </a:srgbClr>
                  </a:innerShdw>
                </a:effectLst>
              </a:rPr>
              <a:t>Development</a:t>
            </a:r>
            <a:endParaRPr lang="zh-CN" altLang="en-US" sz="4400" dirty="0">
              <a:ln w="1905"/>
              <a:solidFill>
                <a:srgbClr val="00B050"/>
              </a:solidFill>
              <a:effectLst>
                <a:glow rad="139700">
                  <a:srgbClr val="0070C0">
                    <a:alpha val="40000"/>
                  </a:srgbClr>
                </a:glow>
                <a:innerShdw blurRad="69850" dist="43180" dir="5400000">
                  <a:srgbClr val="000000">
                    <a:alpha val="65000"/>
                  </a:srgbClr>
                </a:innerShdw>
              </a:effectLst>
            </a:endParaRPr>
          </a:p>
        </p:txBody>
      </p:sp>
    </p:spTree>
    <p:extLst>
      <p:ext uri="{BB962C8B-B14F-4D97-AF65-F5344CB8AC3E}">
        <p14:creationId xmlns:p14="http://schemas.microsoft.com/office/powerpoint/2010/main" xmlns="" val="16149352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25813E-6 -1.80176E-6 L -0.40502 -0.00147 " pathEditMode="relative" rAng="0" ptsTypes="AA">
                                      <p:cBhvr>
                                        <p:cTn id="6" dur="2000" fill="hold"/>
                                        <p:tgtEl>
                                          <p:spTgt spid="13"/>
                                        </p:tgtEl>
                                        <p:attrNameLst>
                                          <p:attrName>ppt_x</p:attrName>
                                          <p:attrName>ppt_y</p:attrName>
                                        </p:attrNameLst>
                                      </p:cBhvr>
                                      <p:rCtr x="-203" y="-1"/>
                                    </p:animMotion>
                                  </p:childTnLst>
                                </p:cTn>
                              </p:par>
                              <p:par>
                                <p:cTn id="7" presetID="63" presetClass="path" presetSubtype="0" accel="50000" decel="50000" fill="hold" grpId="0" nodeType="withEffect">
                                  <p:stCondLst>
                                    <p:cond delay="0"/>
                                  </p:stCondLst>
                                  <p:childTnLst>
                                    <p:animMotion origin="layout" path="M -3.46057E-7 -1.80176E-6 L 0.5026 -0.00042 " pathEditMode="relative" rAng="0" ptsTypes="AA">
                                      <p:cBhvr>
                                        <p:cTn id="8" dur="2000" fill="hold"/>
                                        <p:tgtEl>
                                          <p:spTgt spid="14"/>
                                        </p:tgtEl>
                                        <p:attrNameLst>
                                          <p:attrName>ppt_x</p:attrName>
                                          <p:attrName>ppt_y</p:attrName>
                                        </p:attrNameLst>
                                      </p:cBhvr>
                                      <p:rCtr x="251" y="0"/>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fltVal val="0"/>
                                          </p:val>
                                        </p:tav>
                                        <p:tav tm="100000">
                                          <p:val>
                                            <p:strVal val="#ppt_w"/>
                                          </p:val>
                                        </p:tav>
                                      </p:tavLst>
                                    </p:anim>
                                    <p:anim calcmode="lin" valueType="num">
                                      <p:cBhvr>
                                        <p:cTn id="25" dur="1000" fill="hold"/>
                                        <p:tgtEl>
                                          <p:spTgt spid="10"/>
                                        </p:tgtEl>
                                        <p:attrNameLst>
                                          <p:attrName>ppt_h</p:attrName>
                                        </p:attrNameLst>
                                      </p:cBhvr>
                                      <p:tavLst>
                                        <p:tav tm="0">
                                          <p:val>
                                            <p:fltVal val="0"/>
                                          </p:val>
                                        </p:tav>
                                        <p:tav tm="100000">
                                          <p:val>
                                            <p:strVal val="#ppt_h"/>
                                          </p:val>
                                        </p:tav>
                                      </p:tavLst>
                                    </p:anim>
                                    <p:anim calcmode="lin" valueType="num">
                                      <p:cBhvr>
                                        <p:cTn id="26" dur="1000" fill="hold"/>
                                        <p:tgtEl>
                                          <p:spTgt spid="10"/>
                                        </p:tgtEl>
                                        <p:attrNameLst>
                                          <p:attrName>style.rotation</p:attrName>
                                        </p:attrNameLst>
                                      </p:cBhvr>
                                      <p:tavLst>
                                        <p:tav tm="0">
                                          <p:val>
                                            <p:fltVal val="90"/>
                                          </p:val>
                                        </p:tav>
                                        <p:tav tm="100000">
                                          <p:val>
                                            <p:fltVal val="0"/>
                                          </p:val>
                                        </p:tav>
                                      </p:tavLst>
                                    </p:anim>
                                    <p:animEffect transition="in" filter="fade">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anim calcmode="lin" valueType="num">
                                      <p:cBhvr>
                                        <p:cTn id="33" dur="2000" fill="hold"/>
                                        <p:tgtEl>
                                          <p:spTgt spid="11"/>
                                        </p:tgtEl>
                                        <p:attrNameLst>
                                          <p:attrName>ppt_w</p:attrName>
                                        </p:attrNameLst>
                                      </p:cBhvr>
                                      <p:tavLst>
                                        <p:tav tm="0" fmla="#ppt_w*sin(2.5*pi*$)">
                                          <p:val>
                                            <p:fltVal val="0"/>
                                          </p:val>
                                        </p:tav>
                                        <p:tav tm="100000">
                                          <p:val>
                                            <p:fltVal val="1"/>
                                          </p:val>
                                        </p:tav>
                                      </p:tavLst>
                                    </p:anim>
                                    <p:anim calcmode="lin" valueType="num">
                                      <p:cBhvr>
                                        <p:cTn id="34"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6119" y="657225"/>
            <a:ext cx="2590800" cy="1200329"/>
          </a:xfrm>
          <a:prstGeom prst="rect">
            <a:avLst/>
          </a:prstGeom>
          <a:noFill/>
        </p:spPr>
        <p:txBody>
          <a:bodyPr wrap="square" rtlCol="0">
            <a:spAutoFit/>
          </a:bodyPr>
          <a:lstStyle/>
          <a:p>
            <a:r>
              <a:rPr lang="en-US" sz="7200" b="1" dirty="0" smtClean="0"/>
              <a:t>Q &amp; A</a:t>
            </a:r>
            <a:endParaRPr lang="en-GB" sz="7200" b="1" dirty="0" smtClean="0"/>
          </a:p>
        </p:txBody>
      </p:sp>
      <p:sp>
        <p:nvSpPr>
          <p:cNvPr id="6" name="TextBox 5"/>
          <p:cNvSpPr txBox="1"/>
          <p:nvPr/>
        </p:nvSpPr>
        <p:spPr>
          <a:xfrm>
            <a:off x="924719" y="2486025"/>
            <a:ext cx="5181600" cy="400110"/>
          </a:xfrm>
          <a:prstGeom prst="rect">
            <a:avLst/>
          </a:prstGeom>
          <a:noFill/>
        </p:spPr>
        <p:txBody>
          <a:bodyPr wrap="square" rtlCol="0">
            <a:spAutoFit/>
          </a:bodyPr>
          <a:lstStyle/>
          <a:p>
            <a:r>
              <a:rPr lang="en-US" dirty="0" smtClean="0"/>
              <a:t>technology question</a:t>
            </a:r>
            <a:r>
              <a:rPr lang="en-US" dirty="0" smtClean="0"/>
              <a:t>:     1464202    Victor</a:t>
            </a:r>
            <a:endParaRPr lang="en-GB" dirty="0" smtClean="0"/>
          </a:p>
        </p:txBody>
      </p:sp>
      <p:sp>
        <p:nvSpPr>
          <p:cNvPr id="8" name="TextBox 7"/>
          <p:cNvSpPr txBox="1"/>
          <p:nvPr/>
        </p:nvSpPr>
        <p:spPr>
          <a:xfrm>
            <a:off x="945039" y="3019425"/>
            <a:ext cx="6456680" cy="400110"/>
          </a:xfrm>
          <a:prstGeom prst="rect">
            <a:avLst/>
          </a:prstGeom>
          <a:noFill/>
        </p:spPr>
        <p:txBody>
          <a:bodyPr wrap="square" rtlCol="0">
            <a:spAutoFit/>
          </a:bodyPr>
          <a:lstStyle/>
          <a:p>
            <a:r>
              <a:rPr lang="en-US" dirty="0" smtClean="0"/>
              <a:t>b</a:t>
            </a:r>
            <a:r>
              <a:rPr lang="en-US" dirty="0" smtClean="0"/>
              <a:t>usiness question</a:t>
            </a:r>
            <a:r>
              <a:rPr lang="en-US" dirty="0" smtClean="0"/>
              <a:t>: </a:t>
            </a:r>
            <a:r>
              <a:rPr lang="en-US" dirty="0" smtClean="0"/>
              <a:t>        1441180    </a:t>
            </a:r>
            <a:r>
              <a:rPr lang="en-GB" dirty="0" smtClean="0"/>
              <a:t>Barbara</a:t>
            </a:r>
            <a:endParaRPr lang="en-GB" dirty="0" smtClean="0"/>
          </a:p>
        </p:txBody>
      </p:sp>
      <p:sp>
        <p:nvSpPr>
          <p:cNvPr id="9" name="font bg"/>
          <p:cNvSpPr/>
          <p:nvPr/>
        </p:nvSpPr>
        <p:spPr>
          <a:xfrm>
            <a:off x="0" y="6826389"/>
            <a:ext cx="10688228" cy="736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ea typeface="굴림" charset="-127"/>
                <a:cs typeface="Arial" charset="0"/>
              </a:rPr>
              <a:t>It is very short presentation, if you are interesting in our project, please OC us for free. For any technique question, please contact Victor. Business question, that is Barbara . </a:t>
            </a:r>
            <a:endParaRPr lang="en-US" altLang="ko-KR" dirty="0">
              <a:ea typeface="굴림" charset="-127"/>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buFont typeface="Arial" pitchFamily="34" charset="0"/>
          <a:buChar cha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2386</TotalTime>
  <Words>1084</Words>
  <Application>Microsoft Office PowerPoint</Application>
  <PresentationFormat>Custom</PresentationFormat>
  <Paragraphs>92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FinTechathon</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ECLiPSe</dc:title>
  <dc:creator>Guo, Victor</dc:creator>
  <cp:lastModifiedBy>1464202</cp:lastModifiedBy>
  <cp:revision>342</cp:revision>
  <dcterms:created xsi:type="dcterms:W3CDTF">2006-08-16T00:00:00Z</dcterms:created>
  <dcterms:modified xsi:type="dcterms:W3CDTF">2018-01-04T10:40:04Z</dcterms:modified>
</cp:coreProperties>
</file>