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2" r:id="rId3"/>
    <p:sldId id="273" r:id="rId4"/>
    <p:sldId id="276" r:id="rId5"/>
    <p:sldId id="275" r:id="rId6"/>
    <p:sldId id="277" r:id="rId7"/>
    <p:sldId id="280" r:id="rId8"/>
    <p:sldId id="281" r:id="rId9"/>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94196" autoAdjust="0"/>
  </p:normalViewPr>
  <p:slideViewPr>
    <p:cSldViewPr>
      <p:cViewPr>
        <p:scale>
          <a:sx n="75" d="100"/>
          <a:sy n="75" d="100"/>
        </p:scale>
        <p:origin x="-763" y="-82"/>
      </p:cViewPr>
      <p:guideLst>
        <p:guide orient="horz" pos="2382"/>
        <p:guide pos="3367"/>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03/01/2018</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 xmlns:p14="http://schemas.microsoft.com/office/powerpoint/2010/main"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ko-KR" dirty="0" smtClean="0">
                <a:ea typeface="굴림" charset="-127"/>
                <a:cs typeface="Arial" charset="0"/>
              </a:rPr>
              <a:t>Dear everyone,</a:t>
            </a:r>
          </a:p>
          <a:p>
            <a:pPr eaLnBrk="1" hangingPunct="1"/>
            <a:r>
              <a:rPr lang="en-US" altLang="ko-KR" dirty="0" smtClean="0">
                <a:ea typeface="굴림" charset="-127"/>
                <a:cs typeface="Arial" charset="0"/>
              </a:rPr>
              <a:t>    Welcome to join this session, it is my honor to present our project here. I come from </a:t>
            </a:r>
            <a:r>
              <a:rPr lang="en-US" altLang="ko-KR" dirty="0" err="1" smtClean="0">
                <a:ea typeface="굴림" charset="-127"/>
                <a:cs typeface="Arial" charset="0"/>
              </a:rPr>
              <a:t>DevFins</a:t>
            </a:r>
            <a:r>
              <a:rPr lang="en-US" altLang="ko-KR" dirty="0" smtClean="0">
                <a:ea typeface="굴림" charset="-127"/>
                <a:cs typeface="Arial" charset="0"/>
              </a:rPr>
              <a:t> team, my project is to focus on resolving invoice verification and vendor payment process for SCB Accounting operation department.</a:t>
            </a:r>
            <a:endParaRPr lang="en-GB" altLang="ko-KR" dirty="0" smtClean="0">
              <a:ea typeface="굴림" charset="-127"/>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01/03/2018</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ctrTitle"/>
          </p:nvPr>
        </p:nvSpPr>
        <p:spPr>
          <a:xfrm>
            <a:off x="38370" y="581025"/>
            <a:ext cx="9725549" cy="1276581"/>
          </a:xfrm>
        </p:spPr>
        <p:txBody>
          <a:bodyPr>
            <a:normAutofit fontScale="90000"/>
          </a:bodyPr>
          <a:lstStyle/>
          <a:p>
            <a:pPr algn="l"/>
            <a:r>
              <a:rPr lang="en-US" altLang="zh-TW" sz="9000" b="1" dirty="0" err="1" smtClean="0">
                <a:solidFill>
                  <a:srgbClr val="00B050"/>
                </a:solidFill>
                <a:latin typeface="Times New Roman" pitchFamily="18" charset="0"/>
                <a:ea typeface="굴림" charset="-127"/>
                <a:cs typeface="Times New Roman" pitchFamily="18" charset="0"/>
              </a:rPr>
              <a:t>FinTechathon</a:t>
            </a:r>
            <a:endParaRPr lang="en-US" altLang="zh-TW" sz="2700" b="1" dirty="0" smtClean="0">
              <a:solidFill>
                <a:srgbClr val="00B050"/>
              </a:solidFill>
              <a:latin typeface="Times New Roman" pitchFamily="18" charset="0"/>
              <a:ea typeface="PMingLiU" pitchFamily="18" charset="-120"/>
              <a:cs typeface="Times New Roman" pitchFamily="18" charset="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238919" y="5235684"/>
            <a:ext cx="5290231" cy="1077218"/>
          </a:xfrm>
          <a:prstGeom prst="rect">
            <a:avLst/>
          </a:prstGeom>
          <a:noFill/>
        </p:spPr>
        <p:txBody>
          <a:bodyPr wrap="none" lIns="0" tIns="0" rIns="0" bIns="0" rtlCol="0">
            <a:spAutoFit/>
          </a:bodyPr>
          <a:lstStyle/>
          <a:p>
            <a:r>
              <a:rPr lang="en-GB" sz="3200" dirty="0" smtClean="0">
                <a:solidFill>
                  <a:schemeClr val="accent1"/>
                </a:solidFill>
              </a:rPr>
              <a:t>GFS R2P Platform Project</a:t>
            </a:r>
          </a:p>
          <a:p>
            <a:endParaRPr lang="en-GB" sz="1100" dirty="0" smtClean="0">
              <a:solidFill>
                <a:schemeClr val="accent1"/>
              </a:solidFill>
            </a:endParaRP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team --- Victor  &amp; Barbara</a:t>
            </a:r>
          </a:p>
        </p:txBody>
      </p:sp>
      <p:grpSp>
        <p:nvGrpSpPr>
          <p:cNvPr id="67" name="Group 80"/>
          <p:cNvGrpSpPr>
            <a:grpSpLocks/>
          </p:cNvGrpSpPr>
          <p:nvPr/>
        </p:nvGrpSpPr>
        <p:grpSpPr bwMode="auto">
          <a:xfrm>
            <a:off x="0" y="180022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1026" name="Picture 2"/>
          <p:cNvPicPr>
            <a:picLocks noChangeAspect="1" noChangeArrowheads="1"/>
          </p:cNvPicPr>
          <p:nvPr/>
        </p:nvPicPr>
        <p:blipFill>
          <a:blip r:embed="rId3" cstate="screen"/>
          <a:srcRect/>
          <a:stretch>
            <a:fillRect/>
          </a:stretch>
        </p:blipFill>
        <p:spPr bwMode="auto">
          <a:xfrm>
            <a:off x="0" y="1871345"/>
            <a:ext cx="10688638" cy="3206592"/>
          </a:xfrm>
          <a:prstGeom prst="rect">
            <a:avLst/>
          </a:prstGeom>
          <a:noFill/>
          <a:ln w="9525">
            <a:noFill/>
            <a:miter lim="800000"/>
            <a:headEnd/>
            <a:tailEnd/>
          </a:ln>
        </p:spPr>
      </p:pic>
      <p:pic>
        <p:nvPicPr>
          <p:cNvPr id="1027" name="Picture 3"/>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6251862" y="6322427"/>
            <a:ext cx="435292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5" name="TextBox 4"/>
          <p:cNvSpPr txBox="1"/>
          <p:nvPr/>
        </p:nvSpPr>
        <p:spPr>
          <a:xfrm>
            <a:off x="149231" y="6950987"/>
            <a:ext cx="10251120" cy="400110"/>
          </a:xfrm>
          <a:prstGeom prst="rect">
            <a:avLst/>
          </a:prstGeom>
          <a:noFill/>
        </p:spPr>
        <p:txBody>
          <a:bodyPr wrap="square" rtlCol="0">
            <a:spAutoFit/>
          </a:bodyPr>
          <a:lstStyle/>
          <a:p>
            <a:r>
              <a:rPr lang="en-US" altLang="ko-KR" dirty="0">
                <a:solidFill>
                  <a:schemeClr val="bg1"/>
                </a:solidFill>
                <a:ea typeface="굴림" charset="-127"/>
                <a:cs typeface="Arial" charset="0"/>
              </a:rPr>
              <a:t>Dear everyone</a:t>
            </a:r>
            <a:r>
              <a:rPr lang="en-US" altLang="ko-KR" dirty="0" smtClean="0">
                <a:solidFill>
                  <a:schemeClr val="bg1"/>
                </a:solidFill>
                <a:ea typeface="굴림" charset="-127"/>
                <a:cs typeface="Arial" charset="0"/>
              </a:rPr>
              <a:t>, </a:t>
            </a:r>
            <a:r>
              <a:rPr lang="en-US" altLang="ko-KR" dirty="0">
                <a:solidFill>
                  <a:schemeClr val="bg1"/>
                </a:solidFill>
                <a:ea typeface="굴림" charset="-127"/>
                <a:cs typeface="Arial" charset="0"/>
              </a:rPr>
              <a:t>Welcome to join this session, it is my honor to present our project here.</a:t>
            </a:r>
            <a:r>
              <a:rPr lang="en-US" altLang="ko-KR" dirty="0" smtClean="0">
                <a:solidFill>
                  <a:schemeClr val="bg1"/>
                </a:solidFill>
                <a:ea typeface="굴림" charset="-127"/>
                <a:cs typeface="Arial" charset="0"/>
              </a:rPr>
              <a:t> </a:t>
            </a:r>
            <a:endParaRPr lang="en-US" altLang="ko-KR" dirty="0">
              <a:solidFill>
                <a:schemeClr val="bg1"/>
              </a:solidFill>
              <a:ea typeface="굴림" charset="-127"/>
              <a:cs typeface="Arial" charset="0"/>
            </a:endParaRPr>
          </a:p>
        </p:txBody>
      </p:sp>
      <p:sp>
        <p:nvSpPr>
          <p:cNvPr id="18" name="TextBox 17"/>
          <p:cNvSpPr txBox="1"/>
          <p:nvPr/>
        </p:nvSpPr>
        <p:spPr>
          <a:xfrm>
            <a:off x="159550" y="6883539"/>
            <a:ext cx="10251120" cy="707886"/>
          </a:xfrm>
          <a:prstGeom prst="rect">
            <a:avLst/>
          </a:prstGeom>
          <a:noFill/>
        </p:spPr>
        <p:txBody>
          <a:bodyPr wrap="square" rtlCol="0">
            <a:spAutoFit/>
          </a:bodyPr>
          <a:lstStyle/>
          <a:p>
            <a:r>
              <a:rPr lang="en-US" altLang="ko-KR" dirty="0">
                <a:solidFill>
                  <a:schemeClr val="bg1"/>
                </a:solidFill>
                <a:ea typeface="굴림" charset="-127"/>
                <a:cs typeface="Arial" charset="0"/>
              </a:rPr>
              <a:t>I come from </a:t>
            </a:r>
            <a:r>
              <a:rPr lang="en-US" altLang="ko-KR" dirty="0" err="1">
                <a:solidFill>
                  <a:schemeClr val="bg1"/>
                </a:solidFill>
                <a:ea typeface="굴림" charset="-127"/>
                <a:cs typeface="Arial" charset="0"/>
              </a:rPr>
              <a:t>DevFins</a:t>
            </a:r>
            <a:r>
              <a:rPr lang="en-US" altLang="ko-KR" dirty="0">
                <a:solidFill>
                  <a:schemeClr val="bg1"/>
                </a:solidFill>
                <a:ea typeface="굴림" charset="-127"/>
                <a:cs typeface="Arial" charset="0"/>
              </a:rPr>
              <a:t> team, my project is to focus </a:t>
            </a:r>
            <a:r>
              <a:rPr lang="en-US" altLang="ko-KR" dirty="0" smtClean="0">
                <a:solidFill>
                  <a:schemeClr val="bg1"/>
                </a:solidFill>
                <a:ea typeface="굴림" charset="-127"/>
                <a:cs typeface="Arial" charset="0"/>
              </a:rPr>
              <a:t>on </a:t>
            </a:r>
            <a:r>
              <a:rPr lang="en-US" altLang="ko-KR" dirty="0">
                <a:solidFill>
                  <a:schemeClr val="bg1"/>
                </a:solidFill>
                <a:ea typeface="굴림" charset="-127"/>
                <a:cs typeface="Arial" charset="0"/>
              </a:rPr>
              <a:t>resolving invoice verification and vendor payment process for SCB Accounting operation department.</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 presetClass="exit" presetSubtype="0" fill="hold" grpId="1" nodeType="afterEffect">
                                  <p:stCondLst>
                                    <p:cond delay="5000"/>
                                  </p:stCondLst>
                                  <p:childTnLst>
                                    <p:set>
                                      <p:cBhvr>
                                        <p:cTn id="10" dur="1" fill="hold">
                                          <p:stCondLst>
                                            <p:cond delay="0"/>
                                          </p:stCondLst>
                                        </p:cTn>
                                        <p:tgtEl>
                                          <p:spTgt spid="5"/>
                                        </p:tgtEl>
                                        <p:attrNameLst>
                                          <p:attrName>style.visibility</p:attrName>
                                        </p:attrNameLst>
                                      </p:cBhvr>
                                      <p:to>
                                        <p:strVal val="hidden"/>
                                      </p:to>
                                    </p:set>
                                  </p:childTnLst>
                                </p:cTn>
                              </p:par>
                            </p:childTnLst>
                          </p:cTn>
                        </p:par>
                        <p:par>
                          <p:cTn id="11" fill="hold">
                            <p:stCondLst>
                              <p:cond delay="5500"/>
                            </p:stCondLst>
                            <p:childTnLst>
                              <p:par>
                                <p:cTn id="12" presetID="14" presetClass="entr" presetSubtype="1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screen">
            <a:extLst>
              <a:ext uri="{28A0092B-C50C-407E-A947-70E740481C1C}">
                <a14:useLocalDpi xmlns="" xmlns:a14="http://schemas.microsoft.com/office/drawing/2010/main" val="0"/>
              </a:ext>
            </a:extLst>
          </a:blip>
          <a:srcRect/>
          <a:stretch>
            <a:fillRect/>
          </a:stretch>
        </p:blipFill>
        <p:spPr bwMode="auto">
          <a:xfrm>
            <a:off x="3896519" y="2736850"/>
            <a:ext cx="2514600" cy="165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1381919" y="1266825"/>
            <a:ext cx="1440000" cy="1084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7096919" y="1114425"/>
            <a:ext cx="1440000" cy="11408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a:off x="1534319" y="4467225"/>
            <a:ext cx="1584349" cy="9905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cstate="screen">
            <a:extLst>
              <a:ext uri="{28A0092B-C50C-407E-A947-70E740481C1C}">
                <a14:useLocalDpi xmlns="" xmlns:a14="http://schemas.microsoft.com/office/drawing/2010/main" val="0"/>
              </a:ext>
            </a:extLst>
          </a:blip>
          <a:srcRect/>
          <a:stretch>
            <a:fillRect/>
          </a:stretch>
        </p:blipFill>
        <p:spPr bwMode="auto">
          <a:xfrm>
            <a:off x="7037451" y="4545409"/>
            <a:ext cx="1630189" cy="10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233993" y="7037427"/>
            <a:ext cx="8042651" cy="400110"/>
          </a:xfrm>
          <a:prstGeom prst="rect">
            <a:avLst/>
          </a:prstGeom>
        </p:spPr>
        <p:txBody>
          <a:bodyPr wrap="none">
            <a:spAutoFit/>
          </a:bodyPr>
          <a:lstStyle/>
          <a:p>
            <a:r>
              <a:rPr lang="en-US" altLang="zh-CN" dirty="0">
                <a:solidFill>
                  <a:schemeClr val="bg1"/>
                </a:solidFill>
              </a:rPr>
              <a:t>Our users are from AO </a:t>
            </a:r>
            <a:r>
              <a:rPr lang="en-US" altLang="zh-CN" dirty="0" smtClean="0">
                <a:solidFill>
                  <a:schemeClr val="bg1"/>
                </a:solidFill>
              </a:rPr>
              <a:t>department. The </a:t>
            </a:r>
            <a:r>
              <a:rPr lang="en-US" altLang="zh-CN" dirty="0">
                <a:solidFill>
                  <a:schemeClr val="bg1"/>
                </a:solidFill>
              </a:rPr>
              <a:t>big problem what they are facing is</a:t>
            </a:r>
            <a:endParaRPr lang="zh-CN" altLang="en-US" dirty="0">
              <a:solidFill>
                <a:schemeClr val="bg1"/>
              </a:solidFill>
            </a:endParaRPr>
          </a:p>
        </p:txBody>
      </p:sp>
      <p:sp>
        <p:nvSpPr>
          <p:cNvPr id="6" name="Oval Callout 5"/>
          <p:cNvSpPr/>
          <p:nvPr/>
        </p:nvSpPr>
        <p:spPr>
          <a:xfrm>
            <a:off x="6565858" y="657225"/>
            <a:ext cx="2573377" cy="1761623"/>
          </a:xfrm>
          <a:prstGeom prst="wedgeEllipseCallout">
            <a:avLst>
              <a:gd name="adj1" fmla="val -56065"/>
              <a:gd name="adj2" fmla="val 742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C000"/>
                </a:solidFill>
              </a:rPr>
              <a:t>Communication</a:t>
            </a: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22" name="Oval Callout 21"/>
          <p:cNvSpPr/>
          <p:nvPr/>
        </p:nvSpPr>
        <p:spPr>
          <a:xfrm>
            <a:off x="772319" y="809626"/>
            <a:ext cx="2573377" cy="1609224"/>
          </a:xfrm>
          <a:prstGeom prst="wedgeEllipseCallout">
            <a:avLst>
              <a:gd name="adj1" fmla="val 63859"/>
              <a:gd name="adj2" fmla="val 8178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C000"/>
                </a:solidFill>
              </a:rPr>
              <a:t>Manual Operation</a:t>
            </a: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p:txBody>
      </p:sp>
      <p:sp>
        <p:nvSpPr>
          <p:cNvPr id="23" name="Oval Callout 22"/>
          <p:cNvSpPr/>
          <p:nvPr/>
        </p:nvSpPr>
        <p:spPr>
          <a:xfrm>
            <a:off x="848519" y="4446650"/>
            <a:ext cx="2819400" cy="1620775"/>
          </a:xfrm>
          <a:prstGeom prst="wedgeEllipseCallout">
            <a:avLst>
              <a:gd name="adj1" fmla="val 60404"/>
              <a:gd name="adj2" fmla="val -7204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solidFill>
                  <a:srgbClr val="FFC000"/>
                </a:solidFill>
              </a:rPr>
              <a:t>No e-form template</a:t>
            </a:r>
            <a:endParaRPr lang="zh-CN" altLang="en-US" dirty="0">
              <a:solidFill>
                <a:srgbClr val="FFC000"/>
              </a:solidFill>
            </a:endParaRPr>
          </a:p>
        </p:txBody>
      </p:sp>
      <p:sp>
        <p:nvSpPr>
          <p:cNvPr id="24" name="Oval Callout 23"/>
          <p:cNvSpPr/>
          <p:nvPr/>
        </p:nvSpPr>
        <p:spPr>
          <a:xfrm>
            <a:off x="6580940" y="4443775"/>
            <a:ext cx="2573377" cy="1699850"/>
          </a:xfrm>
          <a:prstGeom prst="wedgeEllipseCallout">
            <a:avLst>
              <a:gd name="adj1" fmla="val -55078"/>
              <a:gd name="adj2" fmla="val -6355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r>
              <a:rPr lang="en-US" altLang="zh-CN" dirty="0" smtClean="0">
                <a:solidFill>
                  <a:srgbClr val="FFC000"/>
                </a:solidFill>
              </a:rPr>
              <a:t>Manual Risk</a:t>
            </a:r>
            <a:endParaRPr lang="zh-CN" altLang="en-US" dirty="0">
              <a:solidFill>
                <a:srgbClr val="FFC000"/>
              </a:solidFill>
            </a:endParaRPr>
          </a:p>
        </p:txBody>
      </p:sp>
      <p:sp>
        <p:nvSpPr>
          <p:cNvPr id="25" name="Rectangle 24"/>
          <p:cNvSpPr/>
          <p:nvPr/>
        </p:nvSpPr>
        <p:spPr>
          <a:xfrm>
            <a:off x="177130" y="6883539"/>
            <a:ext cx="9301905" cy="707886"/>
          </a:xfrm>
          <a:prstGeom prst="rect">
            <a:avLst/>
          </a:prstGeom>
        </p:spPr>
        <p:txBody>
          <a:bodyPr wrap="none">
            <a:spAutoFit/>
          </a:bodyPr>
          <a:lstStyle/>
          <a:p>
            <a:r>
              <a:rPr lang="en-US" altLang="zh-CN">
                <a:solidFill>
                  <a:schemeClr val="bg1"/>
                </a:solidFill>
              </a:rPr>
              <a:t>so </a:t>
            </a:r>
            <a:r>
              <a:rPr lang="en-US" altLang="zh-CN" smtClean="0">
                <a:solidFill>
                  <a:schemeClr val="bg1"/>
                </a:solidFill>
              </a:rPr>
              <a:t>heavy </a:t>
            </a:r>
            <a:r>
              <a:rPr lang="en-US" altLang="zh-CN" dirty="0">
                <a:solidFill>
                  <a:schemeClr val="bg1"/>
                </a:solidFill>
              </a:rPr>
              <a:t>manual operation, communicate with vendor, no unique e-form template and </a:t>
            </a:r>
            <a:endParaRPr lang="en-US" altLang="zh-CN" dirty="0" smtClean="0">
              <a:solidFill>
                <a:schemeClr val="bg1"/>
              </a:solidFill>
            </a:endParaRPr>
          </a:p>
          <a:p>
            <a:r>
              <a:rPr lang="en-US" altLang="zh-CN" dirty="0" smtClean="0">
                <a:solidFill>
                  <a:schemeClr val="bg1"/>
                </a:solidFill>
              </a:rPr>
              <a:t>risk </a:t>
            </a:r>
            <a:r>
              <a:rPr lang="en-US" altLang="zh-CN" dirty="0">
                <a:solidFill>
                  <a:schemeClr val="bg1"/>
                </a:solidFill>
              </a:rPr>
              <a:t>of manual mistake.</a:t>
            </a:r>
            <a:endParaRPr lang="zh-CN" altLang="en-US"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par>
                          <p:cTn id="11" fill="hold">
                            <p:stCondLst>
                              <p:cond delay="500"/>
                            </p:stCondLst>
                            <p:childTnLst>
                              <p:par>
                                <p:cTn id="12" presetID="1" presetClass="exit" presetSubtype="0" fill="hold" grpId="1" nodeType="afterEffect">
                                  <p:stCondLst>
                                    <p:cond delay="5000"/>
                                  </p:stCondLst>
                                  <p:childTnLst>
                                    <p:set>
                                      <p:cBhvr>
                                        <p:cTn id="13" dur="1" fill="hold">
                                          <p:stCondLst>
                                            <p:cond delay="0"/>
                                          </p:stCondLst>
                                        </p:cTn>
                                        <p:tgtEl>
                                          <p:spTgt spid="3"/>
                                        </p:tgtEl>
                                        <p:attrNameLst>
                                          <p:attrName>style.visibility</p:attrName>
                                        </p:attrNameLst>
                                      </p:cBhvr>
                                      <p:to>
                                        <p:strVal val="hidden"/>
                                      </p:to>
                                    </p:set>
                                  </p:childTnLst>
                                </p:cTn>
                              </p:par>
                            </p:childTnLst>
                          </p:cTn>
                        </p:par>
                        <p:par>
                          <p:cTn id="14" fill="hold">
                            <p:stCondLst>
                              <p:cond delay="5500"/>
                            </p:stCondLst>
                            <p:childTnLst>
                              <p:par>
                                <p:cTn id="15" presetID="16" presetClass="entr" presetSubtype="21"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par>
                                <p:cTn id="18" presetID="16" presetClass="entr" presetSubtype="21" fill="hold" nodeType="with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barn(inVertical)">
                                      <p:cBhvr>
                                        <p:cTn id="20" dur="500"/>
                                        <p:tgtEl>
                                          <p:spTgt spid="205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500"/>
                                        <p:tgtEl>
                                          <p:spTgt spid="25"/>
                                        </p:tgtEl>
                                      </p:cBhvr>
                                    </p:animEffect>
                                  </p:childTnLst>
                                </p:cTn>
                              </p:par>
                              <p:par>
                                <p:cTn id="24" presetID="16" presetClass="entr" presetSubtype="21" fill="hold" nodeType="withEffect">
                                  <p:stCondLst>
                                    <p:cond delay="3000"/>
                                  </p:stCondLst>
                                  <p:childTnLst>
                                    <p:set>
                                      <p:cBhvr>
                                        <p:cTn id="25" dur="1" fill="hold">
                                          <p:stCondLst>
                                            <p:cond delay="0"/>
                                          </p:stCondLst>
                                        </p:cTn>
                                        <p:tgtEl>
                                          <p:spTgt spid="2053"/>
                                        </p:tgtEl>
                                        <p:attrNameLst>
                                          <p:attrName>style.visibility</p:attrName>
                                        </p:attrNameLst>
                                      </p:cBhvr>
                                      <p:to>
                                        <p:strVal val="visible"/>
                                      </p:to>
                                    </p:set>
                                    <p:animEffect transition="in" filter="barn(inVertical)">
                                      <p:cBhvr>
                                        <p:cTn id="26" dur="500"/>
                                        <p:tgtEl>
                                          <p:spTgt spid="2053"/>
                                        </p:tgtEl>
                                      </p:cBhvr>
                                    </p:animEffect>
                                  </p:childTnLst>
                                </p:cTn>
                              </p:par>
                              <p:par>
                                <p:cTn id="27" presetID="16" presetClass="entr" presetSubtype="21" fill="hold" grpId="0" nodeType="withEffect">
                                  <p:stCondLst>
                                    <p:cond delay="300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par>
                          <p:cTn id="30" fill="hold">
                            <p:stCondLst>
                              <p:cond delay="9000"/>
                            </p:stCondLst>
                            <p:childTnLst>
                              <p:par>
                                <p:cTn id="31" presetID="16" presetClass="entr" presetSubtype="21" fill="hold" nodeType="afterEffect">
                                  <p:stCondLst>
                                    <p:cond delay="2000"/>
                                  </p:stCondLst>
                                  <p:childTnLst>
                                    <p:set>
                                      <p:cBhvr>
                                        <p:cTn id="32" dur="1" fill="hold">
                                          <p:stCondLst>
                                            <p:cond delay="0"/>
                                          </p:stCondLst>
                                        </p:cTn>
                                        <p:tgtEl>
                                          <p:spTgt spid="2054"/>
                                        </p:tgtEl>
                                        <p:attrNameLst>
                                          <p:attrName>style.visibility</p:attrName>
                                        </p:attrNameLst>
                                      </p:cBhvr>
                                      <p:to>
                                        <p:strVal val="visible"/>
                                      </p:to>
                                    </p:set>
                                    <p:animEffect transition="in" filter="barn(inVertical)">
                                      <p:cBhvr>
                                        <p:cTn id="33" dur="500"/>
                                        <p:tgtEl>
                                          <p:spTgt spid="2054"/>
                                        </p:tgtEl>
                                      </p:cBhvr>
                                    </p:animEffect>
                                  </p:childTnLst>
                                </p:cTn>
                              </p:par>
                              <p:par>
                                <p:cTn id="34" presetID="16" presetClass="entr" presetSubtype="21" fill="hold" grpId="0" nodeType="withEffect">
                                  <p:stCondLst>
                                    <p:cond delay="200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par>
                          <p:cTn id="37" fill="hold">
                            <p:stCondLst>
                              <p:cond delay="11500"/>
                            </p:stCondLst>
                            <p:childTnLst>
                              <p:par>
                                <p:cTn id="38" presetID="16" presetClass="entr" presetSubtype="21" fill="hold" grpId="0" nodeType="afterEffect">
                                  <p:stCondLst>
                                    <p:cond delay="300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par>
                                <p:cTn id="41" presetID="16" presetClass="entr" presetSubtype="21" fill="hold" nodeType="withEffect">
                                  <p:stCondLst>
                                    <p:cond delay="3000"/>
                                  </p:stCondLst>
                                  <p:childTnLst>
                                    <p:set>
                                      <p:cBhvr>
                                        <p:cTn id="42" dur="1" fill="hold">
                                          <p:stCondLst>
                                            <p:cond delay="0"/>
                                          </p:stCondLst>
                                        </p:cTn>
                                        <p:tgtEl>
                                          <p:spTgt spid="2055"/>
                                        </p:tgtEl>
                                        <p:attrNameLst>
                                          <p:attrName>style.visibility</p:attrName>
                                        </p:attrNameLst>
                                      </p:cBhvr>
                                      <p:to>
                                        <p:strVal val="visible"/>
                                      </p:to>
                                    </p:set>
                                    <p:animEffect transition="in" filter="barn(inVertical)">
                                      <p:cBhvr>
                                        <p:cTn id="43"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22" grpId="0" animBg="1"/>
      <p:bldP spid="23" grpId="0" animBg="1"/>
      <p:bldP spid="24"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20699" y="6883539"/>
            <a:ext cx="10427719" cy="707886"/>
          </a:xfrm>
          <a:prstGeom prst="rect">
            <a:avLst/>
          </a:prstGeom>
        </p:spPr>
        <p:txBody>
          <a:bodyPr wrap="square">
            <a:spAutoFit/>
          </a:bodyPr>
          <a:lstStyle/>
          <a:p>
            <a:r>
              <a:rPr lang="en-US" altLang="zh-CN" dirty="0">
                <a:solidFill>
                  <a:schemeClr val="bg1"/>
                </a:solidFill>
              </a:rPr>
              <a:t>So far AO staff receives paper invoice from vendor who needs to reimburse, AO staff will manually input invoice information </a:t>
            </a:r>
            <a:r>
              <a:rPr lang="en-US" altLang="zh-CN" dirty="0" smtClean="0">
                <a:solidFill>
                  <a:schemeClr val="bg1"/>
                </a:solidFill>
              </a:rPr>
              <a:t> into </a:t>
            </a:r>
            <a:r>
              <a:rPr lang="en-US" altLang="zh-CN" dirty="0">
                <a:solidFill>
                  <a:schemeClr val="bg1"/>
                </a:solidFill>
              </a:rPr>
              <a:t>system and verify its correctness</a:t>
            </a:r>
            <a:endParaRPr lang="zh-CN" altLang="en-US" dirty="0">
              <a:solidFill>
                <a:schemeClr val="bg1"/>
              </a:solidFill>
            </a:endParaRPr>
          </a:p>
        </p:txBody>
      </p:sp>
      <p:pic>
        <p:nvPicPr>
          <p:cNvPr id="3074" name="Picture 2" descr="C:\Users\TJVictor\git\auto-scan\src\main\presentation\img\ao.pn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4506119" y="435881"/>
            <a:ext cx="1219200" cy="1219200"/>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C:\Users\TJVictor\Desktop\girl_63.058823529412px_1204893_easyicon.net.png"/>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687388" y="435881"/>
            <a:ext cx="800887" cy="12204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ight Arrow 7"/>
          <p:cNvSpPr/>
          <p:nvPr/>
        </p:nvSpPr>
        <p:spPr>
          <a:xfrm>
            <a:off x="1610519" y="854890"/>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7" name="Picture 5" descr="C:\Users\TJVictor\git\auto-scan\src\main\presentation\img\ticket.png"/>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a:off x="1610519" y="966161"/>
            <a:ext cx="686594" cy="686594"/>
          </a:xfrm>
          <a:prstGeom prst="rect">
            <a:avLst/>
          </a:prstGeom>
          <a:noFill/>
          <a:extLst>
            <a:ext uri="{909E8E84-426E-40DD-AFC4-6F175D3DCCD1}">
              <a14:hiddenFill xmlns="" xmlns:a14="http://schemas.microsoft.com/office/drawing/2010/main">
                <a:solidFill>
                  <a:srgbClr val="FFFFFF"/>
                </a:solidFill>
              </a14:hiddenFill>
            </a:ext>
          </a:extLst>
        </p:spPr>
      </p:pic>
      <p:sp>
        <p:nvSpPr>
          <p:cNvPr id="9" name="U-Turn Arrow 8"/>
          <p:cNvSpPr/>
          <p:nvPr/>
        </p:nvSpPr>
        <p:spPr>
          <a:xfrm rot="10800000">
            <a:off x="1000918" y="1800225"/>
            <a:ext cx="4087019" cy="389456"/>
          </a:xfrm>
          <a:prstGeom prst="uturnArrow">
            <a:avLst>
              <a:gd name="adj1" fmla="val 25000"/>
              <a:gd name="adj2" fmla="val 25000"/>
              <a:gd name="adj3" fmla="val 25000"/>
              <a:gd name="adj4" fmla="val 43750"/>
              <a:gd name="adj5"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078" name="Picture 6" descr="C:\Users\TJVictor\Desktop\Remove_ticket_72px_1186207_easyicon.net.png"/>
          <p:cNvPicPr>
            <a:picLocks noChangeAspect="1" noChangeArrowheads="1"/>
          </p:cNvPicPr>
          <p:nvPr/>
        </p:nvPicPr>
        <p:blipFill>
          <a:blip r:embed="rId6" cstate="screen">
            <a:extLst>
              <a:ext uri="{28A0092B-C50C-407E-A947-70E740481C1C}">
                <a14:useLocalDpi xmlns="" xmlns:a14="http://schemas.microsoft.com/office/drawing/2010/main" val="0"/>
              </a:ext>
            </a:extLst>
          </a:blip>
          <a:srcRect/>
          <a:stretch>
            <a:fillRect/>
          </a:stretch>
        </p:blipFill>
        <p:spPr bwMode="auto">
          <a:xfrm>
            <a:off x="4658724" y="1652052"/>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6"/>
          <p:cNvSpPr/>
          <p:nvPr/>
        </p:nvSpPr>
        <p:spPr>
          <a:xfrm>
            <a:off x="20699" y="6900932"/>
            <a:ext cx="10427719" cy="707886"/>
          </a:xfrm>
          <a:prstGeom prst="rect">
            <a:avLst/>
          </a:prstGeom>
        </p:spPr>
        <p:txBody>
          <a:bodyPr wrap="square">
            <a:spAutoFit/>
          </a:bodyPr>
          <a:lstStyle/>
          <a:p>
            <a:r>
              <a:rPr lang="en-US" altLang="zh-CN" dirty="0" smtClean="0">
                <a:solidFill>
                  <a:schemeClr val="bg1"/>
                </a:solidFill>
              </a:rPr>
              <a:t>AO staff </a:t>
            </a:r>
            <a:r>
              <a:rPr lang="en-US" altLang="zh-CN" dirty="0">
                <a:solidFill>
                  <a:schemeClr val="bg1"/>
                </a:solidFill>
              </a:rPr>
              <a:t>needs to reject ineffective invoice request </a:t>
            </a:r>
            <a:r>
              <a:rPr lang="en-US" altLang="zh-CN" dirty="0" smtClean="0">
                <a:solidFill>
                  <a:schemeClr val="bg1"/>
                </a:solidFill>
              </a:rPr>
              <a:t>and </a:t>
            </a:r>
            <a:r>
              <a:rPr lang="en-US" altLang="zh-CN" dirty="0">
                <a:solidFill>
                  <a:schemeClr val="bg1"/>
                </a:solidFill>
              </a:rPr>
              <a:t>communicate to related stakeholder by </a:t>
            </a:r>
          </a:p>
          <a:p>
            <a:r>
              <a:rPr lang="en-US" altLang="zh-CN" dirty="0">
                <a:solidFill>
                  <a:schemeClr val="bg1"/>
                </a:solidFill>
              </a:rPr>
              <a:t>email / </a:t>
            </a:r>
            <a:r>
              <a:rPr lang="en-US" altLang="zh-CN" dirty="0" err="1" smtClean="0">
                <a:solidFill>
                  <a:schemeClr val="bg1"/>
                </a:solidFill>
              </a:rPr>
              <a:t>tel</a:t>
            </a:r>
            <a:endParaRPr lang="zh-CN" altLang="en-US" dirty="0">
              <a:solidFill>
                <a:schemeClr val="bg1"/>
              </a:solidFill>
            </a:endParaRPr>
          </a:p>
        </p:txBody>
      </p:sp>
      <p:pic>
        <p:nvPicPr>
          <p:cNvPr id="3079" name="Picture 7" descr="C:\Users\TJVictor\git\auto-scan\src\main\presentation\img\indexor.png"/>
          <p:cNvPicPr>
            <a:picLocks noChangeAspect="1" noChangeArrowheads="1"/>
          </p:cNvPicPr>
          <p:nvPr/>
        </p:nvPicPr>
        <p:blipFill>
          <a:blip r:embed="rId7" cstate="screen">
            <a:extLst>
              <a:ext uri="{28A0092B-C50C-407E-A947-70E740481C1C}">
                <a14:useLocalDpi xmlns="" xmlns:a14="http://schemas.microsoft.com/office/drawing/2010/main" val="0"/>
              </a:ext>
            </a:extLst>
          </a:blip>
          <a:srcRect/>
          <a:stretch>
            <a:fillRect/>
          </a:stretch>
        </p:blipFill>
        <p:spPr bwMode="auto">
          <a:xfrm>
            <a:off x="8849519" y="568696"/>
            <a:ext cx="972619" cy="972619"/>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Right Arrow 18"/>
          <p:cNvSpPr/>
          <p:nvPr/>
        </p:nvSpPr>
        <p:spPr>
          <a:xfrm>
            <a:off x="5801519" y="817897"/>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5" descr="C:\Users\TJVictor\git\auto-scan\src\main\presentation\img\ticket.png"/>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a:off x="5801519" y="1003154"/>
            <a:ext cx="686594" cy="68659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p:nvSpPr>
        <p:spPr>
          <a:xfrm>
            <a:off x="84056" y="7037427"/>
            <a:ext cx="10063326" cy="400110"/>
          </a:xfrm>
          <a:prstGeom prst="rect">
            <a:avLst/>
          </a:prstGeom>
        </p:spPr>
        <p:txBody>
          <a:bodyPr wrap="square">
            <a:spAutoFit/>
          </a:bodyPr>
          <a:lstStyle/>
          <a:p>
            <a:r>
              <a:rPr lang="en-US" altLang="zh-CN" dirty="0">
                <a:solidFill>
                  <a:schemeClr val="bg1"/>
                </a:solidFill>
              </a:rPr>
              <a:t>For effective invoice, AO staff will copy invoice manually and start to next payment process.</a:t>
            </a:r>
            <a:endParaRPr lang="zh-CN" altLang="en-US" dirty="0">
              <a:solidFill>
                <a:schemeClr val="bg1"/>
              </a:solidFill>
            </a:endParaRPr>
          </a:p>
        </p:txBody>
      </p:sp>
      <p:sp>
        <p:nvSpPr>
          <p:cNvPr id="11" name="Rectangle 10"/>
          <p:cNvSpPr/>
          <p:nvPr/>
        </p:nvSpPr>
        <p:spPr>
          <a:xfrm>
            <a:off x="48419" y="6883539"/>
            <a:ext cx="10364362" cy="707886"/>
          </a:xfrm>
          <a:prstGeom prst="rect">
            <a:avLst/>
          </a:prstGeom>
        </p:spPr>
        <p:txBody>
          <a:bodyPr wrap="square">
            <a:spAutoFit/>
          </a:bodyPr>
          <a:lstStyle/>
          <a:p>
            <a:r>
              <a:rPr lang="en-GB" altLang="zh-CN" dirty="0" smtClean="0">
                <a:solidFill>
                  <a:schemeClr val="bg1"/>
                </a:solidFill>
              </a:rPr>
              <a:t>During the whole process, AO staff is working manually within low efficiency and always facing risk of manual mistake and information of isolation</a:t>
            </a:r>
            <a:endParaRPr lang="zh-CN" altLang="en-US" dirty="0">
              <a:solidFill>
                <a:schemeClr val="bg1"/>
              </a:solidFill>
            </a:endParaRPr>
          </a:p>
        </p:txBody>
      </p:sp>
      <p:sp>
        <p:nvSpPr>
          <p:cNvPr id="12" name="Rectangle 11"/>
          <p:cNvSpPr/>
          <p:nvPr/>
        </p:nvSpPr>
        <p:spPr>
          <a:xfrm>
            <a:off x="2524919" y="2858095"/>
            <a:ext cx="498918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a:ln w="11430"/>
                <a:solidFill>
                  <a:srgbClr val="FF0000"/>
                </a:solidFill>
                <a:effectLst>
                  <a:outerShdw blurRad="80000" dist="40000" dir="5040000" algn="tl">
                    <a:srgbClr val="000000">
                      <a:alpha val="30000"/>
                    </a:srgbClr>
                  </a:outerShdw>
                </a:effectLst>
              </a:rPr>
              <a:t>	</a:t>
            </a:r>
            <a:r>
              <a:rPr lang="en-US" altLang="zh-CN" sz="5400" b="1" dirty="0" smtClean="0">
                <a:ln w="11430"/>
                <a:solidFill>
                  <a:srgbClr val="FF0000"/>
                </a:solidFill>
                <a:effectLst>
                  <a:outerShdw blurRad="80000" dist="40000" dir="5040000" algn="tl">
                    <a:srgbClr val="000000">
                      <a:alpha val="30000"/>
                    </a:srgbClr>
                  </a:outerShdw>
                </a:effectLst>
              </a:rPr>
              <a:t>LOW EFFICIENCY</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4" name="Rectangle 23"/>
          <p:cNvSpPr/>
          <p:nvPr/>
        </p:nvSpPr>
        <p:spPr>
          <a:xfrm>
            <a:off x="2372519" y="4001095"/>
            <a:ext cx="550702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MANUAL MISTAKE</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1" name="Rectangle 20"/>
          <p:cNvSpPr/>
          <p:nvPr/>
        </p:nvSpPr>
        <p:spPr>
          <a:xfrm>
            <a:off x="1000919" y="5000625"/>
            <a:ext cx="861056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INFORMATION OF ISOLATION</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Tree>
    <p:extLst>
      <p:ext uri="{BB962C8B-B14F-4D97-AF65-F5344CB8AC3E}">
        <p14:creationId xmlns="" xmlns:p14="http://schemas.microsoft.com/office/powerpoint/2010/main" val="15984862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8000" accel="50000" decel="50000" fill="hold" nodeType="withEffect">
                                  <p:stCondLst>
                                    <p:cond delay="0"/>
                                  </p:stCondLst>
                                  <p:childTnLst>
                                    <p:animMotion origin="layout" path="M 5.93824E-7 1.47651E-6 L 0.21021 0.0044 " pathEditMode="relative" rAng="0" ptsTypes="AA">
                                      <p:cBhvr>
                                        <p:cTn id="6" dur="2000" fill="hold"/>
                                        <p:tgtEl>
                                          <p:spTgt spid="3077"/>
                                        </p:tgtEl>
                                        <p:attrNameLst>
                                          <p:attrName>ppt_x</p:attrName>
                                          <p:attrName>ppt_y</p:attrName>
                                        </p:attrNameLst>
                                      </p:cBhvr>
                                      <p:rCtr x="10511" y="210"/>
                                    </p:animMotion>
                                  </p:childTnLst>
                                </p:cTn>
                              </p:par>
                            </p:childTnLst>
                          </p:cTn>
                        </p:par>
                        <p:par>
                          <p:cTn id="7" fill="hold">
                            <p:stCondLst>
                              <p:cond delay="16000"/>
                            </p:stCondLst>
                            <p:childTnLst>
                              <p:par>
                                <p:cTn id="8" presetID="1" presetClass="exit"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childTnLst>
                          </p:cTn>
                        </p:par>
                        <p:par>
                          <p:cTn id="10" fill="hold">
                            <p:stCondLst>
                              <p:cond delay="16000"/>
                            </p:stCondLst>
                            <p:childTnLst>
                              <p:par>
                                <p:cTn id="11" presetID="1"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par>
                                <p:cTn id="15" presetID="42" presetClass="path" presetSubtype="0" repeatCount="5000" accel="50000" decel="50000" fill="hold" nodeType="withEffect">
                                  <p:stCondLst>
                                    <p:cond delay="0"/>
                                  </p:stCondLst>
                                  <p:childTnLst>
                                    <p:animMotion origin="layout" path="M -2.09026E-6 3.08725E-6 L -0.35629 3.08725E-6 " pathEditMode="relative" rAng="0" ptsTypes="AA">
                                      <p:cBhvr>
                                        <p:cTn id="16" dur="2000" fill="hold"/>
                                        <p:tgtEl>
                                          <p:spTgt spid="3078"/>
                                        </p:tgtEl>
                                        <p:attrNameLst>
                                          <p:attrName>ppt_x</p:attrName>
                                          <p:attrName>ppt_y</p:attrName>
                                        </p:attrNameLst>
                                      </p:cBhvr>
                                      <p:rCtr x="-17815" y="0"/>
                                    </p:animMotion>
                                  </p:childTnLst>
                                </p:cTn>
                              </p:par>
                              <p:par>
                                <p:cTn id="17" presetID="14"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childTnLst>
                          </p:cTn>
                        </p:par>
                        <p:par>
                          <p:cTn id="20" fill="hold">
                            <p:stCondLst>
                              <p:cond delay="26000"/>
                            </p:stCondLst>
                            <p:childTnLst>
                              <p:par>
                                <p:cTn id="21" presetID="1" presetClass="exit" presetSubtype="0" fill="hold" grpId="1" nodeType="after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26000"/>
                            </p:stCondLst>
                            <p:childTnLst>
                              <p:par>
                                <p:cTn id="24" presetID="1" presetClass="entr" presetSubtype="0" fill="hold" nodeType="afterEffect">
                                  <p:stCondLst>
                                    <p:cond delay="0"/>
                                  </p:stCondLst>
                                  <p:childTnLst>
                                    <p:set>
                                      <p:cBhvr>
                                        <p:cTn id="25" dur="1" fill="hold">
                                          <p:stCondLst>
                                            <p:cond delay="0"/>
                                          </p:stCondLst>
                                        </p:cTn>
                                        <p:tgtEl>
                                          <p:spTgt spid="307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26000"/>
                            </p:stCondLst>
                            <p:childTnLst>
                              <p:par>
                                <p:cTn id="29" presetID="1"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26000"/>
                            </p:stCondLst>
                            <p:childTnLst>
                              <p:par>
                                <p:cTn id="32" presetID="14" presetClass="entr" presetSubtype="1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par>
                                <p:cTn id="35" presetID="42" presetClass="path" presetSubtype="0" repeatCount="5000" accel="50000" decel="50000" fill="hold" nodeType="withEffect">
                                  <p:stCondLst>
                                    <p:cond delay="0"/>
                                  </p:stCondLst>
                                  <p:childTnLst>
                                    <p:animMotion origin="layout" path="M 3.65796E-6 4.22819E-6 L 0.21021 0.0044 " pathEditMode="relative" rAng="0" ptsTypes="AA">
                                      <p:cBhvr>
                                        <p:cTn id="36" dur="2000" fill="hold"/>
                                        <p:tgtEl>
                                          <p:spTgt spid="20"/>
                                        </p:tgtEl>
                                        <p:attrNameLst>
                                          <p:attrName>ppt_x</p:attrName>
                                          <p:attrName>ppt_y</p:attrName>
                                        </p:attrNameLst>
                                      </p:cBhvr>
                                      <p:rCtr x="10511" y="210"/>
                                    </p:animMotion>
                                  </p:childTnLst>
                                </p:cTn>
                              </p:par>
                            </p:childTnLst>
                          </p:cTn>
                        </p:par>
                        <p:par>
                          <p:cTn id="37" fill="hold">
                            <p:stCondLst>
                              <p:cond delay="36000"/>
                            </p:stCondLst>
                            <p:childTnLst>
                              <p:par>
                                <p:cTn id="38" presetID="1" presetClass="exit" presetSubtype="0" fill="hold" grpId="1" nodeType="afterEffect">
                                  <p:stCondLst>
                                    <p:cond delay="0"/>
                                  </p:stCondLst>
                                  <p:childTnLst>
                                    <p:set>
                                      <p:cBhvr>
                                        <p:cTn id="39" dur="1" fill="hold">
                                          <p:stCondLst>
                                            <p:cond delay="0"/>
                                          </p:stCondLst>
                                        </p:cTn>
                                        <p:tgtEl>
                                          <p:spTgt spid="10"/>
                                        </p:tgtEl>
                                        <p:attrNameLst>
                                          <p:attrName>style.visibility</p:attrName>
                                        </p:attrNameLst>
                                      </p:cBhvr>
                                      <p:to>
                                        <p:strVal val="hidden"/>
                                      </p:to>
                                    </p:set>
                                  </p:childTnLst>
                                </p:cTn>
                              </p:par>
                            </p:childTnLst>
                          </p:cTn>
                        </p:par>
                        <p:par>
                          <p:cTn id="40" fill="hold">
                            <p:stCondLst>
                              <p:cond delay="36000"/>
                            </p:stCondLst>
                            <p:childTnLst>
                              <p:par>
                                <p:cTn id="41" presetID="1"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par>
                          <p:cTn id="43" fill="hold">
                            <p:stCondLst>
                              <p:cond delay="36000"/>
                            </p:stCondLst>
                            <p:childTnLst>
                              <p:par>
                                <p:cTn id="44" presetID="53" presetClass="entr" presetSubtype="16" fill="hold" grpId="0" nodeType="afterEffect">
                                  <p:stCondLst>
                                    <p:cond delay="500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par>
                          <p:cTn id="49" fill="hold">
                            <p:stCondLst>
                              <p:cond delay="41500"/>
                            </p:stCondLst>
                            <p:childTnLst>
                              <p:par>
                                <p:cTn id="50" presetID="53" presetClass="entr" presetSubtype="16" fill="hold" grpId="0" nodeType="afterEffect">
                                  <p:stCondLst>
                                    <p:cond delay="200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par>
                          <p:cTn id="55" fill="hold">
                            <p:stCondLst>
                              <p:cond delay="44000"/>
                            </p:stCondLst>
                            <p:childTnLst>
                              <p:par>
                                <p:cTn id="56" presetID="53" presetClass="entr" presetSubtype="16" fill="hold" grpId="0" nodeType="afterEffect">
                                  <p:stCondLst>
                                    <p:cond delay="200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7" grpId="0"/>
      <p:bldP spid="17" grpId="1"/>
      <p:bldP spid="19" grpId="0" animBg="1"/>
      <p:bldP spid="10" grpId="0"/>
      <p:bldP spid="10" grpId="1"/>
      <p:bldP spid="11" grpId="0"/>
      <p:bldP spid="12" grpId="0"/>
      <p:bldP spid="24"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151730" y="6854964"/>
            <a:ext cx="10281607" cy="707886"/>
          </a:xfrm>
          <a:prstGeom prst="rect">
            <a:avLst/>
          </a:prstGeom>
        </p:spPr>
        <p:txBody>
          <a:bodyPr wrap="square">
            <a:spAutoFit/>
          </a:bodyPr>
          <a:lstStyle/>
          <a:p>
            <a:r>
              <a:rPr lang="en-US" altLang="zh-CN" dirty="0">
                <a:solidFill>
                  <a:schemeClr val="bg1"/>
                </a:solidFill>
              </a:rPr>
              <a:t>In our new design, we will provide a new payment platform to resolve these problems. Our target is to make everything automatically, </a:t>
            </a:r>
            <a:r>
              <a:rPr lang="en-US" altLang="zh-CN" dirty="0" smtClean="0">
                <a:solidFill>
                  <a:schemeClr val="bg1"/>
                </a:solidFill>
              </a:rPr>
              <a:t> improve </a:t>
            </a:r>
            <a:r>
              <a:rPr lang="en-US" altLang="zh-CN" dirty="0">
                <a:solidFill>
                  <a:schemeClr val="bg1"/>
                </a:solidFill>
              </a:rPr>
              <a:t>efficiency and reduce manual risk to Zero.</a:t>
            </a:r>
            <a:endParaRPr lang="zh-CN" altLang="en-US" dirty="0">
              <a:solidFill>
                <a:schemeClr val="bg1"/>
              </a:solidFill>
            </a:endParaRPr>
          </a:p>
        </p:txBody>
      </p:sp>
      <p:pic>
        <p:nvPicPr>
          <p:cNvPr id="2051" name="Picture 3"/>
          <p:cNvPicPr>
            <a:picLocks noChangeAspect="1" noChangeArrowheads="1"/>
          </p:cNvPicPr>
          <p:nvPr/>
        </p:nvPicPr>
        <p:blipFill>
          <a:blip r:embed="rId2" cstate="screen"/>
          <a:srcRect/>
          <a:stretch>
            <a:fillRect/>
          </a:stretch>
        </p:blipFill>
        <p:spPr bwMode="auto">
          <a:xfrm>
            <a:off x="543719" y="1190625"/>
            <a:ext cx="9385300" cy="4337050"/>
          </a:xfrm>
          <a:prstGeom prst="rect">
            <a:avLst/>
          </a:prstGeom>
          <a:noFill/>
          <a:ln w="9525">
            <a:noFill/>
            <a:miter lim="800000"/>
            <a:headEnd/>
            <a:tailEnd/>
          </a:ln>
        </p:spPr>
      </p:pic>
    </p:spTree>
    <p:extLst>
      <p:ext uri="{BB962C8B-B14F-4D97-AF65-F5344CB8AC3E}">
        <p14:creationId xmlns="" xmlns:p14="http://schemas.microsoft.com/office/powerpoint/2010/main" val="35779365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4098" name="Picture 2"/>
          <p:cNvPicPr>
            <a:picLocks noChangeAspect="1" noChangeArrowheads="1"/>
          </p:cNvPicPr>
          <p:nvPr/>
        </p:nvPicPr>
        <p:blipFill>
          <a:blip r:embed="rId2" cstate="screen">
            <a:extLst>
              <a:ext uri="{28A0092B-C50C-407E-A947-70E740481C1C}">
                <a14:useLocalDpi xmlns="" xmlns:a14="http://schemas.microsoft.com/office/drawing/2010/main" val="0"/>
              </a:ext>
            </a:extLst>
          </a:blip>
          <a:srcRect/>
          <a:stretch>
            <a:fillRect/>
          </a:stretch>
        </p:blipFill>
        <p:spPr bwMode="auto">
          <a:xfrm>
            <a:off x="1610519" y="1571625"/>
            <a:ext cx="6838950" cy="204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5119" y="7023138"/>
            <a:ext cx="10214425" cy="400110"/>
          </a:xfrm>
          <a:prstGeom prst="rect">
            <a:avLst/>
          </a:prstGeom>
        </p:spPr>
        <p:txBody>
          <a:bodyPr wrap="square">
            <a:spAutoFit/>
          </a:bodyPr>
          <a:lstStyle/>
          <a:p>
            <a:r>
              <a:rPr lang="en-US" altLang="ko-KR" dirty="0">
                <a:solidFill>
                  <a:schemeClr val="bg1"/>
                </a:solidFill>
                <a:ea typeface="굴림" charset="-127"/>
                <a:cs typeface="Arial" charset="0"/>
              </a:rPr>
              <a:t>In China, each invoice has an unique QR code and it saves all of this invoice information. </a:t>
            </a:r>
          </a:p>
        </p:txBody>
      </p:sp>
      <p:sp>
        <p:nvSpPr>
          <p:cNvPr id="6" name="Rectangle 5"/>
          <p:cNvSpPr/>
          <p:nvPr/>
        </p:nvSpPr>
        <p:spPr>
          <a:xfrm>
            <a:off x="162719" y="6854964"/>
            <a:ext cx="9067800" cy="707886"/>
          </a:xfrm>
          <a:prstGeom prst="rect">
            <a:avLst/>
          </a:prstGeom>
        </p:spPr>
        <p:txBody>
          <a:bodyPr wrap="square">
            <a:spAutoFit/>
          </a:bodyPr>
          <a:lstStyle/>
          <a:p>
            <a:r>
              <a:rPr lang="en-GB" dirty="0" smtClean="0">
                <a:solidFill>
                  <a:schemeClr val="bg1"/>
                </a:solidFill>
              </a:rPr>
              <a:t>We will provide a hardware to scan invoice information and then the information will be input into system automatically.</a:t>
            </a:r>
            <a:endParaRPr lang="en-GB" dirty="0">
              <a:solidFill>
                <a:schemeClr val="bg1"/>
              </a:solidFill>
            </a:endParaRPr>
          </a:p>
        </p:txBody>
      </p:sp>
      <p:sp>
        <p:nvSpPr>
          <p:cNvPr id="9" name="Rectangle 8"/>
          <p:cNvSpPr/>
          <p:nvPr/>
        </p:nvSpPr>
        <p:spPr>
          <a:xfrm>
            <a:off x="619919" y="2257425"/>
            <a:ext cx="2057400" cy="400110"/>
          </a:xfrm>
          <a:prstGeom prst="rect">
            <a:avLst/>
          </a:prstGeom>
        </p:spPr>
        <p:txBody>
          <a:bodyPr wrap="square">
            <a:spAutoFit/>
          </a:bodyPr>
          <a:lstStyle/>
          <a:p>
            <a:r>
              <a:rPr lang="en-GB" dirty="0" smtClean="0"/>
              <a:t>01011011000100</a:t>
            </a:r>
            <a:endParaRPr lang="en-GB" dirty="0"/>
          </a:p>
        </p:txBody>
      </p:sp>
      <p:pic>
        <p:nvPicPr>
          <p:cNvPr id="3074" name="Picture 2"/>
          <p:cNvPicPr>
            <a:picLocks noChangeAspect="1" noChangeArrowheads="1"/>
          </p:cNvPicPr>
          <p:nvPr/>
        </p:nvPicPr>
        <p:blipFill>
          <a:blip r:embed="rId3" cstate="screen"/>
          <a:srcRect/>
          <a:stretch>
            <a:fillRect/>
          </a:stretch>
        </p:blipFill>
        <p:spPr bwMode="auto">
          <a:xfrm>
            <a:off x="315119" y="1647825"/>
            <a:ext cx="2298108" cy="1447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screen"/>
          <a:srcRect/>
          <a:stretch>
            <a:fillRect/>
          </a:stretch>
        </p:blipFill>
        <p:spPr bwMode="auto">
          <a:xfrm>
            <a:off x="7096919" y="1495425"/>
            <a:ext cx="2508150" cy="1600200"/>
          </a:xfrm>
          <a:prstGeom prst="rect">
            <a:avLst/>
          </a:prstGeom>
          <a:noFill/>
          <a:ln w="9525">
            <a:noFill/>
            <a:miter lim="800000"/>
            <a:headEnd/>
            <a:tailEnd/>
          </a:ln>
          <a:effectLst/>
        </p:spPr>
      </p:pic>
    </p:spTree>
    <p:extLst>
      <p:ext uri="{BB962C8B-B14F-4D97-AF65-F5344CB8AC3E}">
        <p14:creationId xmlns="" xmlns:p14="http://schemas.microsoft.com/office/powerpoint/2010/main" val="4154159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5000"/>
                                  </p:stCondLst>
                                  <p:childTnLst>
                                    <p:set>
                                      <p:cBhvr>
                                        <p:cTn id="6" dur="1" fill="hold">
                                          <p:stCondLst>
                                            <p:cond delay="0"/>
                                          </p:stCondLst>
                                        </p:cTn>
                                        <p:tgtEl>
                                          <p:spTgt spid="4098"/>
                                        </p:tgtEl>
                                        <p:attrNameLst>
                                          <p:attrName>style.visibility</p:attrName>
                                        </p:attrNameLst>
                                      </p:cBhvr>
                                      <p:to>
                                        <p:strVal val="hidden"/>
                                      </p:to>
                                    </p:set>
                                  </p:childTnLst>
                                </p:cTn>
                              </p:par>
                            </p:childTnLst>
                          </p:cTn>
                        </p:par>
                        <p:par>
                          <p:cTn id="7" fill="hold">
                            <p:stCondLst>
                              <p:cond delay="5000"/>
                            </p:stCondLst>
                            <p:childTnLst>
                              <p:par>
                                <p:cTn id="8" presetID="1" presetClass="exit"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childTnLst>
                          </p:cTn>
                        </p:par>
                        <p:par>
                          <p:cTn id="10" fill="hold">
                            <p:stCondLst>
                              <p:cond delay="5000"/>
                            </p:stCondLst>
                            <p:childTnLst>
                              <p:par>
                                <p:cTn id="11" presetID="4" presetClass="entr" presetSubtype="16"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ox(in)">
                                      <p:cBhvr>
                                        <p:cTn id="13" dur="500"/>
                                        <p:tgtEl>
                                          <p:spTgt spid="6">
                                            <p:txEl>
                                              <p:pRg st="0" end="0"/>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307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75"/>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5500"/>
                            </p:stCondLst>
                            <p:childTnLst>
                              <p:par>
                                <p:cTn id="21" presetID="63" presetClass="path" presetSubtype="0" repeatCount="indefinite" accel="50000" decel="50000" fill="hold" grpId="0" nodeType="afterEffect">
                                  <p:stCondLst>
                                    <p:cond delay="0"/>
                                  </p:stCondLst>
                                  <p:endCondLst>
                                    <p:cond evt="onNext" delay="0">
                                      <p:tgtEl>
                                        <p:sldTgt/>
                                      </p:tgtEl>
                                    </p:cond>
                                  </p:endCondLst>
                                  <p:childTnLst>
                                    <p:animMotion origin="layout" path="M -4.57003E-6 -3.49853E-6 L 0.63806 -0.0063 " pathEditMode="relative" rAng="0" ptsTypes="AA">
                                      <p:cBhvr>
                                        <p:cTn id="22" dur="3000" fill="hold"/>
                                        <p:tgtEl>
                                          <p:spTgt spid="9"/>
                                        </p:tgtEl>
                                        <p:attrNameLst>
                                          <p:attrName>ppt_x</p:attrName>
                                          <p:attrName>ppt_y</p:attrName>
                                        </p:attrNameLst>
                                      </p:cBhvr>
                                      <p:rCtr x="319"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nt bg"/>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word - in future"/>
          <p:cNvSpPr/>
          <p:nvPr/>
        </p:nvSpPr>
        <p:spPr>
          <a:xfrm>
            <a:off x="233993" y="6854963"/>
            <a:ext cx="10133299" cy="707886"/>
          </a:xfrm>
          <a:prstGeom prst="rect">
            <a:avLst/>
          </a:prstGeom>
        </p:spPr>
        <p:txBody>
          <a:bodyPr wrap="square">
            <a:spAutoFit/>
          </a:bodyPr>
          <a:lstStyle/>
          <a:p>
            <a:r>
              <a:rPr lang="en-US" altLang="zh-CN" dirty="0">
                <a:solidFill>
                  <a:schemeClr val="bg1"/>
                </a:solidFill>
              </a:rPr>
              <a:t>In future, the requestor will use website or mobile app to submit </a:t>
            </a:r>
            <a:r>
              <a:rPr lang="en-US" altLang="zh-CN" dirty="0" smtClean="0">
                <a:solidFill>
                  <a:schemeClr val="bg1"/>
                </a:solidFill>
              </a:rPr>
              <a:t>reimbursement </a:t>
            </a:r>
            <a:r>
              <a:rPr lang="en-US" altLang="zh-CN" dirty="0">
                <a:solidFill>
                  <a:schemeClr val="bg1"/>
                </a:solidFill>
              </a:rPr>
              <a:t>within the electronic invoice.</a:t>
            </a:r>
            <a:endParaRPr lang="zh-CN" altLang="en-US" dirty="0">
              <a:solidFill>
                <a:schemeClr val="bg1"/>
              </a:solidFill>
            </a:endParaRPr>
          </a:p>
        </p:txBody>
      </p:sp>
      <p:pic>
        <p:nvPicPr>
          <p:cNvPr id="1031" name="folder 3" descr="C:\Users\1464202\Downloads\globe_folder_72px_1145715_easyicon.net.png"/>
          <p:cNvPicPr>
            <a:picLocks noChangeAspect="1" noChangeArrowheads="1"/>
          </p:cNvPicPr>
          <p:nvPr/>
        </p:nvPicPr>
        <p:blipFill>
          <a:blip r:embed="rId2" cstate="screen"/>
          <a:srcRect/>
          <a:stretch>
            <a:fillRect/>
          </a:stretch>
        </p:blipFill>
        <p:spPr bwMode="auto">
          <a:xfrm>
            <a:off x="8087519" y="1647825"/>
            <a:ext cx="685800" cy="685800"/>
          </a:xfrm>
          <a:prstGeom prst="rect">
            <a:avLst/>
          </a:prstGeom>
          <a:noFill/>
        </p:spPr>
      </p:pic>
      <p:pic>
        <p:nvPicPr>
          <p:cNvPr id="2051" name="tax pic" descr="C:\git\auto-scan\src\main\presentation\img\logo.jpg"/>
          <p:cNvPicPr>
            <a:picLocks noChangeAspect="1" noChangeArrowheads="1"/>
          </p:cNvPicPr>
          <p:nvPr/>
        </p:nvPicPr>
        <p:blipFill>
          <a:blip r:embed="rId3" cstate="screen"/>
          <a:srcRect/>
          <a:stretch>
            <a:fillRect/>
          </a:stretch>
        </p:blipFill>
        <p:spPr bwMode="auto">
          <a:xfrm>
            <a:off x="7858919" y="1419225"/>
            <a:ext cx="1143000" cy="1334530"/>
          </a:xfrm>
          <a:prstGeom prst="rect">
            <a:avLst/>
          </a:prstGeom>
          <a:noFill/>
        </p:spPr>
      </p:pic>
      <p:pic>
        <p:nvPicPr>
          <p:cNvPr id="1027" name="folder" descr="C:\Users\1464202\Downloads\globe_folder_72px_1145715_easyicon.net.png"/>
          <p:cNvPicPr>
            <a:picLocks noChangeAspect="1" noChangeArrowheads="1"/>
          </p:cNvPicPr>
          <p:nvPr/>
        </p:nvPicPr>
        <p:blipFill>
          <a:blip r:embed="rId2" cstate="screen"/>
          <a:srcRect/>
          <a:stretch>
            <a:fillRect/>
          </a:stretch>
        </p:blipFill>
        <p:spPr bwMode="auto">
          <a:xfrm>
            <a:off x="238919" y="1724025"/>
            <a:ext cx="685800" cy="685800"/>
          </a:xfrm>
          <a:prstGeom prst="rect">
            <a:avLst/>
          </a:prstGeom>
          <a:noFill/>
        </p:spPr>
      </p:pic>
      <p:pic>
        <p:nvPicPr>
          <p:cNvPr id="1029" name="folder 1" descr="C:\Users\1464202\Downloads\globe_folder_72px_1145715_easyicon.net.png"/>
          <p:cNvPicPr>
            <a:picLocks noChangeAspect="1" noChangeArrowheads="1"/>
          </p:cNvPicPr>
          <p:nvPr/>
        </p:nvPicPr>
        <p:blipFill>
          <a:blip r:embed="rId2" cstate="screen"/>
          <a:srcRect/>
          <a:stretch>
            <a:fillRect/>
          </a:stretch>
        </p:blipFill>
        <p:spPr bwMode="auto">
          <a:xfrm>
            <a:off x="4582319" y="2181225"/>
            <a:ext cx="685800" cy="685800"/>
          </a:xfrm>
          <a:prstGeom prst="rect">
            <a:avLst/>
          </a:prstGeom>
          <a:noFill/>
        </p:spPr>
      </p:pic>
      <p:pic>
        <p:nvPicPr>
          <p:cNvPr id="1026" name="ao pic" descr="C:\git\auto-scan\src\main\presentation\img\IMG_20180102_171716.jpg"/>
          <p:cNvPicPr>
            <a:picLocks noChangeAspect="1" noChangeArrowheads="1"/>
          </p:cNvPicPr>
          <p:nvPr/>
        </p:nvPicPr>
        <p:blipFill>
          <a:blip r:embed="rId4" cstate="screen"/>
          <a:srcRect/>
          <a:stretch>
            <a:fillRect/>
          </a:stretch>
        </p:blipFill>
        <p:spPr bwMode="auto">
          <a:xfrm>
            <a:off x="3744119" y="1266825"/>
            <a:ext cx="2301413" cy="1676400"/>
          </a:xfrm>
          <a:prstGeom prst="rect">
            <a:avLst/>
          </a:prstGeom>
          <a:noFill/>
        </p:spPr>
      </p:pic>
      <p:pic>
        <p:nvPicPr>
          <p:cNvPr id="1032" name="email pic" descr="C:\git\auto-scan\src\main\presentation\img\email.jpg"/>
          <p:cNvPicPr>
            <a:picLocks noChangeAspect="1" noChangeArrowheads="1"/>
          </p:cNvPicPr>
          <p:nvPr/>
        </p:nvPicPr>
        <p:blipFill>
          <a:blip r:embed="rId5" cstate="screen"/>
          <a:srcRect/>
          <a:stretch>
            <a:fillRect/>
          </a:stretch>
        </p:blipFill>
        <p:spPr bwMode="auto">
          <a:xfrm>
            <a:off x="4429919" y="4848225"/>
            <a:ext cx="487362" cy="487363"/>
          </a:xfrm>
          <a:prstGeom prst="rect">
            <a:avLst/>
          </a:prstGeom>
          <a:noFill/>
        </p:spPr>
      </p:pic>
      <p:pic>
        <p:nvPicPr>
          <p:cNvPr id="2052" name="mobile pic"/>
          <p:cNvPicPr>
            <a:picLocks noChangeAspect="1" noChangeArrowheads="1"/>
          </p:cNvPicPr>
          <p:nvPr/>
        </p:nvPicPr>
        <p:blipFill>
          <a:blip r:embed="rId6" cstate="screen"/>
          <a:srcRect/>
          <a:stretch>
            <a:fillRect/>
          </a:stretch>
        </p:blipFill>
        <p:spPr bwMode="auto">
          <a:xfrm>
            <a:off x="162719" y="1343025"/>
            <a:ext cx="889000" cy="1663700"/>
          </a:xfrm>
          <a:prstGeom prst="rect">
            <a:avLst/>
          </a:prstGeom>
          <a:noFill/>
          <a:ln w="9525">
            <a:noFill/>
            <a:miter lim="800000"/>
            <a:headEnd/>
            <a:tailEnd/>
          </a:ln>
        </p:spPr>
      </p:pic>
      <p:sp>
        <p:nvSpPr>
          <p:cNvPr id="9" name="word - this scanner"/>
          <p:cNvSpPr/>
          <p:nvPr/>
        </p:nvSpPr>
        <p:spPr>
          <a:xfrm>
            <a:off x="315119" y="6854964"/>
            <a:ext cx="9677400" cy="707886"/>
          </a:xfrm>
          <a:prstGeom prst="rect">
            <a:avLst/>
          </a:prstGeom>
        </p:spPr>
        <p:txBody>
          <a:bodyPr wrap="square">
            <a:spAutoFit/>
          </a:bodyPr>
          <a:lstStyle/>
          <a:p>
            <a:r>
              <a:rPr lang="en-GB" dirty="0" smtClean="0">
                <a:solidFill>
                  <a:schemeClr val="bg1"/>
                </a:solidFill>
              </a:rPr>
              <a:t>AO staff can use this scanner to scan this invoice QR Code instead of manual typing, and then the invoice information will auto-import into our system</a:t>
            </a:r>
            <a:endParaRPr lang="en-GB" dirty="0">
              <a:solidFill>
                <a:schemeClr val="bg1"/>
              </a:solidFill>
            </a:endParaRPr>
          </a:p>
        </p:txBody>
      </p:sp>
      <p:pic>
        <p:nvPicPr>
          <p:cNvPr id="1030" name="folder 2" descr="C:\Users\1464202\Downloads\globe_folder_72px_1145715_easyicon.net.png"/>
          <p:cNvPicPr>
            <a:picLocks noChangeAspect="1" noChangeArrowheads="1"/>
          </p:cNvPicPr>
          <p:nvPr/>
        </p:nvPicPr>
        <p:blipFill>
          <a:blip r:embed="rId2" cstate="screen"/>
          <a:srcRect/>
          <a:stretch>
            <a:fillRect/>
          </a:stretch>
        </p:blipFill>
        <p:spPr bwMode="auto">
          <a:xfrm>
            <a:off x="4582319" y="4695825"/>
            <a:ext cx="685800" cy="685800"/>
          </a:xfrm>
          <a:prstGeom prst="rect">
            <a:avLst/>
          </a:prstGeom>
          <a:noFill/>
        </p:spPr>
      </p:pic>
      <p:pic>
        <p:nvPicPr>
          <p:cNvPr id="1028" name="server pic" descr="C:\Users\1464202\Downloads\69462e1246cc3f87d05815ff3eae7e99.jpg"/>
          <p:cNvPicPr>
            <a:picLocks noChangeAspect="1" noChangeArrowheads="1"/>
          </p:cNvPicPr>
          <p:nvPr/>
        </p:nvPicPr>
        <p:blipFill>
          <a:blip r:embed="rId7" cstate="screen"/>
          <a:srcRect/>
          <a:stretch>
            <a:fillRect/>
          </a:stretch>
        </p:blipFill>
        <p:spPr bwMode="auto">
          <a:xfrm>
            <a:off x="4201319" y="4238625"/>
            <a:ext cx="1400220" cy="1447800"/>
          </a:xfrm>
          <a:prstGeom prst="rect">
            <a:avLst/>
          </a:prstGeom>
          <a:noFill/>
        </p:spPr>
      </p:pic>
      <p:sp>
        <p:nvSpPr>
          <p:cNvPr id="15" name="word - auto match"/>
          <p:cNvSpPr/>
          <p:nvPr/>
        </p:nvSpPr>
        <p:spPr>
          <a:xfrm>
            <a:off x="391319" y="7058025"/>
            <a:ext cx="8839200" cy="400110"/>
          </a:xfrm>
          <a:prstGeom prst="rect">
            <a:avLst/>
          </a:prstGeom>
        </p:spPr>
        <p:txBody>
          <a:bodyPr wrap="square">
            <a:spAutoFit/>
          </a:bodyPr>
          <a:lstStyle/>
          <a:p>
            <a:r>
              <a:rPr lang="en-GB" dirty="0" smtClean="0">
                <a:solidFill>
                  <a:schemeClr val="bg1"/>
                </a:solidFill>
              </a:rPr>
              <a:t>The system will auto-match with China Tax Golden Source to do invoice verification.</a:t>
            </a:r>
            <a:endParaRPr lang="en-GB" dirty="0">
              <a:solidFill>
                <a:schemeClr val="bg1"/>
              </a:solidFill>
            </a:endParaRPr>
          </a:p>
        </p:txBody>
      </p:sp>
      <p:sp>
        <p:nvSpPr>
          <p:cNvPr id="16" name="word - whatever"/>
          <p:cNvSpPr/>
          <p:nvPr/>
        </p:nvSpPr>
        <p:spPr>
          <a:xfrm>
            <a:off x="162719" y="6981825"/>
            <a:ext cx="10373519" cy="400110"/>
          </a:xfrm>
          <a:prstGeom prst="rect">
            <a:avLst/>
          </a:prstGeom>
        </p:spPr>
        <p:txBody>
          <a:bodyPr wrap="square">
            <a:spAutoFit/>
          </a:bodyPr>
          <a:lstStyle/>
          <a:p>
            <a:r>
              <a:rPr lang="en-GB" dirty="0" smtClean="0">
                <a:solidFill>
                  <a:schemeClr val="bg1"/>
                </a:solidFill>
              </a:rPr>
              <a:t>Whatever </a:t>
            </a:r>
            <a:r>
              <a:rPr lang="en-GB" dirty="0" smtClean="0">
                <a:solidFill>
                  <a:schemeClr val="bg1"/>
                </a:solidFill>
              </a:rPr>
              <a:t>the </a:t>
            </a:r>
            <a:r>
              <a:rPr lang="en-GB" dirty="0" smtClean="0">
                <a:solidFill>
                  <a:schemeClr val="bg1"/>
                </a:solidFill>
              </a:rPr>
              <a:t>invoice is effective or not, the system will trigger email automatically to stakeholder.</a:t>
            </a:r>
            <a:endParaRPr lang="en-GB" dirty="0">
              <a:solidFill>
                <a:schemeClr val="bg1"/>
              </a:solidFill>
            </a:endParaRPr>
          </a:p>
        </p:txBody>
      </p:sp>
    </p:spTree>
    <p:extLst>
      <p:ext uri="{BB962C8B-B14F-4D97-AF65-F5344CB8AC3E}">
        <p14:creationId xmlns="" xmlns:p14="http://schemas.microsoft.com/office/powerpoint/2010/main" val="31649777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3000" accel="50000" decel="50000" fill="hold" nodeType="withEffect">
                                  <p:stCondLst>
                                    <p:cond delay="0"/>
                                  </p:stCondLst>
                                  <p:childTnLst>
                                    <p:animMotion origin="layout" path="M 2.35111E-6 -4.53171E-6 L 0.36002 -0.00504 " pathEditMode="relative" rAng="0" ptsTypes="AA">
                                      <p:cBhvr>
                                        <p:cTn id="6" dur="2000" fill="hold"/>
                                        <p:tgtEl>
                                          <p:spTgt spid="1027"/>
                                        </p:tgtEl>
                                        <p:attrNameLst>
                                          <p:attrName>ppt_x</p:attrName>
                                          <p:attrName>ppt_y</p:attrName>
                                        </p:attrNameLst>
                                      </p:cBhvr>
                                      <p:rCtr x="180" y="-3"/>
                                    </p:animMotion>
                                  </p:childTnLst>
                                </p:cTn>
                              </p:par>
                            </p:childTnLst>
                          </p:cTn>
                        </p:par>
                        <p:par>
                          <p:cTn id="7" fill="hold">
                            <p:stCondLst>
                              <p:cond delay="6000"/>
                            </p:stCondLst>
                            <p:childTnLst>
                              <p:par>
                                <p:cTn id="8" presetID="1" presetClass="exit"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hidden"/>
                                      </p:to>
                                    </p:set>
                                  </p:childTnLst>
                                </p:cTn>
                              </p:par>
                            </p:childTnLst>
                          </p:cTn>
                        </p:par>
                        <p:par>
                          <p:cTn id="10" fill="hold">
                            <p:stCondLst>
                              <p:cond delay="6000"/>
                            </p:stCondLst>
                            <p:childTnLst>
                              <p:par>
                                <p:cTn id="11" presetID="3" presetClass="entr" presetSubtype="1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par>
                          <p:cTn id="14" fill="hold">
                            <p:stCondLst>
                              <p:cond delay="6500"/>
                            </p:stCondLst>
                            <p:childTnLst>
                              <p:par>
                                <p:cTn id="15" presetID="1" presetClass="entr" presetSubtype="0" fill="hold" nodeType="afterEffect">
                                  <p:stCondLst>
                                    <p:cond delay="0"/>
                                  </p:stCondLst>
                                  <p:childTnLst>
                                    <p:set>
                                      <p:cBhvr>
                                        <p:cTn id="16" dur="1" fill="hold">
                                          <p:stCondLst>
                                            <p:cond delay="0"/>
                                          </p:stCondLst>
                                        </p:cTn>
                                        <p:tgtEl>
                                          <p:spTgt spid="1029"/>
                                        </p:tgtEl>
                                        <p:attrNameLst>
                                          <p:attrName>style.visibility</p:attrName>
                                        </p:attrNameLst>
                                      </p:cBhvr>
                                      <p:to>
                                        <p:strVal val="visible"/>
                                      </p:to>
                                    </p:set>
                                  </p:childTnLst>
                                </p:cTn>
                              </p:par>
                            </p:childTnLst>
                          </p:cTn>
                        </p:par>
                        <p:par>
                          <p:cTn id="17" fill="hold">
                            <p:stCondLst>
                              <p:cond delay="6500"/>
                            </p:stCondLst>
                            <p:childTnLst>
                              <p:par>
                                <p:cTn id="18" presetID="42" presetClass="path" presetSubtype="0" repeatCount="3000" accel="50000" decel="50000" fill="hold" nodeType="afterEffect">
                                  <p:stCondLst>
                                    <p:cond delay="0"/>
                                  </p:stCondLst>
                                  <p:childTnLst>
                                    <p:animMotion origin="layout" path="M -4.39923E-6 -3.32213E-6 L -0.00014 0.28602 " pathEditMode="relative" rAng="0" ptsTypes="AA">
                                      <p:cBhvr>
                                        <p:cTn id="19" dur="2000" fill="hold"/>
                                        <p:tgtEl>
                                          <p:spTgt spid="1029"/>
                                        </p:tgtEl>
                                        <p:attrNameLst>
                                          <p:attrName>ppt_x</p:attrName>
                                          <p:attrName>ppt_y</p:attrName>
                                        </p:attrNameLst>
                                      </p:cBhvr>
                                      <p:rCtr x="0" y="143"/>
                                    </p:animMotion>
                                  </p:childTnLst>
                                </p:cTn>
                              </p:par>
                            </p:childTnLst>
                          </p:cTn>
                        </p:par>
                        <p:par>
                          <p:cTn id="20" fill="hold">
                            <p:stCondLst>
                              <p:cond delay="12500"/>
                            </p:stCondLst>
                            <p:childTnLst>
                              <p:par>
                                <p:cTn id="21" presetID="1" presetClass="exit" presetSubtype="0" fill="hold" grpId="1" nodeType="after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12500"/>
                            </p:stCondLst>
                            <p:childTnLst>
                              <p:par>
                                <p:cTn id="24" presetID="1" presetClass="exit" presetSubtype="0" fill="hold" grpId="2" nodeType="afterEffect">
                                  <p:stCondLst>
                                    <p:cond delay="0"/>
                                  </p:stCondLst>
                                  <p:childTnLst>
                                    <p:set>
                                      <p:cBhvr>
                                        <p:cTn id="25" dur="1" fill="hold">
                                          <p:stCondLst>
                                            <p:cond delay="0"/>
                                          </p:stCondLst>
                                        </p:cTn>
                                        <p:tgtEl>
                                          <p:spTgt spid="9"/>
                                        </p:tgtEl>
                                        <p:attrNameLst>
                                          <p:attrName>style.visibility</p:attrName>
                                        </p:attrNameLst>
                                      </p:cBhvr>
                                      <p:to>
                                        <p:strVal val="hidden"/>
                                      </p:to>
                                    </p:set>
                                  </p:childTnLst>
                                </p:cTn>
                              </p:par>
                            </p:childTnLst>
                          </p:cTn>
                        </p:par>
                        <p:par>
                          <p:cTn id="26" fill="hold">
                            <p:stCondLst>
                              <p:cond delay="12500"/>
                            </p:stCondLst>
                            <p:childTnLst>
                              <p:par>
                                <p:cTn id="27" presetID="3" presetClass="entr" presetSubtype="1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par>
                          <p:cTn id="30" fill="hold">
                            <p:stCondLst>
                              <p:cond delay="13000"/>
                            </p:stCondLst>
                            <p:childTnLst>
                              <p:par>
                                <p:cTn id="31" presetID="63" presetClass="path" presetSubtype="0" repeatCount="3000" accel="50000" decel="50000" fill="hold" nodeType="afterEffect">
                                  <p:stCondLst>
                                    <p:cond delay="0"/>
                                  </p:stCondLst>
                                  <p:childTnLst>
                                    <p:animMotion origin="layout" path="M -0.00014 0.00168 L 0.31933 -0.00504 " pathEditMode="relative" rAng="0" ptsTypes="AA">
                                      <p:cBhvr>
                                        <p:cTn id="32" dur="2000" fill="hold"/>
                                        <p:tgtEl>
                                          <p:spTgt spid="1030"/>
                                        </p:tgtEl>
                                        <p:attrNameLst>
                                          <p:attrName>ppt_x</p:attrName>
                                          <p:attrName>ppt_y</p:attrName>
                                        </p:attrNameLst>
                                      </p:cBhvr>
                                      <p:rCtr x="160" y="-3"/>
                                    </p:animMotion>
                                  </p:childTnLst>
                                </p:cTn>
                              </p:par>
                              <p:par>
                                <p:cTn id="33" presetID="42" presetClass="path" presetSubtype="0" repeatCount="3000" accel="50000" decel="50000" fill="hold" nodeType="withEffect">
                                  <p:stCondLst>
                                    <p:cond delay="0"/>
                                  </p:stCondLst>
                                  <p:childTnLst>
                                    <p:animMotion origin="layout" path="M -1.42581E-6 -4.73331E-6 L -1.42581E-6 0.38829 " pathEditMode="relative" rAng="0" ptsTypes="AA">
                                      <p:cBhvr>
                                        <p:cTn id="34" dur="2000" fill="hold"/>
                                        <p:tgtEl>
                                          <p:spTgt spid="1031"/>
                                        </p:tgtEl>
                                        <p:attrNameLst>
                                          <p:attrName>ppt_x</p:attrName>
                                          <p:attrName>ppt_y</p:attrName>
                                        </p:attrNameLst>
                                      </p:cBhvr>
                                      <p:rCtr x="0" y="194"/>
                                    </p:animMotion>
                                  </p:childTnLst>
                                </p:cTn>
                              </p:par>
                            </p:childTnLst>
                          </p:cTn>
                        </p:par>
                        <p:par>
                          <p:cTn id="35" fill="hold">
                            <p:stCondLst>
                              <p:cond delay="19000"/>
                            </p:stCondLst>
                            <p:childTnLst>
                              <p:par>
                                <p:cTn id="36" presetID="1" presetClass="exit" presetSubtype="0" fill="hold" grpId="1" nodeType="afterEffect">
                                  <p:stCondLst>
                                    <p:cond delay="0"/>
                                  </p:stCondLst>
                                  <p:childTnLst>
                                    <p:set>
                                      <p:cBhvr>
                                        <p:cTn id="37" dur="1" fill="hold">
                                          <p:stCondLst>
                                            <p:cond delay="0"/>
                                          </p:stCondLst>
                                        </p:cTn>
                                        <p:tgtEl>
                                          <p:spTgt spid="15"/>
                                        </p:tgtEl>
                                        <p:attrNameLst>
                                          <p:attrName>style.visibility</p:attrName>
                                        </p:attrNameLst>
                                      </p:cBhvr>
                                      <p:to>
                                        <p:strVal val="hidden"/>
                                      </p:to>
                                    </p:set>
                                  </p:childTnLst>
                                </p:cTn>
                              </p:par>
                            </p:childTnLst>
                          </p:cTn>
                        </p:par>
                        <p:par>
                          <p:cTn id="38" fill="hold">
                            <p:stCondLst>
                              <p:cond delay="19000"/>
                            </p:stCondLst>
                            <p:childTnLst>
                              <p:par>
                                <p:cTn id="39" presetID="1" presetClass="exit" presetSubtype="0" fill="hold" nodeType="afterEffect">
                                  <p:stCondLst>
                                    <p:cond delay="0"/>
                                  </p:stCondLst>
                                  <p:childTnLst>
                                    <p:set>
                                      <p:cBhvr>
                                        <p:cTn id="40" dur="1" fill="hold">
                                          <p:stCondLst>
                                            <p:cond delay="0"/>
                                          </p:stCondLst>
                                        </p:cTn>
                                        <p:tgtEl>
                                          <p:spTgt spid="10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31"/>
                                        </p:tgtEl>
                                        <p:attrNameLst>
                                          <p:attrName>style.visibility</p:attrName>
                                        </p:attrNameLst>
                                      </p:cBhvr>
                                      <p:to>
                                        <p:strVal val="hidden"/>
                                      </p:to>
                                    </p:set>
                                  </p:childTnLst>
                                </p:cTn>
                              </p:par>
                            </p:childTnLst>
                          </p:cTn>
                        </p:par>
                        <p:par>
                          <p:cTn id="43" fill="hold">
                            <p:stCondLst>
                              <p:cond delay="19000"/>
                            </p:stCondLst>
                            <p:childTnLst>
                              <p:par>
                                <p:cTn id="44" presetID="3" presetClass="entr" presetSubtype="10" fill="hold" nodeType="after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blinds(horizontal)">
                                      <p:cBhvr>
                                        <p:cTn id="46" dur="500"/>
                                        <p:tgtEl>
                                          <p:spTgt spid="16">
                                            <p:txEl>
                                              <p:pRg st="0" end="0"/>
                                            </p:txEl>
                                          </p:spTgt>
                                        </p:tgtEl>
                                      </p:cBhvr>
                                    </p:animEffect>
                                  </p:childTnLst>
                                </p:cTn>
                              </p:par>
                              <p:par>
                                <p:cTn id="47" presetID="1" presetClass="entr" presetSubtype="0" fill="hold" nodeType="withEffect">
                                  <p:stCondLst>
                                    <p:cond delay="0"/>
                                  </p:stCondLst>
                                  <p:childTnLst>
                                    <p:set>
                                      <p:cBhvr>
                                        <p:cTn id="48" dur="1" fill="hold">
                                          <p:stCondLst>
                                            <p:cond delay="0"/>
                                          </p:stCondLst>
                                        </p:cTn>
                                        <p:tgtEl>
                                          <p:spTgt spid="1032"/>
                                        </p:tgtEl>
                                        <p:attrNameLst>
                                          <p:attrName>style.visibility</p:attrName>
                                        </p:attrNameLst>
                                      </p:cBhvr>
                                      <p:to>
                                        <p:strVal val="visible"/>
                                      </p:to>
                                    </p:set>
                                  </p:childTnLst>
                                </p:cTn>
                              </p:par>
                            </p:childTnLst>
                          </p:cTn>
                        </p:par>
                        <p:par>
                          <p:cTn id="49" fill="hold">
                            <p:stCondLst>
                              <p:cond delay="19500"/>
                            </p:stCondLst>
                            <p:childTnLst>
                              <p:par>
                                <p:cTn id="50" presetID="0" presetClass="path" presetSubtype="0" repeatCount="2000" accel="50000" decel="50000" fill="hold" nodeType="afterEffect">
                                  <p:stCondLst>
                                    <p:cond delay="0"/>
                                  </p:stCondLst>
                                  <p:childTnLst>
                                    <p:animMotion origin="layout" path="M -0.00564 -0.00168 C -0.12966 0.00819 -0.25323 0.01953 -0.3162 -0.03969 C -0.37888 -0.09786 -0.38007 -0.22428 -0.38126 -0.35049 " pathEditMode="relative" rAng="454581" ptsTypes="aaA">
                                      <p:cBhvr>
                                        <p:cTn id="51" dur="3000" fill="hold"/>
                                        <p:tgtEl>
                                          <p:spTgt spid="1032"/>
                                        </p:tgtEl>
                                        <p:attrNameLst>
                                          <p:attrName>ppt_x</p:attrName>
                                          <p:attrName>ppt_y</p:attrName>
                                        </p:attrNameLst>
                                      </p:cBhvr>
                                      <p:rCtr x="-191" y="-1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9" grpId="1"/>
      <p:bldP spid="9" grpId="2"/>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 y="6854964"/>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7171" name="Picture 3" descr="C:\Users\TJVictor\Desktop\improve efficency_副本.jpg"/>
          <p:cNvPicPr>
            <a:picLocks noChangeAspect="1" noChangeArrowheads="1"/>
          </p:cNvPicPr>
          <p:nvPr/>
        </p:nvPicPr>
        <p:blipFill>
          <a:blip r:embed="rId2" cstate="screen">
            <a:extLst>
              <a:ext uri="{28A0092B-C50C-407E-A947-70E740481C1C}">
                <a14:useLocalDpi xmlns="" xmlns:a14="http://schemas.microsoft.com/office/drawing/2010/main" val="0"/>
              </a:ext>
            </a:extLst>
          </a:blip>
          <a:srcRect/>
          <a:stretch>
            <a:fillRect/>
          </a:stretch>
        </p:blipFill>
        <p:spPr bwMode="auto">
          <a:xfrm>
            <a:off x="668337" y="839243"/>
            <a:ext cx="1094582" cy="58105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1991519" y="929715"/>
            <a:ext cx="6477000" cy="400110"/>
          </a:xfrm>
          <a:prstGeom prst="rect">
            <a:avLst/>
          </a:prstGeom>
        </p:spPr>
        <p:txBody>
          <a:bodyPr wrap="square">
            <a:spAutoFit/>
          </a:bodyPr>
          <a:lstStyle/>
          <a:p>
            <a:r>
              <a:rPr lang="en-US" altLang="zh-CN" dirty="0"/>
              <a:t>Improve 25 </a:t>
            </a:r>
            <a:r>
              <a:rPr lang="en-US" altLang="zh-CN" dirty="0" smtClean="0"/>
              <a:t>multiple efficiency</a:t>
            </a:r>
            <a:r>
              <a:rPr lang="en-US" altLang="zh-CN" dirty="0"/>
              <a:t>. </a:t>
            </a:r>
            <a:endParaRPr lang="zh-CN" altLang="en-US" dirty="0"/>
          </a:p>
        </p:txBody>
      </p:sp>
      <p:sp>
        <p:nvSpPr>
          <p:cNvPr id="3" name="Rectangle 2"/>
          <p:cNvSpPr/>
          <p:nvPr/>
        </p:nvSpPr>
        <p:spPr>
          <a:xfrm>
            <a:off x="467519" y="657225"/>
            <a:ext cx="9677400" cy="872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p:cNvSpPr/>
          <p:nvPr/>
        </p:nvSpPr>
        <p:spPr>
          <a:xfrm>
            <a:off x="315119" y="7023139"/>
            <a:ext cx="10133299" cy="400110"/>
          </a:xfrm>
          <a:prstGeom prst="rect">
            <a:avLst/>
          </a:prstGeom>
        </p:spPr>
        <p:txBody>
          <a:bodyPr wrap="square">
            <a:spAutoFit/>
          </a:bodyPr>
          <a:lstStyle/>
          <a:p>
            <a:r>
              <a:rPr lang="en-US" altLang="ko-KR" dirty="0">
                <a:solidFill>
                  <a:schemeClr val="bg1"/>
                </a:solidFill>
                <a:ea typeface="굴림" charset="-127"/>
                <a:cs typeface="Arial" charset="0"/>
              </a:rPr>
              <a:t>After apply this new system, we can</a:t>
            </a:r>
          </a:p>
        </p:txBody>
      </p:sp>
      <p:sp>
        <p:nvSpPr>
          <p:cNvPr id="7" name="Rectangle 6"/>
          <p:cNvSpPr/>
          <p:nvPr/>
        </p:nvSpPr>
        <p:spPr>
          <a:xfrm>
            <a:off x="199006" y="6883539"/>
            <a:ext cx="10214425" cy="707886"/>
          </a:xfrm>
          <a:prstGeom prst="rect">
            <a:avLst/>
          </a:prstGeom>
          <a:noFill/>
        </p:spPr>
        <p:txBody>
          <a:bodyPr wrap="square">
            <a:spAutoFit/>
          </a:bodyPr>
          <a:lstStyle/>
          <a:p>
            <a:r>
              <a:rPr lang="en-US" altLang="zh-CN" dirty="0">
                <a:solidFill>
                  <a:schemeClr val="bg1"/>
                </a:solidFill>
              </a:rPr>
              <a:t>1. Improve 25 </a:t>
            </a:r>
            <a:r>
              <a:rPr lang="en-US" altLang="zh-CN" dirty="0" smtClean="0">
                <a:solidFill>
                  <a:schemeClr val="bg1"/>
                </a:solidFill>
              </a:rPr>
              <a:t>multiple efficiency</a:t>
            </a:r>
            <a:r>
              <a:rPr lang="en-US" altLang="zh-CN" dirty="0">
                <a:solidFill>
                  <a:schemeClr val="bg1"/>
                </a:solidFill>
              </a:rPr>
              <a:t>. </a:t>
            </a:r>
            <a:r>
              <a:rPr lang="en-US" altLang="zh-CN" dirty="0" smtClean="0">
                <a:solidFill>
                  <a:schemeClr val="bg1"/>
                </a:solidFill>
              </a:rPr>
              <a:t>AO </a:t>
            </a:r>
            <a:r>
              <a:rPr lang="en-US" altLang="zh-CN" dirty="0">
                <a:solidFill>
                  <a:schemeClr val="bg1"/>
                </a:solidFill>
              </a:rPr>
              <a:t>staff needs 25 seconds to input and verify an invoice at least. After using scanner, it will take less than 1 second to complete all processes.</a:t>
            </a:r>
            <a:endParaRPr lang="zh-CN" altLang="en-US" dirty="0">
              <a:solidFill>
                <a:schemeClr val="bg1"/>
              </a:solidFill>
            </a:endParaRPr>
          </a:p>
        </p:txBody>
      </p:sp>
      <p:sp>
        <p:nvSpPr>
          <p:cNvPr id="8" name="Rectangle 7"/>
          <p:cNvSpPr/>
          <p:nvPr/>
        </p:nvSpPr>
        <p:spPr>
          <a:xfrm>
            <a:off x="467519" y="21050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TJVictor\git\auto-scan\src\main\presentation\img\no error.jp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600984" y="2176462"/>
            <a:ext cx="1161935" cy="771525"/>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2001838" y="2362170"/>
            <a:ext cx="3080715" cy="400110"/>
          </a:xfrm>
          <a:prstGeom prst="rect">
            <a:avLst/>
          </a:prstGeom>
        </p:spPr>
        <p:txBody>
          <a:bodyPr wrap="none">
            <a:spAutoFit/>
          </a:bodyPr>
          <a:lstStyle/>
          <a:p>
            <a:r>
              <a:rPr lang="en-US" altLang="zh-CN" dirty="0"/>
              <a:t>Reduce manual risk to Zero.</a:t>
            </a:r>
            <a:endParaRPr lang="zh-CN" altLang="en-US" dirty="0"/>
          </a:p>
        </p:txBody>
      </p:sp>
      <p:sp>
        <p:nvSpPr>
          <p:cNvPr id="10" name="Rectangle 9"/>
          <p:cNvSpPr/>
          <p:nvPr/>
        </p:nvSpPr>
        <p:spPr>
          <a:xfrm>
            <a:off x="199006" y="6854964"/>
            <a:ext cx="9982200" cy="707886"/>
          </a:xfrm>
          <a:prstGeom prst="rect">
            <a:avLst/>
          </a:prstGeom>
        </p:spPr>
        <p:txBody>
          <a:bodyPr wrap="square">
            <a:spAutoFit/>
          </a:bodyPr>
          <a:lstStyle/>
          <a:p>
            <a:r>
              <a:rPr lang="en-US" altLang="zh-CN" dirty="0">
                <a:solidFill>
                  <a:schemeClr val="bg1"/>
                </a:solidFill>
              </a:rPr>
              <a:t>2. Reduce manual risk to Zero. After applying this system, there is no manual operation at all, so we can say that's 100% safe.</a:t>
            </a:r>
            <a:endParaRPr lang="zh-CN" altLang="en-US" dirty="0">
              <a:solidFill>
                <a:schemeClr val="bg1"/>
              </a:solidFill>
            </a:endParaRPr>
          </a:p>
        </p:txBody>
      </p:sp>
      <p:pic>
        <p:nvPicPr>
          <p:cNvPr id="1027" name="Picture 3" descr="C:\Users\TJVictor\git\auto-scan\src\main\presentation\img\data1.png"/>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829583" y="3657658"/>
            <a:ext cx="704735" cy="70473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p:cNvSpPr/>
          <p:nvPr/>
        </p:nvSpPr>
        <p:spPr>
          <a:xfrm>
            <a:off x="467519" y="35528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037557" y="3809970"/>
            <a:ext cx="2389052" cy="400110"/>
          </a:xfrm>
          <a:prstGeom prst="rect">
            <a:avLst/>
          </a:prstGeom>
        </p:spPr>
        <p:txBody>
          <a:bodyPr wrap="none">
            <a:spAutoFit/>
          </a:bodyPr>
          <a:lstStyle/>
          <a:p>
            <a:r>
              <a:rPr lang="en-US" altLang="zh-CN" dirty="0" smtClean="0"/>
              <a:t>Digital and eco-office</a:t>
            </a:r>
            <a:endParaRPr lang="zh-CN" altLang="en-US" dirty="0"/>
          </a:p>
        </p:txBody>
      </p:sp>
      <p:sp>
        <p:nvSpPr>
          <p:cNvPr id="13" name="Rectangle 12"/>
          <p:cNvSpPr/>
          <p:nvPr/>
        </p:nvSpPr>
        <p:spPr>
          <a:xfrm>
            <a:off x="140300" y="6854964"/>
            <a:ext cx="10179438" cy="707886"/>
          </a:xfrm>
          <a:prstGeom prst="rect">
            <a:avLst/>
          </a:prstGeom>
        </p:spPr>
        <p:txBody>
          <a:bodyPr wrap="square">
            <a:spAutoFit/>
          </a:bodyPr>
          <a:lstStyle/>
          <a:p>
            <a:r>
              <a:rPr lang="en-US" altLang="zh-CN" dirty="0" smtClean="0">
                <a:solidFill>
                  <a:schemeClr val="bg1"/>
                </a:solidFill>
              </a:rPr>
              <a:t>3. Digital and eco-office. There is no paper request in new system, every data is changed to electronic form and save into database. So we can save paper cost, print cost as well as time cost.</a:t>
            </a:r>
            <a:endParaRPr lang="zh-CN" altLang="en-US" dirty="0">
              <a:solidFill>
                <a:schemeClr val="bg1"/>
              </a:solidFill>
            </a:endParaRPr>
          </a:p>
        </p:txBody>
      </p:sp>
      <p:pic>
        <p:nvPicPr>
          <p:cNvPr id="1028" name="Picture 4" descr="C:\Users\TJVictor\git\auto-scan\src\main\presentation\img\auto.jpg"/>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a:off x="600984" y="5260975"/>
            <a:ext cx="1351935" cy="6985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Rectangle 13"/>
          <p:cNvSpPr/>
          <p:nvPr/>
        </p:nvSpPr>
        <p:spPr>
          <a:xfrm>
            <a:off x="467519" y="5153025"/>
            <a:ext cx="971368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2162339" y="5410170"/>
            <a:ext cx="2024850" cy="400110"/>
          </a:xfrm>
          <a:prstGeom prst="rect">
            <a:avLst/>
          </a:prstGeom>
        </p:spPr>
        <p:txBody>
          <a:bodyPr wrap="none">
            <a:spAutoFit/>
          </a:bodyPr>
          <a:lstStyle/>
          <a:p>
            <a:r>
              <a:rPr lang="en-US" altLang="zh-CN" dirty="0" smtClean="0"/>
              <a:t>Audit automation</a:t>
            </a:r>
            <a:endParaRPr lang="zh-CN" altLang="en-US" dirty="0"/>
          </a:p>
        </p:txBody>
      </p:sp>
      <p:sp>
        <p:nvSpPr>
          <p:cNvPr id="16" name="Rectangle 15"/>
          <p:cNvSpPr/>
          <p:nvPr/>
        </p:nvSpPr>
        <p:spPr>
          <a:xfrm>
            <a:off x="63499" y="6854964"/>
            <a:ext cx="10625139" cy="707886"/>
          </a:xfrm>
          <a:prstGeom prst="rect">
            <a:avLst/>
          </a:prstGeom>
        </p:spPr>
        <p:txBody>
          <a:bodyPr wrap="square">
            <a:spAutoFit/>
          </a:bodyPr>
          <a:lstStyle/>
          <a:p>
            <a:r>
              <a:rPr lang="en-US" altLang="zh-CN" dirty="0">
                <a:solidFill>
                  <a:schemeClr val="bg1"/>
                </a:solidFill>
              </a:rPr>
              <a:t>4. </a:t>
            </a:r>
            <a:r>
              <a:rPr lang="en-US" altLang="zh-CN" dirty="0" smtClean="0">
                <a:solidFill>
                  <a:schemeClr val="bg1"/>
                </a:solidFill>
              </a:rPr>
              <a:t>Everything </a:t>
            </a:r>
            <a:r>
              <a:rPr lang="en-US" altLang="zh-CN" dirty="0">
                <a:solidFill>
                  <a:schemeClr val="bg1"/>
                </a:solidFill>
              </a:rPr>
              <a:t>is saving in database, so we can search and check history invoice easily for end of year audit. If it is still paper invoice, it will be a huge job </a:t>
            </a:r>
            <a:r>
              <a:rPr lang="en-US" altLang="zh-CN" dirty="0" smtClean="0">
                <a:solidFill>
                  <a:schemeClr val="bg1"/>
                </a:solidFill>
              </a:rPr>
              <a:t>to look </a:t>
            </a:r>
            <a:r>
              <a:rPr lang="en-US" altLang="zh-CN" dirty="0">
                <a:solidFill>
                  <a:schemeClr val="bg1"/>
                </a:solidFill>
              </a:rPr>
              <a:t>for one invoice from thousands of invoices.</a:t>
            </a:r>
            <a:endParaRPr lang="zh-CN" altLang="en-US" dirty="0">
              <a:solidFill>
                <a:schemeClr val="bg1"/>
              </a:solidFill>
            </a:endParaRPr>
          </a:p>
        </p:txBody>
      </p:sp>
    </p:spTree>
    <p:extLst>
      <p:ext uri="{BB962C8B-B14F-4D97-AF65-F5344CB8AC3E}">
        <p14:creationId xmlns="" xmlns:p14="http://schemas.microsoft.com/office/powerpoint/2010/main" val="7500723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3000"/>
                                  </p:stCondLst>
                                  <p:childTnLst>
                                    <p:set>
                                      <p:cBhvr>
                                        <p:cTn id="6" dur="1" fill="hold">
                                          <p:stCondLst>
                                            <p:cond delay="0"/>
                                          </p:stCondLst>
                                        </p:cTn>
                                        <p:tgtEl>
                                          <p:spTgt spid="7171"/>
                                        </p:tgtEl>
                                        <p:attrNameLst>
                                          <p:attrName>style.visibility</p:attrName>
                                        </p:attrNameLst>
                                      </p:cBhvr>
                                      <p:to>
                                        <p:strVal val="visible"/>
                                      </p:to>
                                    </p:set>
                                    <p:animEffect transition="in" filter="randombar(vertical)">
                                      <p:cBhvr>
                                        <p:cTn id="7" dur="500"/>
                                        <p:tgtEl>
                                          <p:spTgt spid="7171"/>
                                        </p:tgtEl>
                                      </p:cBhvr>
                                    </p:animEffect>
                                  </p:childTnLst>
                                </p:cTn>
                              </p:par>
                              <p:par>
                                <p:cTn id="8" presetID="14" presetClass="entr" presetSubtype="5" fill="hold" grpId="0" nodeType="withEffect">
                                  <p:stCondLst>
                                    <p:cond delay="3000"/>
                                  </p:stCondLst>
                                  <p:childTnLst>
                                    <p:set>
                                      <p:cBhvr>
                                        <p:cTn id="9" dur="1" fill="hold">
                                          <p:stCondLst>
                                            <p:cond delay="0"/>
                                          </p:stCondLst>
                                        </p:cTn>
                                        <p:tgtEl>
                                          <p:spTgt spid="2"/>
                                        </p:tgtEl>
                                        <p:attrNameLst>
                                          <p:attrName>style.visibility</p:attrName>
                                        </p:attrNameLst>
                                      </p:cBhvr>
                                      <p:to>
                                        <p:strVal val="visible"/>
                                      </p:to>
                                    </p:set>
                                    <p:animEffect transition="in" filter="randombar(vertical)">
                                      <p:cBhvr>
                                        <p:cTn id="10" dur="500"/>
                                        <p:tgtEl>
                                          <p:spTgt spid="2"/>
                                        </p:tgtEl>
                                      </p:cBhvr>
                                    </p:animEffect>
                                  </p:childTnLst>
                                </p:cTn>
                              </p:par>
                              <p:par>
                                <p:cTn id="11" presetID="14" presetClass="entr" presetSubtype="5" fill="hold" grpId="0" nodeType="withEffect">
                                  <p:stCondLst>
                                    <p:cond delay="3000"/>
                                  </p:stCondLst>
                                  <p:childTnLst>
                                    <p:set>
                                      <p:cBhvr>
                                        <p:cTn id="12" dur="1" fill="hold">
                                          <p:stCondLst>
                                            <p:cond delay="0"/>
                                          </p:stCondLst>
                                        </p:cTn>
                                        <p:tgtEl>
                                          <p:spTgt spid="3"/>
                                        </p:tgtEl>
                                        <p:attrNameLst>
                                          <p:attrName>style.visibility</p:attrName>
                                        </p:attrNameLst>
                                      </p:cBhvr>
                                      <p:to>
                                        <p:strVal val="visible"/>
                                      </p:to>
                                    </p:set>
                                    <p:animEffect transition="in" filter="randombar(vertical)">
                                      <p:cBhvr>
                                        <p:cTn id="13" dur="500"/>
                                        <p:tgtEl>
                                          <p:spTgt spid="3"/>
                                        </p:tgtEl>
                                      </p:cBhvr>
                                    </p:animEffect>
                                  </p:childTnLst>
                                </p:cTn>
                              </p:par>
                              <p:par>
                                <p:cTn id="14" presetID="1" presetClass="exit" presetSubtype="0" fill="hold" nodeType="withEffect">
                                  <p:stCondLst>
                                    <p:cond delay="3000"/>
                                  </p:stCondLst>
                                  <p:childTnLst>
                                    <p:set>
                                      <p:cBhvr>
                                        <p:cTn id="15" dur="1" fill="hold">
                                          <p:stCondLst>
                                            <p:cond delay="0"/>
                                          </p:stCondLst>
                                        </p:cTn>
                                        <p:tgtEl>
                                          <p:spTgt spid="6">
                                            <p:txEl>
                                              <p:pRg st="0" end="0"/>
                                            </p:txEl>
                                          </p:spTgt>
                                        </p:tgtEl>
                                        <p:attrNameLst>
                                          <p:attrName>style.visibility</p:attrName>
                                        </p:attrNameLst>
                                      </p:cBhvr>
                                      <p:to>
                                        <p:strVal val="hidden"/>
                                      </p:to>
                                    </p:set>
                                  </p:childTnLst>
                                </p:cTn>
                              </p:par>
                            </p:childTnLst>
                          </p:cTn>
                        </p:par>
                        <p:par>
                          <p:cTn id="16" fill="hold">
                            <p:stCondLst>
                              <p:cond delay="350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grpId="1" nodeType="withEffect">
                                  <p:stCondLst>
                                    <p:cond delay="500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5000"/>
                                  </p:stCondLst>
                                  <p:childTnLst>
                                    <p:set>
                                      <p:cBhvr>
                                        <p:cTn id="22" dur="1" fill="hold">
                                          <p:stCondLst>
                                            <p:cond delay="0"/>
                                          </p:stCondLst>
                                        </p:cTn>
                                        <p:tgtEl>
                                          <p:spTgt spid="10"/>
                                        </p:tgtEl>
                                        <p:attrNameLst>
                                          <p:attrName>style.visibility</p:attrName>
                                        </p:attrNameLst>
                                      </p:cBhvr>
                                      <p:to>
                                        <p:strVal val="visible"/>
                                      </p:to>
                                    </p:set>
                                  </p:childTnLst>
                                </p:cTn>
                              </p:par>
                              <p:par>
                                <p:cTn id="23" presetID="14" presetClass="entr" presetSubtype="10" fill="hold" nodeType="withEffect">
                                  <p:stCondLst>
                                    <p:cond delay="5000"/>
                                  </p:stCondLst>
                                  <p:childTnLst>
                                    <p:set>
                                      <p:cBhvr>
                                        <p:cTn id="24" dur="1" fill="hold">
                                          <p:stCondLst>
                                            <p:cond delay="0"/>
                                          </p:stCondLst>
                                        </p:cTn>
                                        <p:tgtEl>
                                          <p:spTgt spid="1026"/>
                                        </p:tgtEl>
                                        <p:attrNameLst>
                                          <p:attrName>style.visibility</p:attrName>
                                        </p:attrNameLst>
                                      </p:cBhvr>
                                      <p:to>
                                        <p:strVal val="visible"/>
                                      </p:to>
                                    </p:set>
                                    <p:animEffect transition="in" filter="randombar(horizontal)">
                                      <p:cBhvr>
                                        <p:cTn id="25" dur="500"/>
                                        <p:tgtEl>
                                          <p:spTgt spid="1026"/>
                                        </p:tgtEl>
                                      </p:cBhvr>
                                    </p:animEffect>
                                  </p:childTnLst>
                                </p:cTn>
                              </p:par>
                              <p:par>
                                <p:cTn id="26" presetID="14" presetClass="entr" presetSubtype="10" fill="hold" grpId="0" nodeType="withEffect">
                                  <p:stCondLst>
                                    <p:cond delay="500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5000"/>
                                  </p:stCondLst>
                                  <p:childTnLst>
                                    <p:set>
                                      <p:cBhvr>
                                        <p:cTn id="30" dur="1" fill="hold">
                                          <p:stCondLst>
                                            <p:cond delay="0"/>
                                          </p:stCondLst>
                                        </p:cTn>
                                        <p:tgtEl>
                                          <p:spTgt spid="8"/>
                                        </p:tgtEl>
                                        <p:attrNameLst>
                                          <p:attrName>style.visibility</p:attrName>
                                        </p:attrNameLst>
                                      </p:cBhvr>
                                      <p:to>
                                        <p:strVal val="visible"/>
                                      </p:to>
                                    </p:set>
                                    <p:animEffect transition="in" filter="randombar(horizontal)">
                                      <p:cBhvr>
                                        <p:cTn id="31" dur="500"/>
                                        <p:tgtEl>
                                          <p:spTgt spid="8"/>
                                        </p:tgtEl>
                                      </p:cBhvr>
                                    </p:animEffect>
                                  </p:childTnLst>
                                </p:cTn>
                              </p:par>
                            </p:childTnLst>
                          </p:cTn>
                        </p:par>
                        <p:par>
                          <p:cTn id="32" fill="hold">
                            <p:stCondLst>
                              <p:cond delay="9000"/>
                            </p:stCondLst>
                            <p:childTnLst>
                              <p:par>
                                <p:cTn id="33" presetID="1" presetClass="exit" presetSubtype="0" fill="hold" grpId="1" nodeType="afterEffect">
                                  <p:stCondLst>
                                    <p:cond delay="5000"/>
                                  </p:stCondLst>
                                  <p:childTnLst>
                                    <p:set>
                                      <p:cBhvr>
                                        <p:cTn id="34" dur="1" fill="hold">
                                          <p:stCondLst>
                                            <p:cond delay="0"/>
                                          </p:stCondLst>
                                        </p:cTn>
                                        <p:tgtEl>
                                          <p:spTgt spid="10"/>
                                        </p:tgtEl>
                                        <p:attrNameLst>
                                          <p:attrName>style.visibility</p:attrName>
                                        </p:attrNameLst>
                                      </p:cBhvr>
                                      <p:to>
                                        <p:strVal val="hidden"/>
                                      </p:to>
                                    </p:set>
                                  </p:childTnLst>
                                </p:cTn>
                              </p:par>
                            </p:childTnLst>
                          </p:cTn>
                        </p:par>
                        <p:par>
                          <p:cTn id="35" fill="hold">
                            <p:stCondLst>
                              <p:cond delay="14000"/>
                            </p:stCondLst>
                            <p:childTnLst>
                              <p:par>
                                <p:cTn id="36" presetID="14" presetClass="entr" presetSubtype="5"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vertical)">
                                      <p:cBhvr>
                                        <p:cTn id="38" dur="500"/>
                                        <p:tgtEl>
                                          <p:spTgt spid="11"/>
                                        </p:tgtEl>
                                      </p:cBhvr>
                                    </p:animEffect>
                                  </p:childTnLst>
                                </p:cTn>
                              </p:par>
                              <p:par>
                                <p:cTn id="39" presetID="14" presetClass="entr" presetSubtype="5"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vertical)">
                                      <p:cBhvr>
                                        <p:cTn id="41" dur="500"/>
                                        <p:tgtEl>
                                          <p:spTgt spid="12"/>
                                        </p:tgtEl>
                                      </p:cBhvr>
                                    </p:animEffect>
                                  </p:childTnLst>
                                </p:cTn>
                              </p:par>
                              <p:par>
                                <p:cTn id="42" presetID="14" presetClass="entr" presetSubtype="5" fill="hold" nodeType="withEffect">
                                  <p:stCondLst>
                                    <p:cond delay="0"/>
                                  </p:stCondLst>
                                  <p:childTnLst>
                                    <p:set>
                                      <p:cBhvr>
                                        <p:cTn id="43" dur="1" fill="hold">
                                          <p:stCondLst>
                                            <p:cond delay="0"/>
                                          </p:stCondLst>
                                        </p:cTn>
                                        <p:tgtEl>
                                          <p:spTgt spid="1027"/>
                                        </p:tgtEl>
                                        <p:attrNameLst>
                                          <p:attrName>style.visibility</p:attrName>
                                        </p:attrNameLst>
                                      </p:cBhvr>
                                      <p:to>
                                        <p:strVal val="visible"/>
                                      </p:to>
                                    </p:set>
                                    <p:animEffect transition="in" filter="randombar(vertical)">
                                      <p:cBhvr>
                                        <p:cTn id="44" dur="500"/>
                                        <p:tgtEl>
                                          <p:spTgt spid="1027"/>
                                        </p:tgtEl>
                                      </p:cBhvr>
                                    </p:animEffect>
                                  </p:childTnLst>
                                </p:cTn>
                              </p:par>
                            </p:childTnLst>
                          </p:cTn>
                        </p:par>
                        <p:par>
                          <p:cTn id="45" fill="hold">
                            <p:stCondLst>
                              <p:cond delay="14500"/>
                            </p:stCondLst>
                            <p:childTnLst>
                              <p:par>
                                <p:cTn id="46" presetID="1"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par>
                          <p:cTn id="48" fill="hold">
                            <p:stCondLst>
                              <p:cond delay="14500"/>
                            </p:stCondLst>
                            <p:childTnLst>
                              <p:par>
                                <p:cTn id="49" presetID="1" presetClass="exit" presetSubtype="0" fill="hold" grpId="1" nodeType="afterEffect">
                                  <p:stCondLst>
                                    <p:cond delay="5000"/>
                                  </p:stCondLst>
                                  <p:childTnLst>
                                    <p:set>
                                      <p:cBhvr>
                                        <p:cTn id="50" dur="1" fill="hold">
                                          <p:stCondLst>
                                            <p:cond delay="0"/>
                                          </p:stCondLst>
                                        </p:cTn>
                                        <p:tgtEl>
                                          <p:spTgt spid="13"/>
                                        </p:tgtEl>
                                        <p:attrNameLst>
                                          <p:attrName>style.visibility</p:attrName>
                                        </p:attrNameLst>
                                      </p:cBhvr>
                                      <p:to>
                                        <p:strVal val="hidden"/>
                                      </p:to>
                                    </p:set>
                                  </p:childTnLst>
                                </p:cTn>
                              </p:par>
                            </p:childTnLst>
                          </p:cTn>
                        </p:par>
                        <p:par>
                          <p:cTn id="51" fill="hold">
                            <p:stCondLst>
                              <p:cond delay="19500"/>
                            </p:stCondLst>
                            <p:childTnLst>
                              <p:par>
                                <p:cTn id="52" presetID="14" presetClass="entr" presetSubtype="1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par>
                                <p:cTn id="55" presetID="14" presetClass="entr" presetSubtype="10" fill="hold" nodeType="withEffect">
                                  <p:stCondLst>
                                    <p:cond delay="0"/>
                                  </p:stCondLst>
                                  <p:childTnLst>
                                    <p:set>
                                      <p:cBhvr>
                                        <p:cTn id="56" dur="1" fill="hold">
                                          <p:stCondLst>
                                            <p:cond delay="0"/>
                                          </p:stCondLst>
                                        </p:cTn>
                                        <p:tgtEl>
                                          <p:spTgt spid="1028"/>
                                        </p:tgtEl>
                                        <p:attrNameLst>
                                          <p:attrName>style.visibility</p:attrName>
                                        </p:attrNameLst>
                                      </p:cBhvr>
                                      <p:to>
                                        <p:strVal val="visible"/>
                                      </p:to>
                                    </p:set>
                                    <p:animEffect transition="in" filter="randombar(horizontal)">
                                      <p:cBhvr>
                                        <p:cTn id="57" dur="500"/>
                                        <p:tgtEl>
                                          <p:spTgt spid="1028"/>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randombar(horizontal)">
                                      <p:cBhvr>
                                        <p:cTn id="60" dur="500"/>
                                        <p:tgtEl>
                                          <p:spTgt spid="14"/>
                                        </p:tgtEl>
                                      </p:cBhvr>
                                    </p:animEffect>
                                  </p:childTnLst>
                                </p:cTn>
                              </p:par>
                            </p:childTnLst>
                          </p:cTn>
                        </p:par>
                        <p:par>
                          <p:cTn id="61" fill="hold">
                            <p:stCondLst>
                              <p:cond delay="20000"/>
                            </p:stCondLst>
                            <p:childTnLst>
                              <p:par>
                                <p:cTn id="62" presetID="1"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p:bldP spid="7" grpId="1"/>
      <p:bldP spid="8" grpId="0" animBg="1"/>
      <p:bldP spid="9" grpId="0"/>
      <p:bldP spid="10" grpId="0"/>
      <p:bldP spid="10" grpId="1"/>
      <p:bldP spid="11" grpId="0" animBg="1"/>
      <p:bldP spid="12" grpId="0"/>
      <p:bldP spid="13" grpId="0"/>
      <p:bldP spid="13" grpId="1"/>
      <p:bldP spid="14"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Rectangle 1"/>
          <p:cNvSpPr/>
          <p:nvPr/>
        </p:nvSpPr>
        <p:spPr>
          <a:xfrm>
            <a:off x="2969345" y="619587"/>
            <a:ext cx="4176529" cy="1569660"/>
          </a:xfrm>
          <a:prstGeom prst="rect">
            <a:avLst/>
          </a:prstGeom>
          <a:noFill/>
        </p:spPr>
        <p:txBody>
          <a:bodyPr wrap="none" lIns="91440" tIns="45720" rIns="91440" bIns="45720">
            <a:spAutoFit/>
          </a:bodyPr>
          <a:lstStyle/>
          <a:p>
            <a:pPr algn="ctr"/>
            <a:r>
              <a:rPr lang="en-US" altLang="zh-CN" sz="9600" b="1" dirty="0" err="1" smtClean="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rPr>
              <a:t>DevFins</a:t>
            </a:r>
            <a:endParaRPr lang="en-US" altLang="zh-CN" sz="7200" b="1" dirty="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endParaRPr>
          </a:p>
        </p:txBody>
      </p:sp>
      <p:sp>
        <p:nvSpPr>
          <p:cNvPr id="3" name="Rectangle 2"/>
          <p:cNvSpPr/>
          <p:nvPr/>
        </p:nvSpPr>
        <p:spPr>
          <a:xfrm>
            <a:off x="233993" y="6854963"/>
            <a:ext cx="9677400" cy="707886"/>
          </a:xfrm>
          <a:prstGeom prst="rect">
            <a:avLst/>
          </a:prstGeom>
        </p:spPr>
        <p:txBody>
          <a:bodyPr wrap="square">
            <a:spAutoFit/>
          </a:bodyPr>
          <a:lstStyle/>
          <a:p>
            <a:r>
              <a:rPr lang="en-US" altLang="zh-CN" dirty="0">
                <a:solidFill>
                  <a:schemeClr val="bg1"/>
                </a:solidFill>
              </a:rPr>
              <a:t>That's all for our project brief. please remember our team name </a:t>
            </a:r>
            <a:r>
              <a:rPr lang="en-US" altLang="zh-CN" dirty="0" err="1">
                <a:solidFill>
                  <a:schemeClr val="bg1"/>
                </a:solidFill>
              </a:rPr>
              <a:t>DevFins</a:t>
            </a:r>
            <a:r>
              <a:rPr lang="en-US" altLang="zh-CN" dirty="0">
                <a:solidFill>
                  <a:schemeClr val="bg1"/>
                </a:solidFill>
              </a:rPr>
              <a:t>. It is Development plus Finance</a:t>
            </a:r>
            <a:endParaRPr lang="zh-CN" altLang="en-US" dirty="0">
              <a:solidFill>
                <a:schemeClr val="bg1"/>
              </a:solidFill>
            </a:endParaRPr>
          </a:p>
        </p:txBody>
      </p:sp>
      <p:sp>
        <p:nvSpPr>
          <p:cNvPr id="6" name="Rectangle 5"/>
          <p:cNvSpPr/>
          <p:nvPr/>
        </p:nvSpPr>
        <p:spPr>
          <a:xfrm>
            <a:off x="244312" y="7008851"/>
            <a:ext cx="8915400" cy="400110"/>
          </a:xfrm>
          <a:prstGeom prst="rect">
            <a:avLst/>
          </a:prstGeom>
        </p:spPr>
        <p:txBody>
          <a:bodyPr wrap="square">
            <a:spAutoFit/>
          </a:bodyPr>
          <a:lstStyle/>
          <a:p>
            <a:r>
              <a:rPr lang="en-US" altLang="zh-CN" dirty="0" smtClean="0">
                <a:solidFill>
                  <a:schemeClr val="bg1"/>
                </a:solidFill>
              </a:rPr>
              <a:t>Our </a:t>
            </a:r>
            <a:r>
              <a:rPr lang="en-US" altLang="zh-CN" dirty="0">
                <a:solidFill>
                  <a:schemeClr val="bg1"/>
                </a:solidFill>
              </a:rPr>
              <a:t>team target is to make Financial operation Simpler, Faster and Better.</a:t>
            </a:r>
            <a:endParaRPr lang="zh-CN" altLang="en-US" dirty="0">
              <a:solidFill>
                <a:schemeClr val="bg1"/>
              </a:solidFill>
            </a:endParaRPr>
          </a:p>
        </p:txBody>
      </p:sp>
      <p:sp>
        <p:nvSpPr>
          <p:cNvPr id="8" name="Rectangle 7"/>
          <p:cNvSpPr/>
          <p:nvPr/>
        </p:nvSpPr>
        <p:spPr>
          <a:xfrm>
            <a:off x="467519" y="4382095"/>
            <a:ext cx="2691763"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Simpler</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Rectangle 9"/>
          <p:cNvSpPr/>
          <p:nvPr/>
        </p:nvSpPr>
        <p:spPr>
          <a:xfrm>
            <a:off x="4207578" y="4382095"/>
            <a:ext cx="2273892"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Faster</a:t>
            </a:r>
            <a:endPar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1" name="Rectangle 10"/>
          <p:cNvSpPr/>
          <p:nvPr/>
        </p:nvSpPr>
        <p:spPr>
          <a:xfrm>
            <a:off x="7578255" y="4382095"/>
            <a:ext cx="2333138"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Better</a:t>
            </a:r>
            <a:endPar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2" name="Rectangle 11"/>
          <p:cNvSpPr/>
          <p:nvPr/>
        </p:nvSpPr>
        <p:spPr>
          <a:xfrm>
            <a:off x="-3418681" y="2508248"/>
            <a:ext cx="3276153"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400" dirty="0">
                <a:ln w="1905"/>
                <a:solidFill>
                  <a:srgbClr val="00B050"/>
                </a:solidFill>
                <a:effectLst>
                  <a:glow rad="139700">
                    <a:srgbClr val="0070C0">
                      <a:alpha val="40000"/>
                    </a:srgbClr>
                  </a:glow>
                  <a:innerShdw blurRad="69850" dist="43180" dir="5400000">
                    <a:srgbClr val="000000">
                      <a:alpha val="65000"/>
                    </a:srgbClr>
                  </a:innerShdw>
                </a:effectLst>
              </a:rPr>
              <a:t>Development</a:t>
            </a:r>
          </a:p>
        </p:txBody>
      </p:sp>
      <p:sp>
        <p:nvSpPr>
          <p:cNvPr id="13" name="Rectangle 12"/>
          <p:cNvSpPr/>
          <p:nvPr/>
        </p:nvSpPr>
        <p:spPr>
          <a:xfrm>
            <a:off x="10830719" y="2508248"/>
            <a:ext cx="1957587" cy="769441"/>
          </a:xfrm>
          <a:prstGeom prst="rect">
            <a:avLst/>
          </a:prstGeom>
        </p:spPr>
        <p:txBody>
          <a:bodyPr wrap="none">
            <a:spAutoFit/>
          </a:bodyPr>
          <a:lstStyle/>
          <a:p>
            <a:r>
              <a:rPr lang="en-US" altLang="zh-CN" sz="4400" dirty="0">
                <a:ln w="1905"/>
                <a:solidFill>
                  <a:srgbClr val="00B050"/>
                </a:solidFill>
                <a:effectLst>
                  <a:glow rad="139700">
                    <a:srgbClr val="0070C0">
                      <a:alpha val="40000"/>
                    </a:srgbClr>
                  </a:glow>
                  <a:innerShdw blurRad="69850" dist="43180" dir="5400000">
                    <a:srgbClr val="000000">
                      <a:alpha val="65000"/>
                    </a:srgbClr>
                  </a:innerShdw>
                </a:effectLst>
              </a:rPr>
              <a:t>Finance</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Tree>
    <p:extLst>
      <p:ext uri="{BB962C8B-B14F-4D97-AF65-F5344CB8AC3E}">
        <p14:creationId xmlns="" xmlns:p14="http://schemas.microsoft.com/office/powerpoint/2010/main" val="16149352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5000"/>
                                  </p:stCondLst>
                                  <p:childTnLst>
                                    <p:animMotion origin="layout" path="M -4.60808E-6 -8.72483E-7 L -0.40498 0.00671 " pathEditMode="relative" rAng="0" ptsTypes="AA">
                                      <p:cBhvr>
                                        <p:cTn id="6" dur="2000" fill="hold"/>
                                        <p:tgtEl>
                                          <p:spTgt spid="13"/>
                                        </p:tgtEl>
                                        <p:attrNameLst>
                                          <p:attrName>ppt_x</p:attrName>
                                          <p:attrName>ppt_y</p:attrName>
                                        </p:attrNameLst>
                                      </p:cBhvr>
                                      <p:rCtr x="-20249" y="336"/>
                                    </p:animMotion>
                                  </p:childTnLst>
                                </p:cTn>
                              </p:par>
                              <p:par>
                                <p:cTn id="7" presetID="42" presetClass="path" presetSubtype="0" accel="50000" decel="50000" fill="hold" grpId="0" nodeType="withEffect">
                                  <p:stCondLst>
                                    <p:cond delay="5000"/>
                                  </p:stCondLst>
                                  <p:childTnLst>
                                    <p:animMotion origin="layout" path="M -7.60095E-7 -8.72483E-7 L 0.42399 0.00671 " pathEditMode="relative" rAng="0" ptsTypes="AA">
                                      <p:cBhvr>
                                        <p:cTn id="8" dur="2000" fill="hold"/>
                                        <p:tgtEl>
                                          <p:spTgt spid="12"/>
                                        </p:tgtEl>
                                        <p:attrNameLst>
                                          <p:attrName>ppt_x</p:attrName>
                                          <p:attrName>ppt_y</p:attrName>
                                        </p:attrNameLst>
                                      </p:cBhvr>
                                      <p:rCtr x="21200" y="336"/>
                                    </p:animMotion>
                                  </p:childTnLst>
                                </p:cTn>
                              </p:par>
                              <p:par>
                                <p:cTn id="9" presetID="10" presetClass="exit" presetSubtype="0" fill="hold" nodeType="withEffect">
                                  <p:stCondLst>
                                    <p:cond delay="8000"/>
                                  </p:stCondLst>
                                  <p:childTnLst>
                                    <p:animEffect transition="out" filter="fade">
                                      <p:cBhvr>
                                        <p:cTn id="10" dur="500"/>
                                        <p:tgtEl>
                                          <p:spTgt spid="3">
                                            <p:txEl>
                                              <p:pRg st="0" end="0"/>
                                            </p:txEl>
                                          </p:spTgt>
                                        </p:tgtEl>
                                      </p:cBhvr>
                                    </p:animEffect>
                                    <p:set>
                                      <p:cBhvr>
                                        <p:cTn id="11" dur="1" fill="hold">
                                          <p:stCondLst>
                                            <p:cond delay="499"/>
                                          </p:stCondLst>
                                        </p:cTn>
                                        <p:tgtEl>
                                          <p:spTgt spid="3">
                                            <p:txEl>
                                              <p:pRg st="0" end="0"/>
                                            </p:txEl>
                                          </p:spTgt>
                                        </p:tgtEl>
                                        <p:attrNameLst>
                                          <p:attrName>style.visibility</p:attrName>
                                        </p:attrNameLst>
                                      </p:cBhvr>
                                      <p:to>
                                        <p:strVal val="hidden"/>
                                      </p:to>
                                    </p:set>
                                  </p:childTnLst>
                                </p:cTn>
                              </p:par>
                            </p:childTnLst>
                          </p:cTn>
                        </p:par>
                        <p:par>
                          <p:cTn id="12" fill="hold">
                            <p:stCondLst>
                              <p:cond delay="8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9000"/>
                            </p:stCondLst>
                            <p:childTnLst>
                              <p:par>
                                <p:cTn id="17" presetID="53" presetClass="entr" presetSubtype="16" fill="hold" grpId="0" nodeType="afterEffect">
                                  <p:stCondLst>
                                    <p:cond delay="30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2500"/>
                            </p:stCondLst>
                            <p:childTnLst>
                              <p:par>
                                <p:cTn id="23" presetID="31" presetClass="entr" presetSubtype="0" fill="hold" grpId="0" nodeType="afterEffect">
                                  <p:stCondLst>
                                    <p:cond delay="100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childTnLst>
                          </p:cTn>
                        </p:par>
                        <p:par>
                          <p:cTn id="29" fill="hold">
                            <p:stCondLst>
                              <p:cond delay="14500"/>
                            </p:stCondLst>
                            <p:childTnLst>
                              <p:par>
                                <p:cTn id="30" presetID="45" presetClass="entr" presetSubtype="0" fill="hold" grpId="0" nodeType="after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anim calcmode="lin" valueType="num">
                                      <p:cBhvr>
                                        <p:cTn id="33" dur="2000" fill="hold"/>
                                        <p:tgtEl>
                                          <p:spTgt spid="11"/>
                                        </p:tgtEl>
                                        <p:attrNameLst>
                                          <p:attrName>ppt_w</p:attrName>
                                        </p:attrNameLst>
                                      </p:cBhvr>
                                      <p:tavLst>
                                        <p:tav tm="0" fmla="#ppt_w*sin(2.5*pi*$)">
                                          <p:val>
                                            <p:fltVal val="0"/>
                                          </p:val>
                                        </p:tav>
                                        <p:tav tm="100000">
                                          <p:val>
                                            <p:fltVal val="1"/>
                                          </p:val>
                                        </p:tav>
                                      </p:tavLst>
                                    </p:anim>
                                    <p:anim calcmode="lin" valueType="num">
                                      <p:cBhvr>
                                        <p:cTn id="3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1" grpId="0" animBg="1"/>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2084</TotalTime>
  <Words>598</Words>
  <Application>Microsoft Office PowerPoint</Application>
  <PresentationFormat>Custom</PresentationFormat>
  <Paragraphs>64</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FinTechathon</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1464202</cp:lastModifiedBy>
  <cp:revision>235</cp:revision>
  <dcterms:created xsi:type="dcterms:W3CDTF">2006-08-16T00:00:00Z</dcterms:created>
  <dcterms:modified xsi:type="dcterms:W3CDTF">2018-01-03T02:43:20Z</dcterms:modified>
</cp:coreProperties>
</file>