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2" r:id="rId3"/>
    <p:sldId id="273" r:id="rId4"/>
    <p:sldId id="276" r:id="rId5"/>
    <p:sldId id="275" r:id="rId6"/>
    <p:sldId id="277" r:id="rId7"/>
    <p:sldId id="280" r:id="rId8"/>
    <p:sldId id="281" r:id="rId9"/>
    <p:sldId id="282" r:id="rId10"/>
    <p:sldId id="283" r:id="rId11"/>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0" autoAdjust="0"/>
    <p:restoredTop sz="73029" autoAdjust="0"/>
  </p:normalViewPr>
  <p:slideViewPr>
    <p:cSldViewPr>
      <p:cViewPr>
        <p:scale>
          <a:sx n="75" d="100"/>
          <a:sy n="75" d="100"/>
        </p:scale>
        <p:origin x="-1596" y="-126"/>
      </p:cViewPr>
      <p:guideLst>
        <p:guide orient="horz" pos="2382"/>
        <p:guide pos="3367"/>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04/01/2018</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p14="http://schemas.microsoft.com/office/powerpoint/2010/main"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ltLang="ko-KR" dirty="0" smtClean="0">
                <a:ea typeface="굴림" charset="-127"/>
                <a:cs typeface="Arial" charset="0"/>
              </a:rPr>
              <a:t>Hello and Welcome to this session. It is my </a:t>
            </a:r>
            <a:r>
              <a:rPr lang="en-GB" altLang="ko-KR" dirty="0" err="1" smtClean="0">
                <a:ea typeface="굴림" charset="-127"/>
                <a:cs typeface="Arial" charset="0"/>
              </a:rPr>
              <a:t>honor</a:t>
            </a:r>
            <a:r>
              <a:rPr lang="en-GB" altLang="ko-KR" dirty="0" smtClean="0">
                <a:ea typeface="굴림" charset="-127"/>
                <a:cs typeface="Arial" charset="0"/>
              </a:rPr>
              <a:t> to present </a:t>
            </a:r>
            <a:r>
              <a:rPr lang="en-GB" altLang="ko-KR" dirty="0" smtClean="0">
                <a:ea typeface="굴림" charset="-127"/>
                <a:cs typeface="Arial" charset="0"/>
              </a:rPr>
              <a:t>this </a:t>
            </a:r>
            <a:r>
              <a:rPr lang="en-GB" altLang="ko-KR" dirty="0" smtClean="0">
                <a:ea typeface="굴림" charset="-127"/>
                <a:cs typeface="Arial" charset="0"/>
              </a:rPr>
              <a:t>project here. My team is called </a:t>
            </a:r>
            <a:r>
              <a:rPr lang="en-GB" altLang="ko-KR" dirty="0" err="1" smtClean="0">
                <a:ea typeface="굴림" charset="-127"/>
                <a:cs typeface="Arial" charset="0"/>
              </a:rPr>
              <a:t>DevFins</a:t>
            </a:r>
            <a:r>
              <a:rPr lang="en-GB" altLang="ko-KR" dirty="0" smtClean="0">
                <a:ea typeface="굴림" charset="-127"/>
                <a:cs typeface="Arial" charset="0"/>
              </a:rPr>
              <a:t>, I would</a:t>
            </a:r>
            <a:r>
              <a:rPr lang="en-GB" altLang="ko-KR" baseline="0" dirty="0" smtClean="0">
                <a:ea typeface="굴림" charset="-127"/>
                <a:cs typeface="Arial" charset="0"/>
              </a:rPr>
              <a:t> tell you what’s the </a:t>
            </a:r>
            <a:r>
              <a:rPr lang="en-GB" altLang="ko-KR" baseline="0" dirty="0" err="1" smtClean="0">
                <a:ea typeface="굴림" charset="-127"/>
                <a:cs typeface="Arial" charset="0"/>
              </a:rPr>
              <a:t>DevFins</a:t>
            </a:r>
            <a:r>
              <a:rPr lang="en-GB" altLang="ko-KR" baseline="0" dirty="0" smtClean="0">
                <a:ea typeface="굴림" charset="-127"/>
                <a:cs typeface="Arial" charset="0"/>
              </a:rPr>
              <a:t> in the last.</a:t>
            </a:r>
            <a:r>
              <a:rPr lang="en-GB" altLang="ko-KR" dirty="0" smtClean="0">
                <a:ea typeface="굴림" charset="-127"/>
                <a:cs typeface="Arial" charset="0"/>
              </a:rPr>
              <a:t> </a:t>
            </a:r>
          </a:p>
          <a:p>
            <a:pPr marL="0" marR="0" indent="0" algn="l" defTabSz="1028700" rtl="0" eaLnBrk="1" fontAlgn="auto" latinLnBrk="0" hangingPunct="1">
              <a:lnSpc>
                <a:spcPct val="100000"/>
              </a:lnSpc>
              <a:spcBef>
                <a:spcPts val="0"/>
              </a:spcBef>
              <a:spcAft>
                <a:spcPts val="0"/>
              </a:spcAft>
              <a:buClrTx/>
              <a:buSzTx/>
              <a:buFontTx/>
              <a:buNone/>
              <a:tabLst/>
              <a:defRPr/>
            </a:pPr>
            <a:r>
              <a:rPr lang="en-GB" altLang="ko-KR" dirty="0" smtClean="0">
                <a:ea typeface="굴림" charset="-127"/>
                <a:cs typeface="Arial" charset="0"/>
              </a:rPr>
              <a:t>Our project is Global</a:t>
            </a:r>
            <a:r>
              <a:rPr lang="en-GB" altLang="ko-KR" baseline="0" dirty="0" smtClean="0">
                <a:ea typeface="굴림" charset="-127"/>
                <a:cs typeface="Arial" charset="0"/>
              </a:rPr>
              <a:t> Finance Service </a:t>
            </a:r>
            <a:r>
              <a:rPr lang="en-GB" sz="1400" kern="1200" dirty="0" smtClean="0">
                <a:solidFill>
                  <a:schemeClr val="tx1"/>
                </a:solidFill>
                <a:latin typeface="+mn-lt"/>
                <a:ea typeface="+mn-ea"/>
                <a:cs typeface="+mn-cs"/>
              </a:rPr>
              <a:t>Requisition to Payment</a:t>
            </a:r>
            <a:r>
              <a:rPr lang="en-GB" altLang="ko-KR" baseline="0" dirty="0" smtClean="0">
                <a:ea typeface="굴림" charset="-127"/>
                <a:cs typeface="Arial" charset="0"/>
              </a:rPr>
              <a:t> Platform, it </a:t>
            </a:r>
            <a:r>
              <a:rPr lang="en-GB" altLang="ko-KR" dirty="0" smtClean="0">
                <a:ea typeface="굴림" charset="-127"/>
                <a:cs typeface="Arial" charset="0"/>
              </a:rPr>
              <a:t>focuses on resolving invoice verification and vendor payment processing for Accounting Operation team in GFS China.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is just one of core functions. For full</a:t>
            </a:r>
            <a:r>
              <a:rPr lang="en-US" altLang="zh-CN" baseline="0" dirty="0" smtClean="0"/>
              <a:t> demo show, please open the link by Chrome. </a:t>
            </a:r>
            <a:endParaRPr lang="zh-CN" altLang="en-US"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10</a:t>
            </a:fld>
            <a:endParaRPr lang="en-GB"/>
          </a:p>
        </p:txBody>
      </p:sp>
    </p:spTree>
    <p:extLst>
      <p:ext uri="{BB962C8B-B14F-4D97-AF65-F5344CB8AC3E}">
        <p14:creationId xmlns:p14="http://schemas.microsoft.com/office/powerpoint/2010/main" val="138403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Currently the biggest problems they are facing are </a:t>
            </a:r>
            <a:r>
              <a:rPr lang="en-GB" dirty="0" smtClean="0"/>
              <a:t>massive </a:t>
            </a:r>
            <a:r>
              <a:rPr lang="en-GB" dirty="0" smtClean="0"/>
              <a:t>manual </a:t>
            </a:r>
            <a:r>
              <a:rPr lang="en-GB" dirty="0" smtClean="0"/>
              <a:t>operations, </a:t>
            </a:r>
            <a:r>
              <a:rPr lang="en-GB" dirty="0" smtClean="0"/>
              <a:t>communication with stakeholders, a lack of </a:t>
            </a:r>
            <a:r>
              <a:rPr lang="en-GB" dirty="0" smtClean="0"/>
              <a:t>an </a:t>
            </a:r>
            <a:r>
              <a:rPr lang="en-GB" dirty="0" smtClean="0"/>
              <a:t>unique e-form application and risk of manual mistakes.</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The current process is that AO(Accounting Operation) staff receives paper invoices from vendors who need reimbursement, and </a:t>
            </a:r>
            <a:r>
              <a:rPr lang="en-GB" baseline="0" dirty="0" smtClean="0"/>
              <a:t>then </a:t>
            </a:r>
            <a:r>
              <a:rPr lang="en-GB" altLang="zh-CN" baseline="0" dirty="0" smtClean="0"/>
              <a:t>manually </a:t>
            </a:r>
            <a:r>
              <a:rPr lang="en-GB" baseline="0" dirty="0" smtClean="0"/>
              <a:t>need </a:t>
            </a:r>
            <a:r>
              <a:rPr lang="en-GB" baseline="0" dirty="0" smtClean="0"/>
              <a:t>to </a:t>
            </a:r>
            <a:r>
              <a:rPr lang="en-GB" baseline="0" dirty="0" smtClean="0"/>
              <a:t>input invoice </a:t>
            </a:r>
            <a:r>
              <a:rPr lang="en-GB" baseline="0" dirty="0" smtClean="0"/>
              <a:t>information into registration tables to track and verify their correctness. </a:t>
            </a:r>
          </a:p>
          <a:p>
            <a:endParaRPr lang="en-GB" baseline="0" dirty="0" smtClean="0"/>
          </a:p>
          <a:p>
            <a:r>
              <a:rPr lang="en-GB" baseline="0" dirty="0" smtClean="0"/>
              <a:t>Then they need </a:t>
            </a:r>
            <a:r>
              <a:rPr lang="en-GB" baseline="0" dirty="0" smtClean="0"/>
              <a:t>to reject incorrect invoice requests and communicate with related stakeholders via email or the phone.</a:t>
            </a:r>
          </a:p>
          <a:p>
            <a:endParaRPr lang="en-GB" baseline="0" dirty="0" smtClean="0"/>
          </a:p>
          <a:p>
            <a:r>
              <a:rPr lang="en-GB" baseline="0" dirty="0" smtClean="0"/>
              <a:t>For correct invoices, AO staff will copy them manually and start towards the next payment process. </a:t>
            </a:r>
          </a:p>
          <a:p>
            <a:endParaRPr lang="en-GB" baseline="0" dirty="0" smtClean="0"/>
          </a:p>
          <a:p>
            <a:r>
              <a:rPr lang="en-GB" baseline="0" dirty="0" smtClean="0"/>
              <a:t>During the whole process, AO staff </a:t>
            </a:r>
            <a:r>
              <a:rPr lang="en-GB" baseline="0" dirty="0" smtClean="0"/>
              <a:t>is working </a:t>
            </a:r>
            <a:r>
              <a:rPr lang="en-GB" baseline="0" dirty="0" smtClean="0"/>
              <a:t>manually within low efficiency and always facing the risk of manual mistakes and </a:t>
            </a:r>
          </a:p>
          <a:p>
            <a:r>
              <a:rPr lang="en-GB" altLang="zh-CN" dirty="0" smtClean="0">
                <a:solidFill>
                  <a:schemeClr val="bg1"/>
                </a:solidFill>
              </a:rPr>
              <a:t>information isolation. It means what you think is not the same as I think, the information is not matched between us.</a:t>
            </a:r>
            <a:endParaRPr lang="en-GB" baseline="0" dirty="0" smtClean="0"/>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Regarding our designed solution, we provide a payment platform to resolve those problems. Our target is to make each process automatic, improve efficiency and reduce manual risk to zero. </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China, each invoice has an unique QR code which includes invoice detail information. We provide hardware to scan this QR code, so that the invoice information will be imported into system automatically. </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After applying our new process, the requestor will use a website or mobile app to submit their reimbursement </a:t>
            </a:r>
            <a:r>
              <a:rPr lang="en-GB" dirty="0" smtClean="0"/>
              <a:t>request. </a:t>
            </a:r>
            <a:r>
              <a:rPr lang="en-GB" dirty="0" smtClean="0"/>
              <a:t>AO staff can use this scanner to scan their invoice QR Code instead of manually typing it and then the invoice information will </a:t>
            </a:r>
            <a:r>
              <a:rPr lang="en-GB" dirty="0" smtClean="0"/>
              <a:t>be</a:t>
            </a:r>
            <a:r>
              <a:rPr lang="en-GB" baseline="0" dirty="0" smtClean="0"/>
              <a:t> </a:t>
            </a:r>
            <a:r>
              <a:rPr lang="en-GB" dirty="0" smtClean="0"/>
              <a:t>auto-imported </a:t>
            </a:r>
            <a:r>
              <a:rPr lang="en-GB" dirty="0" smtClean="0"/>
              <a:t>into our system. The system will auto-match with </a:t>
            </a:r>
            <a:r>
              <a:rPr lang="en-GB" dirty="0" smtClean="0"/>
              <a:t>Chinese </a:t>
            </a:r>
            <a:r>
              <a:rPr lang="en-GB" dirty="0" smtClean="0"/>
              <a:t>Tax Golden Source to do invoice verification. After determining Whether the invoice is effective or not, the system will trigger an email </a:t>
            </a:r>
            <a:r>
              <a:rPr lang="en-GB" altLang="zh-CN" dirty="0" smtClean="0"/>
              <a:t>automatically </a:t>
            </a:r>
            <a:r>
              <a:rPr lang="en-GB" dirty="0" smtClean="0"/>
              <a:t>to be </a:t>
            </a:r>
            <a:r>
              <a:rPr lang="en-GB" dirty="0" smtClean="0"/>
              <a:t>sent to the relevant stakeholders.</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applying this new system, the benefit is </a:t>
            </a:r>
          </a:p>
          <a:p>
            <a:pPr marL="0" marR="0" indent="0" algn="l" defTabSz="1028700" rtl="0" eaLnBrk="1" fontAlgn="auto" latinLnBrk="0" hangingPunct="1">
              <a:lnSpc>
                <a:spcPct val="100000"/>
              </a:lnSpc>
              <a:spcBef>
                <a:spcPts val="0"/>
              </a:spcBef>
              <a:spcAft>
                <a:spcPts val="0"/>
              </a:spcAft>
              <a:buClrTx/>
              <a:buSzTx/>
              <a:buFontTx/>
              <a:buNone/>
              <a:tabLst/>
              <a:defRPr/>
            </a:pPr>
            <a:r>
              <a:rPr lang="en-US" dirty="0" smtClean="0"/>
              <a:t>	1. </a:t>
            </a:r>
            <a:r>
              <a:rPr lang="en-US" altLang="zh-CN" dirty="0" smtClean="0"/>
              <a:t>Improve efficiency to 25 times. </a:t>
            </a:r>
            <a:r>
              <a:rPr lang="en-US" dirty="0" smtClean="0"/>
              <a:t>AO staff needs at least 25 seconds to input an invoice at least. After using our scanner, it will take less than 1 second to complete all the processes.</a:t>
            </a:r>
          </a:p>
          <a:p>
            <a:r>
              <a:rPr lang="en-US" dirty="0" smtClean="0"/>
              <a:t>	2. Reduce manual risk to zero. After applying this system, there is no manual operation at all, so we can say that's 100% risk free.</a:t>
            </a:r>
          </a:p>
          <a:p>
            <a:r>
              <a:rPr lang="en-US" dirty="0" smtClean="0"/>
              <a:t>	3. Digital and eco-office. There is no paper request in our new system. All the data is changed to an electronic form and saved into our database so we can save paper costs, printing costs, as well as time costs.</a:t>
            </a:r>
            <a:r>
              <a:rPr lang="en-US" altLang="zh-CN" dirty="0" smtClean="0">
                <a:solidFill>
                  <a:schemeClr val="bg1"/>
                </a:solidFill>
              </a:rPr>
              <a:t> The time estimation is more than 150 hours to save each month for AO and Trade department.</a:t>
            </a:r>
            <a:endParaRPr lang="en-US" dirty="0" smtClean="0"/>
          </a:p>
          <a:p>
            <a:r>
              <a:rPr lang="en-US" dirty="0" smtClean="0"/>
              <a:t>	4. Audit automation. Everything is saved in a database, so we can search and check the invoice history easily for the end of year audit, as well as generate accounting reports. If still using paper invoices, it would be a huge job to look for one invoice from thousands that are periodically received.</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That's all for our project summary. Please remember our team name - </a:t>
            </a:r>
            <a:r>
              <a:rPr lang="en-GB" dirty="0" err="1" smtClean="0"/>
              <a:t>DevFins</a:t>
            </a:r>
            <a:r>
              <a:rPr lang="en-GB" dirty="0" smtClean="0"/>
              <a:t>. It is Development plus Finance. Our team target is to make Financial operation Simpler, Faster and Better and that's exactly what we've done. Thank you.</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8700" rtl="0" eaLnBrk="1" fontAlgn="auto" latinLnBrk="0" hangingPunct="1">
              <a:lnSpc>
                <a:spcPct val="100000"/>
              </a:lnSpc>
              <a:spcBef>
                <a:spcPts val="0"/>
              </a:spcBef>
              <a:spcAft>
                <a:spcPts val="0"/>
              </a:spcAft>
              <a:buClrTx/>
              <a:buSzTx/>
              <a:buFontTx/>
              <a:buNone/>
              <a:tabLst/>
              <a:defRPr/>
            </a:pPr>
            <a:r>
              <a:rPr lang="en-US" altLang="ko-KR" dirty="0" smtClean="0">
                <a:ea typeface="굴림" charset="-127"/>
                <a:cs typeface="Arial" charset="0"/>
              </a:rPr>
              <a:t>It is very short presentation, if you are interesting in our project, please OC us for free. For any technique question, please contact Victor. Business question, that is Barbara . </a:t>
            </a:r>
          </a:p>
          <a:p>
            <a:endParaRPr lang="zh-CN" altLang="en-US"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9</a:t>
            </a:fld>
            <a:endParaRPr lang="en-GB"/>
          </a:p>
        </p:txBody>
      </p:sp>
    </p:spTree>
    <p:extLst>
      <p:ext uri="{BB962C8B-B14F-4D97-AF65-F5344CB8AC3E}">
        <p14:creationId xmlns:p14="http://schemas.microsoft.com/office/powerpoint/2010/main" val="2336671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1/4/2018</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ctrTitle"/>
          </p:nvPr>
        </p:nvSpPr>
        <p:spPr>
          <a:xfrm>
            <a:off x="38370" y="581025"/>
            <a:ext cx="9725549" cy="1276581"/>
          </a:xfrm>
        </p:spPr>
        <p:txBody>
          <a:bodyPr>
            <a:normAutofit fontScale="90000"/>
          </a:bodyPr>
          <a:lstStyle/>
          <a:p>
            <a:pPr algn="l"/>
            <a:r>
              <a:rPr lang="en-US" altLang="zh-TW" sz="9000" b="1" dirty="0" err="1" smtClean="0">
                <a:solidFill>
                  <a:srgbClr val="00B050"/>
                </a:solidFill>
                <a:latin typeface="Times New Roman" pitchFamily="18" charset="0"/>
                <a:ea typeface="굴림" charset="-127"/>
                <a:cs typeface="Times New Roman" pitchFamily="18" charset="0"/>
              </a:rPr>
              <a:t>FinTechathon</a:t>
            </a:r>
            <a:endParaRPr lang="en-US" altLang="zh-TW" sz="2700" b="1" dirty="0" smtClean="0">
              <a:solidFill>
                <a:srgbClr val="00B050"/>
              </a:solidFill>
              <a:latin typeface="Times New Roman" pitchFamily="18" charset="0"/>
              <a:ea typeface="PMingLiU" pitchFamily="18" charset="-120"/>
              <a:cs typeface="Times New Roman" pitchFamily="18" charset="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238919" y="5235684"/>
            <a:ext cx="5290231" cy="1077218"/>
          </a:xfrm>
          <a:prstGeom prst="rect">
            <a:avLst/>
          </a:prstGeom>
          <a:noFill/>
        </p:spPr>
        <p:txBody>
          <a:bodyPr wrap="none" lIns="0" tIns="0" rIns="0" bIns="0" rtlCol="0">
            <a:spAutoFit/>
          </a:bodyPr>
          <a:lstStyle/>
          <a:p>
            <a:r>
              <a:rPr lang="en-GB" sz="3200" dirty="0" smtClean="0">
                <a:solidFill>
                  <a:schemeClr val="accent1"/>
                </a:solidFill>
              </a:rPr>
              <a:t>GFS R2P Platform Project</a:t>
            </a:r>
          </a:p>
          <a:p>
            <a:endParaRPr lang="en-GB" sz="1100" dirty="0" smtClean="0">
              <a:solidFill>
                <a:schemeClr val="accent1"/>
              </a:solidFill>
            </a:endParaRPr>
          </a:p>
          <a:p>
            <a:r>
              <a:rPr lang="en-GB" sz="2700" dirty="0" smtClean="0">
                <a:solidFill>
                  <a:schemeClr val="accent1"/>
                </a:solidFill>
              </a:rPr>
              <a:t>  	</a:t>
            </a:r>
            <a:r>
              <a:rPr lang="en-GB" sz="2400" dirty="0" err="1" smtClean="0">
                <a:solidFill>
                  <a:schemeClr val="accent1"/>
                </a:solidFill>
              </a:rPr>
              <a:t>DevFins</a:t>
            </a:r>
            <a:r>
              <a:rPr lang="en-GB" sz="2400" dirty="0" smtClean="0">
                <a:solidFill>
                  <a:schemeClr val="accent1"/>
                </a:solidFill>
              </a:rPr>
              <a:t> team --- Victor  &amp; Barbara</a:t>
            </a:r>
          </a:p>
        </p:txBody>
      </p:sp>
      <p:grpSp>
        <p:nvGrpSpPr>
          <p:cNvPr id="67" name="Group 80"/>
          <p:cNvGrpSpPr>
            <a:grpSpLocks/>
          </p:cNvGrpSpPr>
          <p:nvPr/>
        </p:nvGrpSpPr>
        <p:grpSpPr bwMode="auto">
          <a:xfrm>
            <a:off x="0" y="180022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1026" name="Picture 2"/>
          <p:cNvPicPr>
            <a:picLocks noChangeAspect="1" noChangeArrowheads="1"/>
          </p:cNvPicPr>
          <p:nvPr/>
        </p:nvPicPr>
        <p:blipFill>
          <a:blip r:embed="rId3" cstate="screen"/>
          <a:srcRect/>
          <a:stretch>
            <a:fillRect/>
          </a:stretch>
        </p:blipFill>
        <p:spPr bwMode="auto">
          <a:xfrm>
            <a:off x="0" y="1871345"/>
            <a:ext cx="10688638" cy="3206592"/>
          </a:xfrm>
          <a:prstGeom prst="rect">
            <a:avLst/>
          </a:prstGeom>
          <a:noFill/>
          <a:ln w="9525">
            <a:noFill/>
            <a:miter lim="800000"/>
            <a:headEnd/>
            <a:tailEnd/>
          </a:ln>
        </p:spPr>
      </p:pic>
      <p:pic>
        <p:nvPicPr>
          <p:cNvPr id="1027" name="Picture 3"/>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251862" y="6322427"/>
            <a:ext cx="43529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5" name="word 1"/>
          <p:cNvSpPr txBox="1"/>
          <p:nvPr/>
        </p:nvSpPr>
        <p:spPr>
          <a:xfrm>
            <a:off x="162719" y="6883539"/>
            <a:ext cx="10251120" cy="707886"/>
          </a:xfrm>
          <a:prstGeom prst="rect">
            <a:avLst/>
          </a:prstGeom>
          <a:noFill/>
        </p:spPr>
        <p:txBody>
          <a:bodyPr wrap="square" rtlCol="0">
            <a:spAutoFit/>
          </a:bodyPr>
          <a:lstStyle/>
          <a:p>
            <a:r>
              <a:rPr lang="en-GB" altLang="ko-KR" dirty="0" smtClean="0">
                <a:solidFill>
                  <a:schemeClr val="bg1"/>
                </a:solidFill>
                <a:ea typeface="굴림" charset="-127"/>
                <a:cs typeface="Arial" charset="0"/>
              </a:rPr>
              <a:t>Hello and Welcome to this session. It is my </a:t>
            </a:r>
            <a:r>
              <a:rPr lang="en-GB" altLang="ko-KR" dirty="0" err="1" smtClean="0">
                <a:solidFill>
                  <a:schemeClr val="bg1"/>
                </a:solidFill>
                <a:ea typeface="굴림" charset="-127"/>
                <a:cs typeface="Arial" charset="0"/>
              </a:rPr>
              <a:t>honor</a:t>
            </a:r>
            <a:r>
              <a:rPr lang="en-GB" altLang="ko-KR" dirty="0" smtClean="0">
                <a:solidFill>
                  <a:schemeClr val="bg1"/>
                </a:solidFill>
                <a:ea typeface="굴림" charset="-127"/>
                <a:cs typeface="Arial" charset="0"/>
              </a:rPr>
              <a:t> to present </a:t>
            </a:r>
            <a:r>
              <a:rPr lang="en-GB" altLang="ko-KR" dirty="0" smtClean="0">
                <a:solidFill>
                  <a:schemeClr val="bg1"/>
                </a:solidFill>
                <a:ea typeface="굴림" charset="-127"/>
                <a:cs typeface="Arial" charset="0"/>
              </a:rPr>
              <a:t>this project </a:t>
            </a:r>
            <a:r>
              <a:rPr lang="en-GB" altLang="ko-KR" dirty="0" smtClean="0">
                <a:solidFill>
                  <a:schemeClr val="bg1"/>
                </a:solidFill>
                <a:ea typeface="굴림" charset="-127"/>
                <a:cs typeface="Arial" charset="0"/>
              </a:rPr>
              <a:t>here. My team is called </a:t>
            </a:r>
            <a:r>
              <a:rPr lang="en-GB" altLang="ko-KR" dirty="0" err="1" smtClean="0">
                <a:solidFill>
                  <a:schemeClr val="bg1"/>
                </a:solidFill>
                <a:ea typeface="굴림" charset="-127"/>
                <a:cs typeface="Arial" charset="0"/>
              </a:rPr>
              <a:t>DevFins</a:t>
            </a:r>
            <a:r>
              <a:rPr lang="en-GB" altLang="ko-KR" dirty="0" smtClean="0">
                <a:solidFill>
                  <a:schemeClr val="bg1"/>
                </a:solidFill>
                <a:ea typeface="굴림" charset="-127"/>
                <a:cs typeface="Arial" charset="0"/>
              </a:rPr>
              <a:t>, I would tell you what’s the </a:t>
            </a:r>
            <a:r>
              <a:rPr lang="en-GB" altLang="ko-KR" dirty="0" err="1" smtClean="0">
                <a:solidFill>
                  <a:schemeClr val="bg1"/>
                </a:solidFill>
                <a:ea typeface="굴림" charset="-127"/>
                <a:cs typeface="Arial" charset="0"/>
              </a:rPr>
              <a:t>DevFins</a:t>
            </a:r>
            <a:r>
              <a:rPr lang="en-GB" altLang="ko-KR" dirty="0" smtClean="0">
                <a:solidFill>
                  <a:schemeClr val="bg1"/>
                </a:solidFill>
                <a:ea typeface="굴림" charset="-127"/>
                <a:cs typeface="Arial" charset="0"/>
              </a:rPr>
              <a:t> in the last.</a:t>
            </a:r>
            <a:endParaRPr lang="en-US" altLang="ko-KR" dirty="0">
              <a:solidFill>
                <a:schemeClr val="bg1"/>
              </a:solidFill>
              <a:ea typeface="굴림" charset="-127"/>
              <a:cs typeface="Arial" charset="0"/>
            </a:endParaRPr>
          </a:p>
        </p:txBody>
      </p:sp>
      <p:sp>
        <p:nvSpPr>
          <p:cNvPr id="18" name="word 2"/>
          <p:cNvSpPr txBox="1"/>
          <p:nvPr/>
        </p:nvSpPr>
        <p:spPr>
          <a:xfrm>
            <a:off x="159550" y="6883539"/>
            <a:ext cx="10251120" cy="707886"/>
          </a:xfrm>
          <a:prstGeom prst="rect">
            <a:avLst/>
          </a:prstGeom>
          <a:noFill/>
        </p:spPr>
        <p:txBody>
          <a:bodyPr wrap="square" rtlCol="0">
            <a:spAutoFit/>
          </a:bodyPr>
          <a:lstStyle/>
          <a:p>
            <a:r>
              <a:rPr lang="en-GB" altLang="ko-KR" dirty="0" smtClean="0">
                <a:solidFill>
                  <a:schemeClr val="bg1"/>
                </a:solidFill>
                <a:ea typeface="굴림" charset="-127"/>
                <a:cs typeface="Arial" charset="0"/>
              </a:rPr>
              <a:t>Our project is Global Finance Service </a:t>
            </a:r>
            <a:r>
              <a:rPr lang="en-GB" dirty="0" smtClean="0">
                <a:solidFill>
                  <a:schemeClr val="bg1"/>
                </a:solidFill>
              </a:rPr>
              <a:t>Requisition to Payment</a:t>
            </a:r>
            <a:r>
              <a:rPr lang="en-GB" altLang="ko-KR" dirty="0" smtClean="0">
                <a:solidFill>
                  <a:schemeClr val="bg1"/>
                </a:solidFill>
                <a:ea typeface="굴림" charset="-127"/>
                <a:cs typeface="Arial" charset="0"/>
              </a:rPr>
              <a:t> Platform, it focuses on resolving invoice verification and vendor payment processing for Accounting Operation team in GFS China.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3" presetClass="entr" presetSubtype="1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linds(horizontal)">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smtClean="0"/>
              <a:t>Demo</a:t>
            </a:r>
            <a:endParaRPr lang="zh-CN" altLang="en-US" dirty="0"/>
          </a:p>
        </p:txBody>
      </p:sp>
      <p:sp>
        <p:nvSpPr>
          <p:cNvPr id="3" name="Content Placeholder 2"/>
          <p:cNvSpPr>
            <a:spLocks noGrp="1"/>
          </p:cNvSpPr>
          <p:nvPr>
            <p:ph idx="1"/>
          </p:nvPr>
        </p:nvSpPr>
        <p:spPr/>
        <p:txBody>
          <a:bodyPr/>
          <a:lstStyle/>
          <a:p>
            <a:pPr marL="0" indent="0">
              <a:buNone/>
            </a:pPr>
            <a:r>
              <a:rPr lang="en-US" altLang="zh-CN" sz="2800" dirty="0" smtClean="0"/>
              <a:t>Link : </a:t>
            </a:r>
          </a:p>
          <a:p>
            <a:pPr marL="0" indent="0">
              <a:buNone/>
            </a:pPr>
            <a:r>
              <a:rPr lang="en-US" altLang="zh-CN" sz="2400" dirty="0" smtClean="0"/>
              <a:t>It is supported by Chrome, not IE.</a:t>
            </a:r>
          </a:p>
          <a:p>
            <a:pPr marL="0" indent="0">
              <a:buNone/>
            </a:pPr>
            <a:endParaRPr lang="en-US" altLang="zh-CN" dirty="0"/>
          </a:p>
          <a:p>
            <a:pPr marL="0" indent="0">
              <a:buNone/>
            </a:pPr>
            <a:r>
              <a:rPr lang="en-US" altLang="zh-CN" sz="2800" dirty="0" smtClean="0"/>
              <a:t>Login:</a:t>
            </a:r>
            <a:endParaRPr lang="en-US" altLang="zh-CN" sz="2800" dirty="0"/>
          </a:p>
          <a:p>
            <a:pPr marL="0" indent="0">
              <a:buNone/>
            </a:pPr>
            <a:r>
              <a:rPr lang="en-US" altLang="zh-CN" sz="2400" dirty="0"/>
              <a:t>Requestor </a:t>
            </a:r>
            <a:r>
              <a:rPr lang="en-US" altLang="zh-CN" sz="2400" dirty="0" smtClean="0"/>
              <a:t>role : </a:t>
            </a:r>
            <a:r>
              <a:rPr lang="en-US" altLang="zh-CN" sz="2400" dirty="0"/>
              <a:t>1464202 / 123456</a:t>
            </a:r>
          </a:p>
          <a:p>
            <a:pPr marL="0" indent="0">
              <a:buNone/>
            </a:pPr>
            <a:r>
              <a:rPr lang="en-US" altLang="zh-CN" sz="2400" dirty="0" err="1" smtClean="0"/>
              <a:t>Accouting</a:t>
            </a:r>
            <a:r>
              <a:rPr lang="en-US" altLang="zh-CN" sz="2400" dirty="0" smtClean="0"/>
              <a:t> role: </a:t>
            </a:r>
            <a:r>
              <a:rPr lang="en-US" altLang="zh-CN" sz="2400" dirty="0"/>
              <a:t>1441180 / </a:t>
            </a:r>
            <a:r>
              <a:rPr lang="en-US" altLang="zh-CN" sz="2400" dirty="0" smtClean="0"/>
              <a:t>123456</a:t>
            </a:r>
          </a:p>
          <a:p>
            <a:pPr marL="0" indent="0">
              <a:buNone/>
            </a:pPr>
            <a:endParaRPr lang="en-US" altLang="zh-CN" sz="2400" dirty="0"/>
          </a:p>
          <a:p>
            <a:pPr marL="0" indent="0">
              <a:buNone/>
            </a:pPr>
            <a:r>
              <a:rPr lang="en-US" altLang="zh-CN" sz="2400" dirty="0" smtClean="0"/>
              <a:t>User manual:</a:t>
            </a:r>
          </a:p>
          <a:p>
            <a:pPr marL="0" indent="0">
              <a:buNone/>
            </a:pPr>
            <a:r>
              <a:rPr lang="en-US" altLang="zh-CN" sz="2400" dirty="0" smtClean="0"/>
              <a:t>After login the system, you can click “HELP” menu to get usage support.</a:t>
            </a:r>
            <a:endParaRPr lang="zh-CN" altLang="en-US" sz="2400" dirty="0"/>
          </a:p>
        </p:txBody>
      </p:sp>
    </p:spTree>
    <p:extLst>
      <p:ext uri="{BB962C8B-B14F-4D97-AF65-F5344CB8AC3E}">
        <p14:creationId xmlns:p14="http://schemas.microsoft.com/office/powerpoint/2010/main" val="3365493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center pic"/>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896519" y="2736850"/>
            <a:ext cx="2514600" cy="16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bg"/>
          <p:cNvSpPr/>
          <p:nvPr/>
        </p:nvSpPr>
        <p:spPr>
          <a:xfrm>
            <a:off x="0" y="6600825"/>
            <a:ext cx="10688228" cy="990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bg1"/>
                </a:solidFill>
              </a:rPr>
              <a:t>Currently the biggest problems they are facing are </a:t>
            </a:r>
            <a:r>
              <a:rPr lang="en-GB" altLang="zh-CN" dirty="0"/>
              <a:t>massive manual </a:t>
            </a:r>
            <a:r>
              <a:rPr lang="en-GB" altLang="zh-CN" dirty="0" smtClean="0"/>
              <a:t>operations</a:t>
            </a:r>
            <a:r>
              <a:rPr lang="en-GB" dirty="0" smtClean="0">
                <a:solidFill>
                  <a:schemeClr val="bg1"/>
                </a:solidFill>
              </a:rPr>
              <a:t>, </a:t>
            </a:r>
            <a:r>
              <a:rPr lang="en-GB" dirty="0" smtClean="0">
                <a:solidFill>
                  <a:schemeClr val="bg1"/>
                </a:solidFill>
              </a:rPr>
              <a:t>communication with stakeholders, a lack of </a:t>
            </a:r>
            <a:r>
              <a:rPr lang="en-GB" dirty="0" smtClean="0">
                <a:solidFill>
                  <a:schemeClr val="bg1"/>
                </a:solidFill>
              </a:rPr>
              <a:t>an </a:t>
            </a:r>
            <a:r>
              <a:rPr lang="en-GB" dirty="0" smtClean="0">
                <a:solidFill>
                  <a:schemeClr val="bg1"/>
                </a:solidFill>
              </a:rPr>
              <a:t>unique e-form application and </a:t>
            </a:r>
            <a:r>
              <a:rPr lang="en-GB" dirty="0" smtClean="0">
                <a:solidFill>
                  <a:schemeClr val="bg1"/>
                </a:solidFill>
              </a:rPr>
              <a:t>risk </a:t>
            </a:r>
            <a:r>
              <a:rPr lang="en-GB" dirty="0" smtClean="0">
                <a:solidFill>
                  <a:schemeClr val="bg1"/>
                </a:solidFill>
              </a:rPr>
              <a:t>of manual mistakes.</a:t>
            </a:r>
            <a:endParaRPr lang="en-GB" dirty="0">
              <a:solidFill>
                <a:schemeClr val="bg1"/>
              </a:solidFill>
            </a:endParaRPr>
          </a:p>
        </p:txBody>
      </p:sp>
      <p:grpSp>
        <p:nvGrpSpPr>
          <p:cNvPr id="15" name="Group 14"/>
          <p:cNvGrpSpPr/>
          <p:nvPr/>
        </p:nvGrpSpPr>
        <p:grpSpPr>
          <a:xfrm>
            <a:off x="6565858" y="657225"/>
            <a:ext cx="2573377" cy="1761623"/>
            <a:chOff x="6565858" y="657225"/>
            <a:chExt cx="2573377" cy="1761623"/>
          </a:xfrm>
        </p:grpSpPr>
        <p:pic>
          <p:nvPicPr>
            <p:cNvPr id="2053" name="Picture 5"/>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7096919" y="1114425"/>
              <a:ext cx="1440000" cy="1140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6565858" y="657225"/>
              <a:ext cx="2573377" cy="1761623"/>
            </a:xfrm>
            <a:prstGeom prst="wedgeEllipseCallout">
              <a:avLst>
                <a:gd name="adj1" fmla="val -56065"/>
                <a:gd name="adj2" fmla="val 7423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Communication</a:t>
              </a: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grpSp>
      <p:grpSp>
        <p:nvGrpSpPr>
          <p:cNvPr id="14" name="Group 13"/>
          <p:cNvGrpSpPr/>
          <p:nvPr/>
        </p:nvGrpSpPr>
        <p:grpSpPr>
          <a:xfrm>
            <a:off x="772319" y="809626"/>
            <a:ext cx="2573377" cy="1609224"/>
            <a:chOff x="772319" y="809626"/>
            <a:chExt cx="2573377" cy="1609224"/>
          </a:xfrm>
        </p:grpSpPr>
        <p:pic>
          <p:nvPicPr>
            <p:cNvPr id="2052" name="Picture 4"/>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1381919" y="1266825"/>
              <a:ext cx="1440000" cy="108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Oval Callout 21"/>
            <p:cNvSpPr/>
            <p:nvPr/>
          </p:nvSpPr>
          <p:spPr>
            <a:xfrm>
              <a:off x="772319" y="809626"/>
              <a:ext cx="2573377" cy="1609224"/>
            </a:xfrm>
            <a:prstGeom prst="wedgeEllipseCallout">
              <a:avLst>
                <a:gd name="adj1" fmla="val 69781"/>
                <a:gd name="adj2" fmla="val 8620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Manual Operation</a:t>
              </a:r>
            </a:p>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p:txBody>
        </p:sp>
      </p:grpSp>
      <p:grpSp>
        <p:nvGrpSpPr>
          <p:cNvPr id="16" name="Group 15"/>
          <p:cNvGrpSpPr/>
          <p:nvPr/>
        </p:nvGrpSpPr>
        <p:grpSpPr>
          <a:xfrm>
            <a:off x="848519" y="4446650"/>
            <a:ext cx="2819400" cy="1620775"/>
            <a:chOff x="848519" y="4446650"/>
            <a:chExt cx="2819400" cy="1620775"/>
          </a:xfrm>
        </p:grpSpPr>
        <p:pic>
          <p:nvPicPr>
            <p:cNvPr id="2054" name="Picture 6"/>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1534319" y="4543425"/>
              <a:ext cx="1584349"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Oval Callout 22"/>
            <p:cNvSpPr/>
            <p:nvPr/>
          </p:nvSpPr>
          <p:spPr>
            <a:xfrm>
              <a:off x="848519" y="4446650"/>
              <a:ext cx="2819400" cy="1620775"/>
            </a:xfrm>
            <a:prstGeom prst="wedgeEllipseCallout">
              <a:avLst>
                <a:gd name="adj1" fmla="val 56800"/>
                <a:gd name="adj2" fmla="val -682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solidFill>
                    <a:srgbClr val="FF0000"/>
                  </a:solidFill>
                </a:rPr>
                <a:t>No e-form Application</a:t>
              </a:r>
              <a:endParaRPr lang="zh-CN" altLang="en-US" dirty="0">
                <a:solidFill>
                  <a:srgbClr val="FF0000"/>
                </a:solidFill>
              </a:endParaRPr>
            </a:p>
          </p:txBody>
        </p:sp>
      </p:grpSp>
      <p:grpSp>
        <p:nvGrpSpPr>
          <p:cNvPr id="18" name="Group 17"/>
          <p:cNvGrpSpPr/>
          <p:nvPr/>
        </p:nvGrpSpPr>
        <p:grpSpPr>
          <a:xfrm>
            <a:off x="6580940" y="4443775"/>
            <a:ext cx="2573377" cy="1699850"/>
            <a:chOff x="6580940" y="4443775"/>
            <a:chExt cx="2573377" cy="1699850"/>
          </a:xfrm>
        </p:grpSpPr>
        <p:pic>
          <p:nvPicPr>
            <p:cNvPr id="2055" name="Picture 7"/>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020719" y="4606425"/>
              <a:ext cx="1630189"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Oval Callout 23"/>
            <p:cNvSpPr/>
            <p:nvPr/>
          </p:nvSpPr>
          <p:spPr>
            <a:xfrm>
              <a:off x="6580940" y="4443775"/>
              <a:ext cx="2573377" cy="1699850"/>
            </a:xfrm>
            <a:prstGeom prst="wedgeEllipseCallout">
              <a:avLst>
                <a:gd name="adj1" fmla="val -55078"/>
                <a:gd name="adj2" fmla="val -6355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a:p>
              <a:pPr algn="ctr"/>
              <a:r>
                <a:rPr lang="en-US" altLang="zh-CN" smtClean="0">
                  <a:solidFill>
                    <a:srgbClr val="FF0000"/>
                  </a:solidFill>
                </a:rPr>
                <a:t>Risk</a:t>
              </a:r>
              <a:endParaRPr lang="zh-CN" altLang="en-US" dirty="0">
                <a:solidFill>
                  <a:srgbClr val="FF0000"/>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slide(fromBottom)">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448425"/>
            <a:ext cx="10688228"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word 1"/>
          <p:cNvSpPr/>
          <p:nvPr/>
        </p:nvSpPr>
        <p:spPr>
          <a:xfrm>
            <a:off x="162719" y="6499562"/>
            <a:ext cx="10427719" cy="1015663"/>
          </a:xfrm>
          <a:prstGeom prst="rect">
            <a:avLst/>
          </a:prstGeom>
        </p:spPr>
        <p:txBody>
          <a:bodyPr wrap="square">
            <a:spAutoFit/>
          </a:bodyPr>
          <a:lstStyle/>
          <a:p>
            <a:r>
              <a:rPr lang="en-GB" altLang="zh-CN" dirty="0" smtClean="0">
                <a:solidFill>
                  <a:schemeClr val="bg1"/>
                </a:solidFill>
              </a:rPr>
              <a:t>The current process is that AO(Accounting Operation) staff receives paper invoices from vendors who need reimbursement, and then manually need to input invoice information into registration tables to track and verify their correctness.</a:t>
            </a:r>
            <a:endParaRPr lang="zh-CN" altLang="en-US" dirty="0">
              <a:solidFill>
                <a:schemeClr val="bg1"/>
              </a:solidFill>
            </a:endParaRPr>
          </a:p>
        </p:txBody>
      </p:sp>
      <p:pic>
        <p:nvPicPr>
          <p:cNvPr id="3077" name="raise ticket pic" descr="C:\Users\TJVictor\git\auto-scan\src\main\presentation\img\ticket.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610519" y="966161"/>
            <a:ext cx="686594" cy="686594"/>
          </a:xfrm>
          <a:prstGeom prst="rect">
            <a:avLst/>
          </a:prstGeom>
          <a:noFill/>
          <a:extLst>
            <a:ext uri="{909E8E84-426E-40DD-AFC4-6F175D3DCCD1}">
              <a14:hiddenFill xmlns:a14="http://schemas.microsoft.com/office/drawing/2010/main">
                <a:solidFill>
                  <a:srgbClr val="FFFFFF"/>
                </a:solidFill>
              </a14:hiddenFill>
            </a:ext>
          </a:extLst>
        </p:spPr>
      </p:pic>
      <p:sp>
        <p:nvSpPr>
          <p:cNvPr id="9" name="reject arrow"/>
          <p:cNvSpPr/>
          <p:nvPr/>
        </p:nvSpPr>
        <p:spPr>
          <a:xfrm rot="10800000">
            <a:off x="1000918" y="1800225"/>
            <a:ext cx="4087019" cy="389456"/>
          </a:xfrm>
          <a:prstGeom prst="uturnArrow">
            <a:avLst>
              <a:gd name="adj1" fmla="val 25000"/>
              <a:gd name="adj2" fmla="val 25000"/>
              <a:gd name="adj3" fmla="val 25000"/>
              <a:gd name="adj4" fmla="val 43750"/>
              <a:gd name="adj5"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078" name="reject ticket ic" descr="C:\Users\TJVictor\Desktop\Remove_ticket_72px_1186207_easyicon.net.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658724" y="1652052"/>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7" name="word 2"/>
          <p:cNvSpPr/>
          <p:nvPr/>
        </p:nvSpPr>
        <p:spPr>
          <a:xfrm>
            <a:off x="162719" y="6524625"/>
            <a:ext cx="10427719" cy="707886"/>
          </a:xfrm>
          <a:prstGeom prst="rect">
            <a:avLst/>
          </a:prstGeom>
        </p:spPr>
        <p:txBody>
          <a:bodyPr wrap="square">
            <a:spAutoFit/>
          </a:bodyPr>
          <a:lstStyle/>
          <a:p>
            <a:r>
              <a:rPr lang="en-US" altLang="zh-CN" dirty="0" smtClean="0">
                <a:solidFill>
                  <a:schemeClr val="bg1"/>
                </a:solidFill>
              </a:rPr>
              <a:t>Then t</a:t>
            </a:r>
            <a:r>
              <a:rPr lang="en-GB" altLang="zh-CN" dirty="0" smtClean="0">
                <a:solidFill>
                  <a:schemeClr val="bg1"/>
                </a:solidFill>
              </a:rPr>
              <a:t>hey need </a:t>
            </a:r>
            <a:r>
              <a:rPr lang="en-GB" altLang="zh-CN" dirty="0" smtClean="0">
                <a:solidFill>
                  <a:schemeClr val="bg1"/>
                </a:solidFill>
              </a:rPr>
              <a:t>to reject incorrect invoice requests and communicate with related stakeholders via email or the phone.</a:t>
            </a:r>
            <a:endParaRPr lang="zh-CN" altLang="en-US" dirty="0">
              <a:solidFill>
                <a:schemeClr val="bg1"/>
              </a:solidFill>
            </a:endParaRPr>
          </a:p>
        </p:txBody>
      </p:sp>
      <p:grpSp>
        <p:nvGrpSpPr>
          <p:cNvPr id="22" name="Group 21"/>
          <p:cNvGrpSpPr/>
          <p:nvPr/>
        </p:nvGrpSpPr>
        <p:grpSpPr>
          <a:xfrm>
            <a:off x="687388" y="435881"/>
            <a:ext cx="9134750" cy="1220400"/>
            <a:chOff x="687388" y="435881"/>
            <a:chExt cx="9134750" cy="1220400"/>
          </a:xfrm>
        </p:grpSpPr>
        <p:pic>
          <p:nvPicPr>
            <p:cNvPr id="3074" name="Picture 2" descr="C:\Users\TJVictor\git\auto-scan\src\main\presentation\img\ao.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4506119" y="435881"/>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TJVictor\Desktop\girl_63.058823529412px_1204893_easyicon.net.pn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687388" y="435881"/>
              <a:ext cx="800887" cy="1220400"/>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1610519" y="854890"/>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9" name="Picture 7" descr="C:\Users\TJVictor\git\auto-scan\src\main\presentation\img\indexor.png"/>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8849519" y="568696"/>
              <a:ext cx="972619" cy="972619"/>
            </a:xfrm>
            <a:prstGeom prst="rect">
              <a:avLst/>
            </a:prstGeom>
            <a:noFill/>
            <a:extLst>
              <a:ext uri="{909E8E84-426E-40DD-AFC4-6F175D3DCCD1}">
                <a14:hiddenFill xmlns:a14="http://schemas.microsoft.com/office/drawing/2010/main">
                  <a:solidFill>
                    <a:srgbClr val="FFFFFF"/>
                  </a:solidFill>
                </a14:hiddenFill>
              </a:ext>
            </a:extLst>
          </p:spPr>
        </p:pic>
        <p:sp>
          <p:nvSpPr>
            <p:cNvPr id="19" name="Right Arrow 18"/>
            <p:cNvSpPr/>
            <p:nvPr/>
          </p:nvSpPr>
          <p:spPr>
            <a:xfrm>
              <a:off x="5801519" y="817897"/>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Payment ticket pic" descr="C:\Users\TJVictor\git\auto-scan\src\main\presentation\img\ticket.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801519" y="1003154"/>
            <a:ext cx="686594" cy="686594"/>
          </a:xfrm>
          <a:prstGeom prst="rect">
            <a:avLst/>
          </a:prstGeom>
          <a:noFill/>
          <a:extLst>
            <a:ext uri="{909E8E84-426E-40DD-AFC4-6F175D3DCCD1}">
              <a14:hiddenFill xmlns:a14="http://schemas.microsoft.com/office/drawing/2010/main">
                <a:solidFill>
                  <a:srgbClr val="FFFFFF"/>
                </a:solidFill>
              </a14:hiddenFill>
            </a:ext>
          </a:extLst>
        </p:spPr>
      </p:pic>
      <p:sp>
        <p:nvSpPr>
          <p:cNvPr id="10" name="word 3"/>
          <p:cNvSpPr/>
          <p:nvPr/>
        </p:nvSpPr>
        <p:spPr>
          <a:xfrm>
            <a:off x="162719" y="6600825"/>
            <a:ext cx="10063326" cy="707886"/>
          </a:xfrm>
          <a:prstGeom prst="rect">
            <a:avLst/>
          </a:prstGeom>
        </p:spPr>
        <p:txBody>
          <a:bodyPr wrap="square">
            <a:spAutoFit/>
          </a:bodyPr>
          <a:lstStyle/>
          <a:p>
            <a:r>
              <a:rPr lang="en-GB" altLang="zh-CN" dirty="0" smtClean="0">
                <a:solidFill>
                  <a:schemeClr val="bg1"/>
                </a:solidFill>
              </a:rPr>
              <a:t>For correct invoices, AO staff will copy them manually and start towards the next payment process.</a:t>
            </a:r>
            <a:endParaRPr lang="zh-CN" altLang="en-US" dirty="0">
              <a:solidFill>
                <a:schemeClr val="bg1"/>
              </a:solidFill>
            </a:endParaRPr>
          </a:p>
        </p:txBody>
      </p:sp>
      <p:sp>
        <p:nvSpPr>
          <p:cNvPr id="11" name="word 4"/>
          <p:cNvSpPr/>
          <p:nvPr/>
        </p:nvSpPr>
        <p:spPr>
          <a:xfrm>
            <a:off x="161557" y="6524625"/>
            <a:ext cx="10364362" cy="1015663"/>
          </a:xfrm>
          <a:prstGeom prst="rect">
            <a:avLst/>
          </a:prstGeom>
        </p:spPr>
        <p:txBody>
          <a:bodyPr wrap="square">
            <a:spAutoFit/>
          </a:bodyPr>
          <a:lstStyle/>
          <a:p>
            <a:r>
              <a:rPr lang="en-GB" altLang="zh-CN" dirty="0" smtClean="0">
                <a:solidFill>
                  <a:schemeClr val="bg1"/>
                </a:solidFill>
              </a:rPr>
              <a:t>During the whole process, AO staff is working manually within low efficiency and always facing the risk of manual mistakes and </a:t>
            </a:r>
            <a:r>
              <a:rPr lang="en-GB" altLang="zh-CN" dirty="0" smtClean="0">
                <a:solidFill>
                  <a:schemeClr val="bg1"/>
                </a:solidFill>
              </a:rPr>
              <a:t>information isolation. It means what you think is not the same as I think, the information is not matched between us.</a:t>
            </a:r>
            <a:endParaRPr lang="zh-CN" altLang="en-US" dirty="0">
              <a:solidFill>
                <a:schemeClr val="bg1"/>
              </a:solidFill>
            </a:endParaRPr>
          </a:p>
        </p:txBody>
      </p:sp>
      <p:sp>
        <p:nvSpPr>
          <p:cNvPr id="12" name="red word 1"/>
          <p:cNvSpPr/>
          <p:nvPr/>
        </p:nvSpPr>
        <p:spPr>
          <a:xfrm>
            <a:off x="2524919" y="2858095"/>
            <a:ext cx="498918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a:ln w="11430"/>
                <a:solidFill>
                  <a:srgbClr val="FF0000"/>
                </a:solidFill>
                <a:effectLst>
                  <a:outerShdw blurRad="80000" dist="40000" dir="5040000" algn="tl">
                    <a:srgbClr val="000000">
                      <a:alpha val="30000"/>
                    </a:srgbClr>
                  </a:outerShdw>
                </a:effectLst>
              </a:rPr>
              <a:t>	</a:t>
            </a:r>
            <a:r>
              <a:rPr lang="en-US" altLang="zh-CN" sz="5400" b="1" dirty="0" smtClean="0">
                <a:ln w="11430"/>
                <a:solidFill>
                  <a:srgbClr val="FF0000"/>
                </a:solidFill>
                <a:effectLst>
                  <a:outerShdw blurRad="80000" dist="40000" dir="5040000" algn="tl">
                    <a:srgbClr val="000000">
                      <a:alpha val="30000"/>
                    </a:srgbClr>
                  </a:outerShdw>
                </a:effectLst>
              </a:rPr>
              <a:t>LOW EFFICIENCY</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4" name="red word 2"/>
          <p:cNvSpPr/>
          <p:nvPr/>
        </p:nvSpPr>
        <p:spPr>
          <a:xfrm>
            <a:off x="2275698" y="4001095"/>
            <a:ext cx="550702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MANUAL MISTAKE</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1" name="red word 3"/>
          <p:cNvSpPr/>
          <p:nvPr/>
        </p:nvSpPr>
        <p:spPr>
          <a:xfrm>
            <a:off x="1257722" y="5144095"/>
            <a:ext cx="766799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INFORMATION ISOLATION</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59848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accel="50000" decel="50000" fill="hold" nodeType="clickEffect">
                                  <p:stCondLst>
                                    <p:cond delay="0"/>
                                  </p:stCondLst>
                                  <p:endCondLst>
                                    <p:cond evt="onNext" delay="0">
                                      <p:tgtEl>
                                        <p:sldTgt/>
                                      </p:tgtEl>
                                    </p:cond>
                                  </p:endCondLst>
                                  <p:childTnLst>
                                    <p:animMotion origin="layout" path="M 5.93824E-7 1.47651E-6 L 0.21021 0.0044 " pathEditMode="relative" rAng="0" ptsTypes="AA">
                                      <p:cBhvr>
                                        <p:cTn id="6" dur="2000" fill="hold"/>
                                        <p:tgtEl>
                                          <p:spTgt spid="3077"/>
                                        </p:tgtEl>
                                        <p:attrNameLst>
                                          <p:attrName>ppt_x</p:attrName>
                                          <p:attrName>ppt_y</p:attrName>
                                        </p:attrNameLst>
                                      </p:cBhvr>
                                      <p:rCtr x="10511" y="210"/>
                                    </p:animMotion>
                                  </p:childTnLst>
                                </p:cTn>
                              </p:par>
                              <p:par>
                                <p:cTn id="7" presetID="14" presetClass="entr" presetSubtype="1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randombar(horizontal)">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3"/>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3078"/>
                                        </p:tgtEl>
                                        <p:attrNameLst>
                                          <p:attrName>style.visibility</p:attrName>
                                        </p:attrNameLst>
                                      </p:cBhvr>
                                      <p:to>
                                        <p:strVal val="visible"/>
                                      </p:to>
                                    </p:set>
                                  </p:childTnLst>
                                </p:cTn>
                              </p:par>
                              <p:par>
                                <p:cTn id="18" presetID="42" presetClass="path" presetSubtype="0" repeatCount="indefinite" accel="50000" decel="50000" fill="hold" nodeType="withEffect">
                                  <p:stCondLst>
                                    <p:cond delay="0"/>
                                  </p:stCondLst>
                                  <p:endCondLst>
                                    <p:cond evt="onNext" delay="0">
                                      <p:tgtEl>
                                        <p:sldTgt/>
                                      </p:tgtEl>
                                    </p:cond>
                                  </p:endCondLst>
                                  <p:childTnLst>
                                    <p:animMotion origin="layout" path="M -2.09026E-6 3.08725E-6 L -0.35629 3.08725E-6 " pathEditMode="relative" rAng="0" ptsTypes="AA">
                                      <p:cBhvr>
                                        <p:cTn id="19" dur="2000" fill="hold"/>
                                        <p:tgtEl>
                                          <p:spTgt spid="3078"/>
                                        </p:tgtEl>
                                        <p:attrNameLst>
                                          <p:attrName>ppt_x</p:attrName>
                                          <p:attrName>ppt_y</p:attrName>
                                        </p:attrNameLst>
                                      </p:cBhvr>
                                      <p:rCtr x="-17815" y="0"/>
                                    </p:animMotion>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par>
                          <p:cTn id="27" fill="hold">
                            <p:stCondLst>
                              <p:cond delay="0"/>
                            </p:stCondLst>
                            <p:childTnLst>
                              <p:par>
                                <p:cTn id="28" presetID="14"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42" presetClass="path" presetSubtype="0" repeatCount="indefinite" accel="50000" decel="50000" fill="hold" nodeType="withEffect">
                                  <p:stCondLst>
                                    <p:cond delay="0"/>
                                  </p:stCondLst>
                                  <p:endCondLst>
                                    <p:cond evt="onNext" delay="0">
                                      <p:tgtEl>
                                        <p:sldTgt/>
                                      </p:tgtEl>
                                    </p:cond>
                                  </p:endCondLst>
                                  <p:childTnLst>
                                    <p:animMotion origin="layout" path="M 3.65796E-6 4.22819E-6 L 0.21021 0.0044 " pathEditMode="relative" rAng="0" ptsTypes="AA">
                                      <p:cBhvr>
                                        <p:cTn id="34" dur="2000" fill="hold"/>
                                        <p:tgtEl>
                                          <p:spTgt spid="20"/>
                                        </p:tgtEl>
                                        <p:attrNameLst>
                                          <p:attrName>ppt_x</p:attrName>
                                          <p:attrName>ppt_y</p:attrName>
                                        </p:attrNameLst>
                                      </p:cBhvr>
                                      <p:rCtr x="10511" y="210"/>
                                    </p:animMotion>
                                  </p:childTnLst>
                                </p:cTn>
                              </p:par>
                              <p:par>
                                <p:cTn id="35" presetID="1" presetClass="exit" presetSubtype="0" fill="hold" nodeType="withEffect">
                                  <p:stCondLst>
                                    <p:cond delay="0"/>
                                  </p:stCondLst>
                                  <p:childTnLst>
                                    <p:set>
                                      <p:cBhvr>
                                        <p:cTn id="36" dur="1" fill="hold">
                                          <p:stCondLst>
                                            <p:cond delay="0"/>
                                          </p:stCondLst>
                                        </p:cTn>
                                        <p:tgtEl>
                                          <p:spTgt spid="307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Effect transition="in" filter="fade">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animBg="1"/>
      <p:bldP spid="9" grpId="1" animBg="1"/>
      <p:bldP spid="17" grpId="0"/>
      <p:bldP spid="17" grpId="1"/>
      <p:bldP spid="10" grpId="0"/>
      <p:bldP spid="10" grpId="1"/>
      <p:bldP spid="11" grpId="0"/>
      <p:bldP spid="12" grpId="0"/>
      <p:bldP spid="24"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0" y="6854964"/>
            <a:ext cx="10688638" cy="707886"/>
          </a:xfrm>
          <a:prstGeom prst="rect">
            <a:avLst/>
          </a:prstGeom>
        </p:spPr>
        <p:txBody>
          <a:bodyPr wrap="square">
            <a:spAutoFit/>
          </a:bodyPr>
          <a:lstStyle/>
          <a:p>
            <a:r>
              <a:rPr lang="en-GB" altLang="zh-CN" dirty="0" smtClean="0">
                <a:solidFill>
                  <a:schemeClr val="bg1"/>
                </a:solidFill>
              </a:rPr>
              <a:t>Regarding our designed solution, we provide a payment platform to resolve those problems. Our target is to make each process automatic, improve efficiency and reduce manual risk to zero.</a:t>
            </a:r>
            <a:endParaRPr lang="zh-CN" altLang="en-US" dirty="0">
              <a:solidFill>
                <a:schemeClr val="bg1"/>
              </a:solidFill>
            </a:endParaRPr>
          </a:p>
        </p:txBody>
      </p:sp>
      <p:pic>
        <p:nvPicPr>
          <p:cNvPr id="2051" name="Picture 3"/>
          <p:cNvPicPr>
            <a:picLocks noChangeAspect="1" noChangeArrowheads="1"/>
          </p:cNvPicPr>
          <p:nvPr/>
        </p:nvPicPr>
        <p:blipFill>
          <a:blip r:embed="rId3" cstate="screen"/>
          <a:srcRect/>
          <a:stretch>
            <a:fillRect/>
          </a:stretch>
        </p:blipFill>
        <p:spPr bwMode="auto">
          <a:xfrm>
            <a:off x="543719" y="1190625"/>
            <a:ext cx="9385300" cy="4337050"/>
          </a:xfrm>
          <a:prstGeom prst="rect">
            <a:avLst/>
          </a:prstGeom>
          <a:noFill/>
          <a:ln w="9525">
            <a:noFill/>
            <a:miter lim="800000"/>
            <a:headEnd/>
            <a:tailEnd/>
          </a:ln>
        </p:spPr>
      </p:pic>
    </p:spTree>
    <p:extLst>
      <p:ext uri="{BB962C8B-B14F-4D97-AF65-F5344CB8AC3E}">
        <p14:creationId xmlns:p14="http://schemas.microsoft.com/office/powerpoint/2010/main" val="357793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pic>
        <p:nvPicPr>
          <p:cNvPr id="4098" name="invoice pic"/>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610519" y="1571625"/>
            <a:ext cx="68389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word 1"/>
          <p:cNvSpPr/>
          <p:nvPr/>
        </p:nvSpPr>
        <p:spPr>
          <a:xfrm>
            <a:off x="315119" y="7023138"/>
            <a:ext cx="10214425" cy="400110"/>
          </a:xfrm>
          <a:prstGeom prst="rect">
            <a:avLst/>
          </a:prstGeom>
        </p:spPr>
        <p:txBody>
          <a:bodyPr wrap="square">
            <a:spAutoFit/>
          </a:bodyPr>
          <a:lstStyle/>
          <a:p>
            <a:r>
              <a:rPr lang="en-GB" dirty="0" smtClean="0">
                <a:solidFill>
                  <a:schemeClr val="bg1"/>
                </a:solidFill>
              </a:rPr>
              <a:t>In China, each invoice has an unique QR code which includes invoice detail information. </a:t>
            </a:r>
            <a:endParaRPr lang="en-US" altLang="ko-KR" dirty="0">
              <a:solidFill>
                <a:schemeClr val="bg1"/>
              </a:solidFill>
              <a:ea typeface="굴림" charset="-127"/>
              <a:cs typeface="Arial" charset="0"/>
            </a:endParaRPr>
          </a:p>
        </p:txBody>
      </p:sp>
      <p:sp>
        <p:nvSpPr>
          <p:cNvPr id="6" name="word 2"/>
          <p:cNvSpPr/>
          <p:nvPr/>
        </p:nvSpPr>
        <p:spPr>
          <a:xfrm>
            <a:off x="162719" y="6854964"/>
            <a:ext cx="10210800" cy="707886"/>
          </a:xfrm>
          <a:prstGeom prst="rect">
            <a:avLst/>
          </a:prstGeom>
        </p:spPr>
        <p:txBody>
          <a:bodyPr wrap="square">
            <a:spAutoFit/>
          </a:bodyPr>
          <a:lstStyle/>
          <a:p>
            <a:r>
              <a:rPr lang="en-GB" dirty="0" smtClean="0">
                <a:solidFill>
                  <a:schemeClr val="bg1"/>
                </a:solidFill>
              </a:rPr>
              <a:t>We provide hardware to scan this QR code, so that the invoice information will be imported into system automatically. </a:t>
            </a:r>
            <a:endParaRPr lang="en-GB" dirty="0">
              <a:solidFill>
                <a:schemeClr val="bg1"/>
              </a:solidFill>
            </a:endParaRPr>
          </a:p>
        </p:txBody>
      </p:sp>
      <p:sp>
        <p:nvSpPr>
          <p:cNvPr id="9" name="word digital"/>
          <p:cNvSpPr/>
          <p:nvPr/>
        </p:nvSpPr>
        <p:spPr>
          <a:xfrm>
            <a:off x="619919" y="2257425"/>
            <a:ext cx="2057400" cy="400110"/>
          </a:xfrm>
          <a:prstGeom prst="rect">
            <a:avLst/>
          </a:prstGeom>
        </p:spPr>
        <p:txBody>
          <a:bodyPr wrap="square">
            <a:spAutoFit/>
          </a:bodyPr>
          <a:lstStyle/>
          <a:p>
            <a:r>
              <a:rPr lang="en-GB" dirty="0" smtClean="0"/>
              <a:t>01011011000100</a:t>
            </a:r>
            <a:endParaRPr lang="en-GB" dirty="0"/>
          </a:p>
        </p:txBody>
      </p:sp>
      <p:grpSp>
        <p:nvGrpSpPr>
          <p:cNvPr id="10" name="Group 9"/>
          <p:cNvGrpSpPr/>
          <p:nvPr/>
        </p:nvGrpSpPr>
        <p:grpSpPr>
          <a:xfrm>
            <a:off x="315119" y="1495425"/>
            <a:ext cx="9289950" cy="1600200"/>
            <a:chOff x="315119" y="1495425"/>
            <a:chExt cx="9289950" cy="1600200"/>
          </a:xfrm>
        </p:grpSpPr>
        <p:pic>
          <p:nvPicPr>
            <p:cNvPr id="3074" name="Picture 2"/>
            <p:cNvPicPr>
              <a:picLocks noChangeAspect="1" noChangeArrowheads="1"/>
            </p:cNvPicPr>
            <p:nvPr/>
          </p:nvPicPr>
          <p:blipFill>
            <a:blip r:embed="rId4" cstate="screen"/>
            <a:srcRect/>
            <a:stretch>
              <a:fillRect/>
            </a:stretch>
          </p:blipFill>
          <p:spPr bwMode="auto">
            <a:xfrm>
              <a:off x="315119" y="1647825"/>
              <a:ext cx="2298108" cy="1447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screen"/>
            <a:srcRect/>
            <a:stretch>
              <a:fillRect/>
            </a:stretch>
          </p:blipFill>
          <p:spPr bwMode="auto">
            <a:xfrm>
              <a:off x="7096919" y="1495425"/>
              <a:ext cx="2508150" cy="1600200"/>
            </a:xfrm>
            <a:prstGeom prst="rect">
              <a:avLst/>
            </a:prstGeom>
            <a:noFill/>
            <a:ln w="9525">
              <a:noFill/>
              <a:miter lim="800000"/>
              <a:headEnd/>
              <a:tailEnd/>
            </a:ln>
            <a:effectLst/>
          </p:spPr>
        </p:pic>
      </p:grpSp>
    </p:spTree>
    <p:extLst>
      <p:ext uri="{BB962C8B-B14F-4D97-AF65-F5344CB8AC3E}">
        <p14:creationId xmlns:p14="http://schemas.microsoft.com/office/powerpoint/2010/main" val="415415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4" presetClass="entr" presetSubtype="16" fill="hold"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ox(in)">
                                      <p:cBhvr>
                                        <p:cTn id="15" dur="500"/>
                                        <p:tgtEl>
                                          <p:spTgt spid="6">
                                            <p:txEl>
                                              <p:pRg st="0" end="0"/>
                                            </p:txEl>
                                          </p:spTgt>
                                        </p:tgtEl>
                                      </p:cBhvr>
                                    </p:animEffect>
                                  </p:childTnLst>
                                </p:cTn>
                              </p:par>
                              <p:par>
                                <p:cTn id="16" presetID="1" presetClass="entr" presetSubtype="0" fill="hold" grpId="1"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500"/>
                            </p:stCondLst>
                            <p:childTnLst>
                              <p:par>
                                <p:cTn id="19" presetID="63" presetClass="path" presetSubtype="0" repeatCount="indefinite" accel="50000" decel="50000" fill="hold" grpId="0" nodeType="afterEffect">
                                  <p:stCondLst>
                                    <p:cond delay="0"/>
                                  </p:stCondLst>
                                  <p:endCondLst>
                                    <p:cond evt="onNext" delay="0">
                                      <p:tgtEl>
                                        <p:sldTgt/>
                                      </p:tgtEl>
                                    </p:cond>
                                  </p:endCondLst>
                                  <p:childTnLst>
                                    <p:animMotion origin="layout" path="M -4.57003E-6 -3.49853E-6 L 0.63806 -0.0063 " pathEditMode="relative" rAng="0" ptsTypes="AA">
                                      <p:cBhvr>
                                        <p:cTn id="20" dur="3000" fill="hold"/>
                                        <p:tgtEl>
                                          <p:spTgt spid="9"/>
                                        </p:tgtEl>
                                        <p:attrNameLst>
                                          <p:attrName>ppt_x</p:attrName>
                                          <p:attrName>ppt_y</p:attrName>
                                        </p:attrNameLst>
                                      </p:cBhvr>
                                      <p:rCtr x="319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nt bg"/>
          <p:cNvSpPr/>
          <p:nvPr/>
        </p:nvSpPr>
        <p:spPr>
          <a:xfrm>
            <a:off x="0" y="6826389"/>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sp>
        <p:nvSpPr>
          <p:cNvPr id="2" name="word - in future"/>
          <p:cNvSpPr/>
          <p:nvPr/>
        </p:nvSpPr>
        <p:spPr>
          <a:xfrm>
            <a:off x="233993" y="6854963"/>
            <a:ext cx="10133299" cy="707886"/>
          </a:xfrm>
          <a:prstGeom prst="rect">
            <a:avLst/>
          </a:prstGeom>
        </p:spPr>
        <p:txBody>
          <a:bodyPr wrap="square">
            <a:spAutoFit/>
          </a:bodyPr>
          <a:lstStyle/>
          <a:p>
            <a:r>
              <a:rPr lang="en-GB" altLang="zh-CN" dirty="0" smtClean="0">
                <a:solidFill>
                  <a:schemeClr val="bg1"/>
                </a:solidFill>
              </a:rPr>
              <a:t>After applying our new process, the requestor will use a website or mobile app to submit their reimbursement </a:t>
            </a:r>
            <a:r>
              <a:rPr lang="en-GB" altLang="zh-CN" dirty="0" smtClean="0">
                <a:solidFill>
                  <a:schemeClr val="bg1"/>
                </a:solidFill>
              </a:rPr>
              <a:t>request.</a:t>
            </a:r>
            <a:endParaRPr lang="zh-CN" altLang="en-US" dirty="0">
              <a:solidFill>
                <a:schemeClr val="bg1"/>
              </a:solidFill>
            </a:endParaRPr>
          </a:p>
        </p:txBody>
      </p:sp>
      <p:pic>
        <p:nvPicPr>
          <p:cNvPr id="1031" name="folder 3" descr="C:\Users\1464202\Downloads\globe_folder_72px_1145715_easyicon.net.png"/>
          <p:cNvPicPr>
            <a:picLocks noChangeAspect="1" noChangeArrowheads="1"/>
          </p:cNvPicPr>
          <p:nvPr/>
        </p:nvPicPr>
        <p:blipFill>
          <a:blip r:embed="rId3" cstate="screen"/>
          <a:srcRect/>
          <a:stretch>
            <a:fillRect/>
          </a:stretch>
        </p:blipFill>
        <p:spPr bwMode="auto">
          <a:xfrm>
            <a:off x="8087519" y="1647825"/>
            <a:ext cx="685800" cy="685800"/>
          </a:xfrm>
          <a:prstGeom prst="rect">
            <a:avLst/>
          </a:prstGeom>
          <a:noFill/>
        </p:spPr>
      </p:pic>
      <p:pic>
        <p:nvPicPr>
          <p:cNvPr id="1027" name="folder" descr="C:\Users\1464202\Downloads\globe_folder_72px_1145715_easyicon.net.png"/>
          <p:cNvPicPr>
            <a:picLocks noChangeAspect="1" noChangeArrowheads="1"/>
          </p:cNvPicPr>
          <p:nvPr/>
        </p:nvPicPr>
        <p:blipFill>
          <a:blip r:embed="rId3" cstate="screen"/>
          <a:srcRect/>
          <a:stretch>
            <a:fillRect/>
          </a:stretch>
        </p:blipFill>
        <p:spPr bwMode="auto">
          <a:xfrm>
            <a:off x="238919" y="1724025"/>
            <a:ext cx="685800" cy="685800"/>
          </a:xfrm>
          <a:prstGeom prst="rect">
            <a:avLst/>
          </a:prstGeom>
          <a:noFill/>
        </p:spPr>
      </p:pic>
      <p:pic>
        <p:nvPicPr>
          <p:cNvPr id="1029" name="folder 1" descr="C:\Users\1464202\Downloads\globe_folder_72px_1145715_easyicon.net.png"/>
          <p:cNvPicPr>
            <a:picLocks noChangeAspect="1" noChangeArrowheads="1"/>
          </p:cNvPicPr>
          <p:nvPr/>
        </p:nvPicPr>
        <p:blipFill>
          <a:blip r:embed="rId3" cstate="screen"/>
          <a:srcRect/>
          <a:stretch>
            <a:fillRect/>
          </a:stretch>
        </p:blipFill>
        <p:spPr bwMode="auto">
          <a:xfrm>
            <a:off x="4582319" y="2181225"/>
            <a:ext cx="685800" cy="685800"/>
          </a:xfrm>
          <a:prstGeom prst="rect">
            <a:avLst/>
          </a:prstGeom>
          <a:noFill/>
        </p:spPr>
      </p:pic>
      <p:pic>
        <p:nvPicPr>
          <p:cNvPr id="1032" name="email pic" descr="C:\git\auto-scan\src\main\presentation\img\email.jpg"/>
          <p:cNvPicPr>
            <a:picLocks noChangeAspect="1" noChangeArrowheads="1"/>
          </p:cNvPicPr>
          <p:nvPr/>
        </p:nvPicPr>
        <p:blipFill>
          <a:blip r:embed="rId4" cstate="screen"/>
          <a:srcRect/>
          <a:stretch>
            <a:fillRect/>
          </a:stretch>
        </p:blipFill>
        <p:spPr bwMode="auto">
          <a:xfrm>
            <a:off x="4429919" y="4848225"/>
            <a:ext cx="487362" cy="487363"/>
          </a:xfrm>
          <a:prstGeom prst="rect">
            <a:avLst/>
          </a:prstGeom>
          <a:noFill/>
        </p:spPr>
      </p:pic>
      <p:sp>
        <p:nvSpPr>
          <p:cNvPr id="9" name="word - this scanner"/>
          <p:cNvSpPr/>
          <p:nvPr/>
        </p:nvSpPr>
        <p:spPr>
          <a:xfrm>
            <a:off x="315119" y="6854964"/>
            <a:ext cx="9677400" cy="707886"/>
          </a:xfrm>
          <a:prstGeom prst="rect">
            <a:avLst/>
          </a:prstGeom>
        </p:spPr>
        <p:txBody>
          <a:bodyPr wrap="square">
            <a:spAutoFit/>
          </a:bodyPr>
          <a:lstStyle/>
          <a:p>
            <a:r>
              <a:rPr lang="en-GB" dirty="0" smtClean="0">
                <a:solidFill>
                  <a:schemeClr val="bg1"/>
                </a:solidFill>
              </a:rPr>
              <a:t>AO staff can use this scanner to scan their invoice QR Code instead of manually typing it and then the invoice information will </a:t>
            </a:r>
            <a:r>
              <a:rPr lang="en-GB" dirty="0" smtClean="0">
                <a:solidFill>
                  <a:schemeClr val="bg1"/>
                </a:solidFill>
              </a:rPr>
              <a:t>be auto-imported </a:t>
            </a:r>
            <a:r>
              <a:rPr lang="en-GB" dirty="0" smtClean="0">
                <a:solidFill>
                  <a:schemeClr val="bg1"/>
                </a:solidFill>
              </a:rPr>
              <a:t>into our system.</a:t>
            </a:r>
            <a:endParaRPr lang="en-GB" dirty="0">
              <a:solidFill>
                <a:schemeClr val="bg1"/>
              </a:solidFill>
            </a:endParaRPr>
          </a:p>
        </p:txBody>
      </p:sp>
      <p:pic>
        <p:nvPicPr>
          <p:cNvPr id="1030" name="folder 2" descr="C:\Users\1464202\Downloads\globe_folder_72px_1145715_easyicon.net.png"/>
          <p:cNvPicPr>
            <a:picLocks noChangeAspect="1" noChangeArrowheads="1"/>
          </p:cNvPicPr>
          <p:nvPr/>
        </p:nvPicPr>
        <p:blipFill>
          <a:blip r:embed="rId3" cstate="screen"/>
          <a:srcRect/>
          <a:stretch>
            <a:fillRect/>
          </a:stretch>
        </p:blipFill>
        <p:spPr bwMode="auto">
          <a:xfrm>
            <a:off x="4582319" y="4695825"/>
            <a:ext cx="685800" cy="685800"/>
          </a:xfrm>
          <a:prstGeom prst="rect">
            <a:avLst/>
          </a:prstGeom>
          <a:noFill/>
        </p:spPr>
      </p:pic>
      <p:grpSp>
        <p:nvGrpSpPr>
          <p:cNvPr id="17" name="Group 16"/>
          <p:cNvGrpSpPr/>
          <p:nvPr/>
        </p:nvGrpSpPr>
        <p:grpSpPr>
          <a:xfrm>
            <a:off x="162719" y="1266825"/>
            <a:ext cx="8839200" cy="4419600"/>
            <a:chOff x="162719" y="1266825"/>
            <a:chExt cx="8839200" cy="4419600"/>
          </a:xfrm>
        </p:grpSpPr>
        <p:pic>
          <p:nvPicPr>
            <p:cNvPr id="2051" name="tax pic" descr="C:\git\auto-scan\src\main\presentation\img\logo.jpg"/>
            <p:cNvPicPr>
              <a:picLocks noChangeAspect="1" noChangeArrowheads="1"/>
            </p:cNvPicPr>
            <p:nvPr/>
          </p:nvPicPr>
          <p:blipFill>
            <a:blip r:embed="rId5" cstate="screen"/>
            <a:srcRect/>
            <a:stretch>
              <a:fillRect/>
            </a:stretch>
          </p:blipFill>
          <p:spPr bwMode="auto">
            <a:xfrm>
              <a:off x="7858919" y="1419225"/>
              <a:ext cx="1143000" cy="1334530"/>
            </a:xfrm>
            <a:prstGeom prst="rect">
              <a:avLst/>
            </a:prstGeom>
            <a:noFill/>
          </p:spPr>
        </p:pic>
        <p:pic>
          <p:nvPicPr>
            <p:cNvPr id="1026" name="ao pic" descr="C:\git\auto-scan\src\main\presentation\img\IMG_20180102_171716.jpg"/>
            <p:cNvPicPr>
              <a:picLocks noChangeAspect="1" noChangeArrowheads="1"/>
            </p:cNvPicPr>
            <p:nvPr/>
          </p:nvPicPr>
          <p:blipFill>
            <a:blip r:embed="rId6" cstate="screen"/>
            <a:srcRect/>
            <a:stretch>
              <a:fillRect/>
            </a:stretch>
          </p:blipFill>
          <p:spPr bwMode="auto">
            <a:xfrm>
              <a:off x="3744119" y="1266825"/>
              <a:ext cx="2301413" cy="1676400"/>
            </a:xfrm>
            <a:prstGeom prst="rect">
              <a:avLst/>
            </a:prstGeom>
            <a:noFill/>
          </p:spPr>
        </p:pic>
        <p:pic>
          <p:nvPicPr>
            <p:cNvPr id="2052" name="mobile pic"/>
            <p:cNvPicPr>
              <a:picLocks noChangeAspect="1" noChangeArrowheads="1"/>
            </p:cNvPicPr>
            <p:nvPr/>
          </p:nvPicPr>
          <p:blipFill>
            <a:blip r:embed="rId7" cstate="screen"/>
            <a:srcRect/>
            <a:stretch>
              <a:fillRect/>
            </a:stretch>
          </p:blipFill>
          <p:spPr bwMode="auto">
            <a:xfrm>
              <a:off x="162719" y="1343025"/>
              <a:ext cx="889000" cy="1663700"/>
            </a:xfrm>
            <a:prstGeom prst="rect">
              <a:avLst/>
            </a:prstGeom>
            <a:noFill/>
            <a:ln w="9525">
              <a:noFill/>
              <a:miter lim="800000"/>
              <a:headEnd/>
              <a:tailEnd/>
            </a:ln>
          </p:spPr>
        </p:pic>
        <p:pic>
          <p:nvPicPr>
            <p:cNvPr id="1028" name="server pic" descr="C:\Users\1464202\Downloads\69462e1246cc3f87d05815ff3eae7e99.jpg"/>
            <p:cNvPicPr>
              <a:picLocks noChangeAspect="1" noChangeArrowheads="1"/>
            </p:cNvPicPr>
            <p:nvPr/>
          </p:nvPicPr>
          <p:blipFill>
            <a:blip r:embed="rId8" cstate="screen"/>
            <a:srcRect/>
            <a:stretch>
              <a:fillRect/>
            </a:stretch>
          </p:blipFill>
          <p:spPr bwMode="auto">
            <a:xfrm>
              <a:off x="4201319" y="4238625"/>
              <a:ext cx="1400220" cy="1447800"/>
            </a:xfrm>
            <a:prstGeom prst="rect">
              <a:avLst/>
            </a:prstGeom>
            <a:noFill/>
          </p:spPr>
        </p:pic>
      </p:grpSp>
      <p:sp>
        <p:nvSpPr>
          <p:cNvPr id="15" name="word - auto match"/>
          <p:cNvSpPr/>
          <p:nvPr/>
        </p:nvSpPr>
        <p:spPr>
          <a:xfrm>
            <a:off x="315119" y="6981825"/>
            <a:ext cx="9982200" cy="400110"/>
          </a:xfrm>
          <a:prstGeom prst="rect">
            <a:avLst/>
          </a:prstGeom>
        </p:spPr>
        <p:txBody>
          <a:bodyPr wrap="square">
            <a:spAutoFit/>
          </a:bodyPr>
          <a:lstStyle/>
          <a:p>
            <a:r>
              <a:rPr lang="en-GB" dirty="0" smtClean="0">
                <a:solidFill>
                  <a:schemeClr val="bg1"/>
                </a:solidFill>
              </a:rPr>
              <a:t>The system will auto-match with Chinese Tax Golden Source to do invoice verification.</a:t>
            </a:r>
            <a:endParaRPr lang="en-GB" dirty="0">
              <a:solidFill>
                <a:schemeClr val="bg1"/>
              </a:solidFill>
            </a:endParaRPr>
          </a:p>
        </p:txBody>
      </p:sp>
      <p:sp>
        <p:nvSpPr>
          <p:cNvPr id="16" name="word - whatever"/>
          <p:cNvSpPr/>
          <p:nvPr/>
        </p:nvSpPr>
        <p:spPr>
          <a:xfrm>
            <a:off x="162719" y="6829425"/>
            <a:ext cx="10373519" cy="707886"/>
          </a:xfrm>
          <a:prstGeom prst="rect">
            <a:avLst/>
          </a:prstGeom>
        </p:spPr>
        <p:txBody>
          <a:bodyPr wrap="square">
            <a:spAutoFit/>
          </a:bodyPr>
          <a:lstStyle/>
          <a:p>
            <a:r>
              <a:rPr lang="en-GB" dirty="0" smtClean="0">
                <a:solidFill>
                  <a:schemeClr val="bg1"/>
                </a:solidFill>
              </a:rPr>
              <a:t>After determining Whether the invoice is effective or not, the system will trigger an email </a:t>
            </a:r>
            <a:r>
              <a:rPr lang="en-GB" dirty="0" smtClean="0">
                <a:solidFill>
                  <a:schemeClr val="bg1"/>
                </a:solidFill>
              </a:rPr>
              <a:t> automatically  to be </a:t>
            </a:r>
            <a:r>
              <a:rPr lang="en-GB" dirty="0" smtClean="0">
                <a:solidFill>
                  <a:schemeClr val="bg1"/>
                </a:solidFill>
              </a:rPr>
              <a:t>sent to the relevant stakeholders.</a:t>
            </a:r>
            <a:endParaRPr lang="en-GB" dirty="0">
              <a:solidFill>
                <a:schemeClr val="bg1"/>
              </a:solidFill>
            </a:endParaRPr>
          </a:p>
        </p:txBody>
      </p:sp>
    </p:spTree>
    <p:extLst>
      <p:ext uri="{BB962C8B-B14F-4D97-AF65-F5344CB8AC3E}">
        <p14:creationId xmlns:p14="http://schemas.microsoft.com/office/powerpoint/2010/main" val="3164977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repeatCount="indefinite" accel="50000" decel="50000" fill="hold" nodeType="clickEffect">
                                  <p:stCondLst>
                                    <p:cond delay="0"/>
                                  </p:stCondLst>
                                  <p:endCondLst>
                                    <p:cond evt="onNext" delay="0">
                                      <p:tgtEl>
                                        <p:sldTgt/>
                                      </p:tgtEl>
                                    </p:cond>
                                  </p:endCondLst>
                                  <p:childTnLst>
                                    <p:animMotion origin="layout" path="M 2.35111E-6 -4.53171E-6 L 0.36002 -0.00504 " pathEditMode="relative" rAng="0" ptsTypes="AA">
                                      <p:cBhvr>
                                        <p:cTn id="6" dur="2000" fill="hold"/>
                                        <p:tgtEl>
                                          <p:spTgt spid="1027"/>
                                        </p:tgtEl>
                                        <p:attrNameLst>
                                          <p:attrName>ppt_x</p:attrName>
                                          <p:attrName>ppt_y</p:attrName>
                                        </p:attrNameLst>
                                      </p:cBhvr>
                                      <p:rCtr x="180" y="-3"/>
                                    </p:animMotion>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repeatCount="5000" accel="50000" decel="50000" fill="hold" nodeType="clickEffect">
                                  <p:stCondLst>
                                    <p:cond delay="0"/>
                                  </p:stCondLst>
                                  <p:childTnLst>
                                    <p:animMotion origin="layout" path="M -4.39923E-6 -3.32213E-6 L -0.00014 0.28602 " pathEditMode="relative" rAng="0" ptsTypes="AA">
                                      <p:cBhvr>
                                        <p:cTn id="12" dur="2000" fill="hold"/>
                                        <p:tgtEl>
                                          <p:spTgt spid="1029"/>
                                        </p:tgtEl>
                                        <p:attrNameLst>
                                          <p:attrName>ppt_x</p:attrName>
                                          <p:attrName>ppt_y</p:attrName>
                                        </p:attrNameLst>
                                      </p:cBhvr>
                                      <p:rCtr x="0" y="143"/>
                                    </p:animMotion>
                                  </p:childTnLst>
                                </p:cTn>
                              </p:par>
                              <p:par>
                                <p:cTn id="13" presetID="1" presetClass="exit" presetSubtype="0" fill="hold" nodeType="withEffect">
                                  <p:stCondLst>
                                    <p:cond delay="0"/>
                                  </p:stCondLst>
                                  <p:childTnLst>
                                    <p:set>
                                      <p:cBhvr>
                                        <p:cTn id="14" dur="1" fill="hold">
                                          <p:stCondLst>
                                            <p:cond delay="0"/>
                                          </p:stCondLst>
                                        </p:cTn>
                                        <p:tgtEl>
                                          <p:spTgt spid="1027"/>
                                        </p:tgtEl>
                                        <p:attrNameLst>
                                          <p:attrName>style.visibility</p:attrName>
                                        </p:attrNameLst>
                                      </p:cBhvr>
                                      <p:to>
                                        <p:strVal val="hidden"/>
                                      </p:to>
                                    </p:set>
                                  </p:childTnLst>
                                </p:cTn>
                              </p:par>
                              <p:par>
                                <p:cTn id="15" presetID="3"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par>
                          <p:cTn id="20" fill="hold">
                            <p:stCondLst>
                              <p:cond delay="10000"/>
                            </p:stCondLst>
                            <p:childTnLst>
                              <p:par>
                                <p:cTn id="21" presetID="1" presetClass="exit" presetSubtype="0" fill="hold" grpId="1" nodeType="after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par>
                          <p:cTn id="23" fill="hold">
                            <p:stCondLst>
                              <p:cond delay="10000"/>
                            </p:stCondLst>
                            <p:childTnLst>
                              <p:par>
                                <p:cTn id="24" presetID="3" presetClass="entr" presetSubtype="1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repeatCount="indefinite" accel="50000" decel="50000" fill="hold" nodeType="clickEffect">
                                  <p:stCondLst>
                                    <p:cond delay="0"/>
                                  </p:stCondLst>
                                  <p:endCondLst>
                                    <p:cond evt="onNext" delay="0">
                                      <p:tgtEl>
                                        <p:sldTgt/>
                                      </p:tgtEl>
                                    </p:cond>
                                  </p:endCondLst>
                                  <p:childTnLst>
                                    <p:animMotion origin="layout" path="M -0.00014 0.00168 L 0.31933 -0.00504 " pathEditMode="relative" rAng="0" ptsTypes="AA">
                                      <p:cBhvr>
                                        <p:cTn id="30" dur="2000" fill="hold"/>
                                        <p:tgtEl>
                                          <p:spTgt spid="1030"/>
                                        </p:tgtEl>
                                        <p:attrNameLst>
                                          <p:attrName>ppt_x</p:attrName>
                                          <p:attrName>ppt_y</p:attrName>
                                        </p:attrNameLst>
                                      </p:cBhvr>
                                      <p:rCtr x="160" y="-3"/>
                                    </p:animMotion>
                                  </p:childTnLst>
                                </p:cTn>
                              </p:par>
                              <p:par>
                                <p:cTn id="31" presetID="42" presetClass="path" presetSubtype="0" repeatCount="indefinite" accel="50000" decel="50000" fill="hold" nodeType="withEffect">
                                  <p:stCondLst>
                                    <p:cond delay="0"/>
                                  </p:stCondLst>
                                  <p:endCondLst>
                                    <p:cond evt="onNext" delay="0">
                                      <p:tgtEl>
                                        <p:sldTgt/>
                                      </p:tgtEl>
                                    </p:cond>
                                  </p:endCondLst>
                                  <p:childTnLst>
                                    <p:animMotion origin="layout" path="M -1.42581E-6 -4.73331E-6 L -1.42581E-6 0.38829 " pathEditMode="relative" rAng="0" ptsTypes="AA">
                                      <p:cBhvr>
                                        <p:cTn id="32" dur="2000" fill="hold"/>
                                        <p:tgtEl>
                                          <p:spTgt spid="1031"/>
                                        </p:tgtEl>
                                        <p:attrNameLst>
                                          <p:attrName>ppt_x</p:attrName>
                                          <p:attrName>ppt_y</p:attrName>
                                        </p:attrNameLst>
                                      </p:cBhvr>
                                      <p:rCtr x="0" y="194"/>
                                    </p:animMotion>
                                  </p:childTnLst>
                                </p:cTn>
                              </p:par>
                              <p:par>
                                <p:cTn id="33" presetID="1" presetClass="exit" presetSubtype="0" fill="hold" nodeType="withEffect">
                                  <p:stCondLst>
                                    <p:cond delay="0"/>
                                  </p:stCondLst>
                                  <p:childTnLst>
                                    <p:set>
                                      <p:cBhvr>
                                        <p:cTn id="34" dur="1" fill="hold">
                                          <p:stCondLst>
                                            <p:cond delay="0"/>
                                          </p:stCondLst>
                                        </p:cTn>
                                        <p:tgtEl>
                                          <p:spTgt spid="102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3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032"/>
                                        </p:tgtEl>
                                        <p:attrNameLst>
                                          <p:attrName>style.visibility</p:attrName>
                                        </p:attrNameLst>
                                      </p:cBhvr>
                                      <p:to>
                                        <p:strVal val="visible"/>
                                      </p:to>
                                    </p:set>
                                  </p:childTnLst>
                                </p:cTn>
                              </p:par>
                              <p:par>
                                <p:cTn id="45" presetID="3" presetClass="entr" presetSubtype="10" fill="hold" nodeType="with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blinds(horizontal)">
                                      <p:cBhvr>
                                        <p:cTn id="47" dur="500"/>
                                        <p:tgtEl>
                                          <p:spTgt spid="16">
                                            <p:txEl>
                                              <p:pRg st="0" end="0"/>
                                            </p:txEl>
                                          </p:spTgt>
                                        </p:tgtEl>
                                      </p:cBhvr>
                                    </p:animEffect>
                                  </p:childTnLst>
                                </p:cTn>
                              </p:par>
                            </p:childTnLst>
                          </p:cTn>
                        </p:par>
                        <p:par>
                          <p:cTn id="48" fill="hold">
                            <p:stCondLst>
                              <p:cond delay="500"/>
                            </p:stCondLst>
                            <p:childTnLst>
                              <p:par>
                                <p:cTn id="49" presetID="0" presetClass="path" presetSubtype="0" repeatCount="indefinite" accel="50000" decel="50000" fill="hold" nodeType="afterEffect">
                                  <p:stCondLst>
                                    <p:cond delay="0"/>
                                  </p:stCondLst>
                                  <p:endCondLst>
                                    <p:cond evt="onNext" delay="0">
                                      <p:tgtEl>
                                        <p:sldTgt/>
                                      </p:tgtEl>
                                    </p:cond>
                                  </p:endCondLst>
                                  <p:childTnLst>
                                    <p:animMotion origin="layout" path="M -0.00564 -0.00168 C -0.12966 0.00819 -0.25323 0.01953 -0.3162 -0.03969 C -0.37888 -0.09786 -0.38007 -0.22428 -0.38126 -0.35049 " pathEditMode="relative" rAng="454581" ptsTypes="aaA">
                                      <p:cBhvr>
                                        <p:cTn id="50" dur="3000" fill="hold"/>
                                        <p:tgtEl>
                                          <p:spTgt spid="1032"/>
                                        </p:tgtEl>
                                        <p:attrNameLst>
                                          <p:attrName>ppt_x</p:attrName>
                                          <p:attrName>ppt_y</p:attrName>
                                        </p:attrNameLst>
                                      </p:cBhvr>
                                      <p:rCtr x="-191" y="-1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9"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 y="6524626"/>
            <a:ext cx="10688228"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grpSp>
        <p:nvGrpSpPr>
          <p:cNvPr id="20" name="Group 1"/>
          <p:cNvGrpSpPr/>
          <p:nvPr/>
        </p:nvGrpSpPr>
        <p:grpSpPr>
          <a:xfrm>
            <a:off x="467519" y="657225"/>
            <a:ext cx="9677400" cy="872656"/>
            <a:chOff x="467519" y="657225"/>
            <a:chExt cx="9677400" cy="872656"/>
          </a:xfrm>
        </p:grpSpPr>
        <p:pic>
          <p:nvPicPr>
            <p:cNvPr id="7171" name="Picture 3" descr="C:\Users\TJVictor\Desktop\improve efficency_副本.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68337" y="839243"/>
              <a:ext cx="1094582" cy="5810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91519" y="929715"/>
              <a:ext cx="6477000" cy="400110"/>
            </a:xfrm>
            <a:prstGeom prst="rect">
              <a:avLst/>
            </a:prstGeom>
          </p:spPr>
          <p:txBody>
            <a:bodyPr wrap="square">
              <a:spAutoFit/>
            </a:bodyPr>
            <a:lstStyle/>
            <a:p>
              <a:r>
                <a:rPr lang="en-US" altLang="zh-CN" dirty="0" smtClean="0"/>
                <a:t>Improve efficiency to 25 times. </a:t>
              </a:r>
              <a:endParaRPr lang="zh-CN" altLang="en-US" dirty="0"/>
            </a:p>
          </p:txBody>
        </p:sp>
        <p:sp>
          <p:nvSpPr>
            <p:cNvPr id="3" name="Rectangle 2"/>
            <p:cNvSpPr/>
            <p:nvPr/>
          </p:nvSpPr>
          <p:spPr>
            <a:xfrm>
              <a:off x="467519" y="657225"/>
              <a:ext cx="9677400" cy="872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word 0"/>
          <p:cNvSpPr/>
          <p:nvPr/>
        </p:nvSpPr>
        <p:spPr>
          <a:xfrm>
            <a:off x="238919" y="6600825"/>
            <a:ext cx="10133299" cy="400110"/>
          </a:xfrm>
          <a:prstGeom prst="rect">
            <a:avLst/>
          </a:prstGeom>
        </p:spPr>
        <p:txBody>
          <a:bodyPr wrap="square">
            <a:spAutoFit/>
          </a:bodyPr>
          <a:lstStyle/>
          <a:p>
            <a:r>
              <a:rPr lang="en-US" altLang="zh-CN" dirty="0">
                <a:solidFill>
                  <a:schemeClr val="bg1"/>
                </a:solidFill>
              </a:rPr>
              <a:t>After applying this new system, the benefit is </a:t>
            </a:r>
          </a:p>
        </p:txBody>
      </p:sp>
      <p:sp>
        <p:nvSpPr>
          <p:cNvPr id="7" name="word 1"/>
          <p:cNvSpPr/>
          <p:nvPr/>
        </p:nvSpPr>
        <p:spPr>
          <a:xfrm>
            <a:off x="238919" y="6600825"/>
            <a:ext cx="10214425" cy="1015663"/>
          </a:xfrm>
          <a:prstGeom prst="rect">
            <a:avLst/>
          </a:prstGeom>
          <a:noFill/>
        </p:spPr>
        <p:txBody>
          <a:bodyPr wrap="square">
            <a:spAutoFit/>
          </a:bodyPr>
          <a:lstStyle/>
          <a:p>
            <a:r>
              <a:rPr lang="en-US" altLang="zh-CN" dirty="0">
                <a:solidFill>
                  <a:schemeClr val="bg1"/>
                </a:solidFill>
              </a:rPr>
              <a:t>1. Improve efficiency to 25 times. AO staff </a:t>
            </a:r>
            <a:r>
              <a:rPr lang="en-US" altLang="zh-CN" dirty="0" smtClean="0">
                <a:solidFill>
                  <a:schemeClr val="bg1"/>
                </a:solidFill>
              </a:rPr>
              <a:t>needs </a:t>
            </a:r>
            <a:r>
              <a:rPr lang="en-US" altLang="zh-CN" dirty="0">
                <a:solidFill>
                  <a:schemeClr val="bg1"/>
                </a:solidFill>
              </a:rPr>
              <a:t>at least </a:t>
            </a:r>
            <a:r>
              <a:rPr lang="en-US" altLang="zh-CN" dirty="0" smtClean="0">
                <a:solidFill>
                  <a:schemeClr val="bg1"/>
                </a:solidFill>
              </a:rPr>
              <a:t>25 </a:t>
            </a:r>
            <a:r>
              <a:rPr lang="en-US" altLang="zh-CN" dirty="0">
                <a:solidFill>
                  <a:schemeClr val="bg1"/>
                </a:solidFill>
              </a:rPr>
              <a:t>seconds to input an invoice </a:t>
            </a:r>
            <a:r>
              <a:rPr lang="en-US" altLang="zh-CN" dirty="0" smtClean="0">
                <a:solidFill>
                  <a:schemeClr val="bg1"/>
                </a:solidFill>
              </a:rPr>
              <a:t>information at </a:t>
            </a:r>
            <a:r>
              <a:rPr lang="en-US" altLang="zh-CN" dirty="0">
                <a:solidFill>
                  <a:schemeClr val="bg1"/>
                </a:solidFill>
              </a:rPr>
              <a:t>least. After using our </a:t>
            </a:r>
            <a:r>
              <a:rPr lang="en-US" altLang="zh-CN" dirty="0" smtClean="0">
                <a:solidFill>
                  <a:schemeClr val="bg1"/>
                </a:solidFill>
              </a:rPr>
              <a:t> scanner</a:t>
            </a:r>
            <a:r>
              <a:rPr lang="en-US" altLang="zh-CN" dirty="0">
                <a:solidFill>
                  <a:schemeClr val="bg1"/>
                </a:solidFill>
              </a:rPr>
              <a:t>, </a:t>
            </a:r>
            <a:r>
              <a:rPr lang="en-US" altLang="zh-CN" dirty="0" smtClean="0">
                <a:solidFill>
                  <a:schemeClr val="bg1"/>
                </a:solidFill>
              </a:rPr>
              <a:t>it will </a:t>
            </a:r>
            <a:r>
              <a:rPr lang="en-US" altLang="zh-CN" dirty="0">
                <a:solidFill>
                  <a:schemeClr val="bg1"/>
                </a:solidFill>
              </a:rPr>
              <a:t>take less than 1 second to complete all the processes.</a:t>
            </a:r>
            <a:endParaRPr lang="zh-CN" altLang="en-US" dirty="0">
              <a:solidFill>
                <a:schemeClr val="bg1"/>
              </a:solidFill>
            </a:endParaRPr>
          </a:p>
        </p:txBody>
      </p:sp>
      <p:grpSp>
        <p:nvGrpSpPr>
          <p:cNvPr id="21" name="Group 2"/>
          <p:cNvGrpSpPr/>
          <p:nvPr/>
        </p:nvGrpSpPr>
        <p:grpSpPr>
          <a:xfrm>
            <a:off x="467519" y="2105025"/>
            <a:ext cx="9677400" cy="914400"/>
            <a:chOff x="467519" y="2105025"/>
            <a:chExt cx="9677400" cy="914400"/>
          </a:xfrm>
        </p:grpSpPr>
        <p:sp>
          <p:nvSpPr>
            <p:cNvPr id="8" name="Rectangle 7"/>
            <p:cNvSpPr/>
            <p:nvPr/>
          </p:nvSpPr>
          <p:spPr>
            <a:xfrm>
              <a:off x="467519" y="21050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TJVictor\git\auto-scan\src\main\presentation\img\no error.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00984" y="2176462"/>
              <a:ext cx="1161935" cy="771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01838" y="2362170"/>
              <a:ext cx="3080715" cy="400110"/>
            </a:xfrm>
            <a:prstGeom prst="rect">
              <a:avLst/>
            </a:prstGeom>
          </p:spPr>
          <p:txBody>
            <a:bodyPr wrap="none">
              <a:spAutoFit/>
            </a:bodyPr>
            <a:lstStyle/>
            <a:p>
              <a:r>
                <a:rPr lang="en-US" altLang="zh-CN" dirty="0"/>
                <a:t>Reduce manual risk to </a:t>
              </a:r>
              <a:r>
                <a:rPr lang="en-US" altLang="zh-CN" dirty="0" smtClean="0"/>
                <a:t>zero</a:t>
              </a:r>
              <a:r>
                <a:rPr lang="en-US" altLang="zh-CN" dirty="0"/>
                <a:t>.</a:t>
              </a:r>
              <a:endParaRPr lang="zh-CN" altLang="en-US" dirty="0"/>
            </a:p>
          </p:txBody>
        </p:sp>
      </p:grpSp>
      <p:sp>
        <p:nvSpPr>
          <p:cNvPr id="10" name="word 2"/>
          <p:cNvSpPr/>
          <p:nvPr/>
        </p:nvSpPr>
        <p:spPr>
          <a:xfrm>
            <a:off x="162719" y="6600825"/>
            <a:ext cx="9982200" cy="707886"/>
          </a:xfrm>
          <a:prstGeom prst="rect">
            <a:avLst/>
          </a:prstGeom>
        </p:spPr>
        <p:txBody>
          <a:bodyPr wrap="square">
            <a:spAutoFit/>
          </a:bodyPr>
          <a:lstStyle/>
          <a:p>
            <a:r>
              <a:rPr lang="en-US" altLang="zh-CN" dirty="0">
                <a:solidFill>
                  <a:schemeClr val="bg1"/>
                </a:solidFill>
              </a:rPr>
              <a:t>2. Reduce manual risk to Zero. After applying this system, there is no manual operation at all, so we can say that's 100% </a:t>
            </a:r>
            <a:r>
              <a:rPr lang="en-US" altLang="zh-CN" dirty="0" smtClean="0">
                <a:solidFill>
                  <a:schemeClr val="bg1"/>
                </a:solidFill>
              </a:rPr>
              <a:t>risk </a:t>
            </a:r>
            <a:r>
              <a:rPr lang="en-US" altLang="zh-CN" dirty="0">
                <a:solidFill>
                  <a:schemeClr val="bg1"/>
                </a:solidFill>
              </a:rPr>
              <a:t>free.</a:t>
            </a:r>
            <a:endParaRPr lang="zh-CN" altLang="en-US" dirty="0">
              <a:solidFill>
                <a:schemeClr val="bg1"/>
              </a:solidFill>
            </a:endParaRPr>
          </a:p>
        </p:txBody>
      </p:sp>
      <p:grpSp>
        <p:nvGrpSpPr>
          <p:cNvPr id="22" name="Group 3"/>
          <p:cNvGrpSpPr/>
          <p:nvPr/>
        </p:nvGrpSpPr>
        <p:grpSpPr>
          <a:xfrm>
            <a:off x="467519" y="3552825"/>
            <a:ext cx="9677400" cy="914400"/>
            <a:chOff x="467519" y="3552825"/>
            <a:chExt cx="9677400" cy="914400"/>
          </a:xfrm>
        </p:grpSpPr>
        <p:pic>
          <p:nvPicPr>
            <p:cNvPr id="1027" name="Picture 3" descr="C:\Users\TJVictor\git\auto-scan\src\main\presentation\img\data1.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829583" y="3657658"/>
              <a:ext cx="704735" cy="70473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67519" y="35528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2037557" y="3809970"/>
              <a:ext cx="2389052" cy="400110"/>
            </a:xfrm>
            <a:prstGeom prst="rect">
              <a:avLst/>
            </a:prstGeom>
          </p:spPr>
          <p:txBody>
            <a:bodyPr wrap="none">
              <a:spAutoFit/>
            </a:bodyPr>
            <a:lstStyle/>
            <a:p>
              <a:r>
                <a:rPr lang="en-US" altLang="zh-CN" dirty="0" smtClean="0"/>
                <a:t>Digital and eco-office</a:t>
              </a:r>
              <a:endParaRPr lang="zh-CN" altLang="en-US" dirty="0"/>
            </a:p>
          </p:txBody>
        </p:sp>
      </p:grpSp>
      <p:sp>
        <p:nvSpPr>
          <p:cNvPr id="13" name="word 3"/>
          <p:cNvSpPr/>
          <p:nvPr/>
        </p:nvSpPr>
        <p:spPr>
          <a:xfrm>
            <a:off x="0" y="6582112"/>
            <a:ext cx="10830719" cy="1015663"/>
          </a:xfrm>
          <a:prstGeom prst="rect">
            <a:avLst/>
          </a:prstGeom>
        </p:spPr>
        <p:txBody>
          <a:bodyPr wrap="square">
            <a:spAutoFit/>
          </a:bodyPr>
          <a:lstStyle/>
          <a:p>
            <a:r>
              <a:rPr lang="en-US" altLang="zh-CN" dirty="0">
                <a:solidFill>
                  <a:schemeClr val="bg1"/>
                </a:solidFill>
              </a:rPr>
              <a:t>3. Digital and eco-office. There is no paper request in our new system. All the data is changed to an electronic form </a:t>
            </a:r>
            <a:r>
              <a:rPr lang="en-US" altLang="zh-CN" dirty="0" smtClean="0">
                <a:solidFill>
                  <a:schemeClr val="bg1"/>
                </a:solidFill>
              </a:rPr>
              <a:t>and saved </a:t>
            </a:r>
            <a:r>
              <a:rPr lang="en-US" altLang="zh-CN" dirty="0">
                <a:solidFill>
                  <a:schemeClr val="bg1"/>
                </a:solidFill>
              </a:rPr>
              <a:t>into our </a:t>
            </a:r>
            <a:r>
              <a:rPr lang="en-US" altLang="zh-CN" dirty="0" smtClean="0">
                <a:solidFill>
                  <a:schemeClr val="bg1"/>
                </a:solidFill>
              </a:rPr>
              <a:t>database. So </a:t>
            </a:r>
            <a:r>
              <a:rPr lang="en-US" altLang="zh-CN" dirty="0">
                <a:solidFill>
                  <a:schemeClr val="bg1"/>
                </a:solidFill>
              </a:rPr>
              <a:t>we can save paper costs, printing costs, as well </a:t>
            </a:r>
            <a:r>
              <a:rPr lang="en-US" altLang="zh-CN" dirty="0" smtClean="0">
                <a:solidFill>
                  <a:schemeClr val="bg1"/>
                </a:solidFill>
              </a:rPr>
              <a:t>as time </a:t>
            </a:r>
            <a:r>
              <a:rPr lang="en-US" altLang="zh-CN" dirty="0">
                <a:solidFill>
                  <a:schemeClr val="bg1"/>
                </a:solidFill>
              </a:rPr>
              <a:t>costs</a:t>
            </a:r>
            <a:r>
              <a:rPr lang="en-US" altLang="zh-CN" dirty="0" smtClean="0">
                <a:solidFill>
                  <a:schemeClr val="bg1"/>
                </a:solidFill>
              </a:rPr>
              <a:t>. The time estimation is more than 150 hours to save each month for AO and Trade department.</a:t>
            </a:r>
            <a:endParaRPr lang="zh-CN" altLang="en-US" dirty="0">
              <a:solidFill>
                <a:schemeClr val="bg1"/>
              </a:solidFill>
            </a:endParaRPr>
          </a:p>
        </p:txBody>
      </p:sp>
      <p:grpSp>
        <p:nvGrpSpPr>
          <p:cNvPr id="23" name="Group 4"/>
          <p:cNvGrpSpPr/>
          <p:nvPr/>
        </p:nvGrpSpPr>
        <p:grpSpPr>
          <a:xfrm>
            <a:off x="467519" y="5153025"/>
            <a:ext cx="9713687" cy="914400"/>
            <a:chOff x="467519" y="5153025"/>
            <a:chExt cx="9713687" cy="914400"/>
          </a:xfrm>
        </p:grpSpPr>
        <p:pic>
          <p:nvPicPr>
            <p:cNvPr id="1028" name="Picture 4" descr="C:\Users\TJVictor\git\auto-scan\src\main\presentation\img\auto.jp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600984" y="5260975"/>
              <a:ext cx="1351935" cy="6985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67519" y="5153025"/>
              <a:ext cx="971368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2162339" y="5410170"/>
              <a:ext cx="2024850" cy="400110"/>
            </a:xfrm>
            <a:prstGeom prst="rect">
              <a:avLst/>
            </a:prstGeom>
          </p:spPr>
          <p:txBody>
            <a:bodyPr wrap="none">
              <a:spAutoFit/>
            </a:bodyPr>
            <a:lstStyle/>
            <a:p>
              <a:r>
                <a:rPr lang="en-US" altLang="zh-CN" dirty="0" smtClean="0"/>
                <a:t>Audit automation</a:t>
              </a:r>
              <a:endParaRPr lang="zh-CN" altLang="en-US" dirty="0"/>
            </a:p>
          </p:txBody>
        </p:sp>
      </p:grpSp>
      <p:sp>
        <p:nvSpPr>
          <p:cNvPr id="16" name="word 4"/>
          <p:cNvSpPr/>
          <p:nvPr/>
        </p:nvSpPr>
        <p:spPr>
          <a:xfrm>
            <a:off x="410" y="6547187"/>
            <a:ext cx="10601709" cy="1015663"/>
          </a:xfrm>
          <a:prstGeom prst="rect">
            <a:avLst/>
          </a:prstGeom>
        </p:spPr>
        <p:txBody>
          <a:bodyPr wrap="square">
            <a:spAutoFit/>
          </a:bodyPr>
          <a:lstStyle/>
          <a:p>
            <a:r>
              <a:rPr lang="en-US" altLang="zh-CN" dirty="0">
                <a:solidFill>
                  <a:schemeClr val="bg1"/>
                </a:solidFill>
              </a:rPr>
              <a:t>4. Audit automation. Everything is saved in a database, so we can search and check the invoice history easily for the end </a:t>
            </a:r>
            <a:r>
              <a:rPr lang="en-US" altLang="zh-CN" dirty="0" smtClean="0">
                <a:solidFill>
                  <a:schemeClr val="bg1"/>
                </a:solidFill>
              </a:rPr>
              <a:t> of  year </a:t>
            </a:r>
            <a:r>
              <a:rPr lang="en-US" altLang="zh-CN" dirty="0">
                <a:solidFill>
                  <a:schemeClr val="bg1"/>
                </a:solidFill>
              </a:rPr>
              <a:t>audit, as well as generate accounting reports. If still using paper invoices, it would be a huge job to look for </a:t>
            </a:r>
            <a:r>
              <a:rPr lang="en-US" altLang="zh-CN" dirty="0" smtClean="0">
                <a:solidFill>
                  <a:schemeClr val="bg1"/>
                </a:solidFill>
              </a:rPr>
              <a:t> one </a:t>
            </a:r>
            <a:r>
              <a:rPr lang="en-US" altLang="zh-CN" dirty="0">
                <a:solidFill>
                  <a:schemeClr val="bg1"/>
                </a:solidFill>
              </a:rPr>
              <a:t>invoice from </a:t>
            </a:r>
            <a:r>
              <a:rPr lang="en-US" altLang="zh-CN" dirty="0" smtClean="0">
                <a:solidFill>
                  <a:schemeClr val="bg1"/>
                </a:solidFill>
              </a:rPr>
              <a:t>thousands </a:t>
            </a:r>
            <a:r>
              <a:rPr lang="en-US" altLang="zh-CN" dirty="0">
                <a:solidFill>
                  <a:schemeClr val="bg1"/>
                </a:solidFill>
              </a:rPr>
              <a:t>that are periodically received.</a:t>
            </a:r>
            <a:endParaRPr lang="zh-CN" altLang="en-US" dirty="0">
              <a:solidFill>
                <a:schemeClr val="bg1"/>
              </a:solidFill>
            </a:endParaRPr>
          </a:p>
        </p:txBody>
      </p:sp>
    </p:spTree>
    <p:extLst>
      <p:ext uri="{BB962C8B-B14F-4D97-AF65-F5344CB8AC3E}">
        <p14:creationId xmlns:p14="http://schemas.microsoft.com/office/powerpoint/2010/main" val="750072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4" presetClass="entr" presetSubtype="1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1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4" presetClass="entr" presetSubtype="1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par>
                          <p:cTn id="32" fill="hold">
                            <p:stCondLst>
                              <p:cond delay="0"/>
                            </p:stCondLst>
                            <p:childTnLst>
                              <p:par>
                                <p:cTn id="33" presetID="14" presetClass="entr" presetSubtype="1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randombar(horizontal)">
                                      <p:cBhvr>
                                        <p:cTn id="35" dur="10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3"/>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par>
                          <p:cTn id="43" fill="hold">
                            <p:stCondLst>
                              <p:cond delay="0"/>
                            </p:stCondLst>
                            <p:childTnLst>
                              <p:par>
                                <p:cTn id="44" presetID="14" presetClass="entr" presetSubtype="1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3" grpId="0"/>
      <p:bldP spid="13" grpId="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524625"/>
            <a:ext cx="10688228" cy="1066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dirty="0" smtClean="0">
                <a:solidFill>
                  <a:schemeClr val="bg1"/>
                </a:solidFill>
              </a:rPr>
              <a:t>That's all for our project summary. Please remember our team name - </a:t>
            </a:r>
            <a:r>
              <a:rPr lang="en-GB" altLang="zh-CN" dirty="0" err="1" smtClean="0">
                <a:solidFill>
                  <a:schemeClr val="bg1"/>
                </a:solidFill>
              </a:rPr>
              <a:t>DevFins</a:t>
            </a:r>
            <a:r>
              <a:rPr lang="en-GB" altLang="zh-CN" dirty="0" smtClean="0">
                <a:solidFill>
                  <a:schemeClr val="bg1"/>
                </a:solidFill>
              </a:rPr>
              <a:t>. It is Development plus Finance. Our team target is to make Financial operation Simpler, Faster and Better and that's exactly what we've done.</a:t>
            </a:r>
            <a:endParaRPr lang="zh-CN" altLang="en-US" dirty="0">
              <a:solidFill>
                <a:schemeClr val="bg1"/>
              </a:solidFill>
            </a:endParaRPr>
          </a:p>
        </p:txBody>
      </p:sp>
      <p:sp>
        <p:nvSpPr>
          <p:cNvPr id="2" name="Rectangle 1"/>
          <p:cNvSpPr/>
          <p:nvPr/>
        </p:nvSpPr>
        <p:spPr>
          <a:xfrm>
            <a:off x="2969345" y="619587"/>
            <a:ext cx="4176529" cy="1569660"/>
          </a:xfrm>
          <a:prstGeom prst="rect">
            <a:avLst/>
          </a:prstGeom>
          <a:noFill/>
        </p:spPr>
        <p:txBody>
          <a:bodyPr wrap="none" lIns="91440" tIns="45720" rIns="91440" bIns="45720">
            <a:spAutoFit/>
          </a:bodyPr>
          <a:lstStyle/>
          <a:p>
            <a:pPr algn="ctr"/>
            <a:r>
              <a:rPr lang="en-US" altLang="zh-CN" sz="9600" b="1" dirty="0" err="1" smtClean="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rPr>
              <a:t>DevFins</a:t>
            </a:r>
            <a:endParaRPr lang="en-US" altLang="zh-CN" sz="7200" b="1" dirty="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endParaRPr>
          </a:p>
        </p:txBody>
      </p:sp>
      <p:sp>
        <p:nvSpPr>
          <p:cNvPr id="6" name="Rectangle 5"/>
          <p:cNvSpPr/>
          <p:nvPr/>
        </p:nvSpPr>
        <p:spPr>
          <a:xfrm>
            <a:off x="244312" y="7008851"/>
            <a:ext cx="8915400" cy="400110"/>
          </a:xfrm>
          <a:prstGeom prst="rect">
            <a:avLst/>
          </a:prstGeom>
        </p:spPr>
        <p:txBody>
          <a:bodyPr wrap="square">
            <a:spAutoFit/>
          </a:bodyPr>
          <a:lstStyle/>
          <a:p>
            <a:r>
              <a:rPr lang="en-US" altLang="zh-CN" dirty="0" smtClean="0">
                <a:solidFill>
                  <a:schemeClr val="bg1"/>
                </a:solidFill>
              </a:rPr>
              <a:t>Our </a:t>
            </a:r>
            <a:r>
              <a:rPr lang="en-US" altLang="zh-CN" dirty="0">
                <a:solidFill>
                  <a:schemeClr val="bg1"/>
                </a:solidFill>
              </a:rPr>
              <a:t>team target is to make Financial operation Simpler, Faster and Better.</a:t>
            </a:r>
            <a:endParaRPr lang="zh-CN" altLang="en-US" dirty="0">
              <a:solidFill>
                <a:schemeClr val="bg1"/>
              </a:solidFill>
            </a:endParaRPr>
          </a:p>
        </p:txBody>
      </p:sp>
      <p:sp>
        <p:nvSpPr>
          <p:cNvPr id="8" name="Rectangle 7"/>
          <p:cNvSpPr/>
          <p:nvPr/>
        </p:nvSpPr>
        <p:spPr>
          <a:xfrm>
            <a:off x="467519" y="4382095"/>
            <a:ext cx="2691763"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Simpler</a:t>
            </a:r>
            <a:endParaRPr lang="zh-CN" alt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 name="Rectangle 9"/>
          <p:cNvSpPr/>
          <p:nvPr/>
        </p:nvSpPr>
        <p:spPr>
          <a:xfrm>
            <a:off x="4207578" y="4382095"/>
            <a:ext cx="2273892"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Faster</a:t>
            </a:r>
            <a:endPar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1" name="Rectangle 10"/>
          <p:cNvSpPr/>
          <p:nvPr/>
        </p:nvSpPr>
        <p:spPr>
          <a:xfrm>
            <a:off x="7578255" y="4382095"/>
            <a:ext cx="2333138"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Better</a:t>
            </a:r>
            <a:endPar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3" name="Rectangle 12"/>
          <p:cNvSpPr/>
          <p:nvPr/>
        </p:nvSpPr>
        <p:spPr>
          <a:xfrm>
            <a:off x="10906919" y="2714625"/>
            <a:ext cx="1957587" cy="769441"/>
          </a:xfrm>
          <a:prstGeom prst="rect">
            <a:avLst/>
          </a:prstGeom>
        </p:spPr>
        <p:txBody>
          <a:bodyPr wrap="none">
            <a:spAutoFit/>
          </a:bodyPr>
          <a:lstStyle/>
          <a:p>
            <a:r>
              <a:rPr lang="en-US" altLang="zh-CN" sz="4400" dirty="0">
                <a:ln w="1905"/>
                <a:solidFill>
                  <a:srgbClr val="00B050"/>
                </a:solidFill>
                <a:effectLst>
                  <a:glow rad="139700">
                    <a:srgbClr val="0070C0">
                      <a:alpha val="40000"/>
                    </a:srgbClr>
                  </a:glow>
                  <a:innerShdw blurRad="69850" dist="43180" dir="5400000">
                    <a:srgbClr val="000000">
                      <a:alpha val="65000"/>
                    </a:srgbClr>
                  </a:innerShdw>
                </a:effectLst>
              </a:rPr>
              <a:t>Finance</a:t>
            </a:r>
            <a:endParaRPr lang="zh-CN" altLang="en-US" sz="4400" dirty="0">
              <a:ln w="1905"/>
              <a:solidFill>
                <a:srgbClr val="00B050"/>
              </a:solidFill>
              <a:effectLst>
                <a:glow rad="139700">
                  <a:srgbClr val="0070C0">
                    <a:alpha val="40000"/>
                  </a:srgbClr>
                </a:glow>
                <a:innerShdw blurRad="69850" dist="43180" dir="5400000">
                  <a:srgbClr val="000000">
                    <a:alpha val="65000"/>
                  </a:srgbClr>
                </a:innerShdw>
              </a:effectLst>
            </a:endParaRPr>
          </a:p>
        </p:txBody>
      </p:sp>
      <p:sp>
        <p:nvSpPr>
          <p:cNvPr id="14" name="Rectangle 13"/>
          <p:cNvSpPr/>
          <p:nvPr/>
        </p:nvSpPr>
        <p:spPr>
          <a:xfrm>
            <a:off x="-3723481" y="2714625"/>
            <a:ext cx="3276153" cy="769441"/>
          </a:xfrm>
          <a:prstGeom prst="rect">
            <a:avLst/>
          </a:prstGeom>
        </p:spPr>
        <p:txBody>
          <a:bodyPr wrap="none">
            <a:spAutoFit/>
          </a:bodyPr>
          <a:lstStyle/>
          <a:p>
            <a:r>
              <a:rPr lang="en-US" altLang="zh-CN" sz="4400" dirty="0" smtClean="0">
                <a:ln w="1905"/>
                <a:solidFill>
                  <a:srgbClr val="00B050"/>
                </a:solidFill>
                <a:effectLst>
                  <a:glow rad="139700">
                    <a:srgbClr val="0070C0">
                      <a:alpha val="40000"/>
                    </a:srgbClr>
                  </a:glow>
                  <a:innerShdw blurRad="69850" dist="43180" dir="5400000">
                    <a:srgbClr val="000000">
                      <a:alpha val="65000"/>
                    </a:srgbClr>
                  </a:innerShdw>
                </a:effectLst>
              </a:rPr>
              <a:t>Development</a:t>
            </a:r>
            <a:endParaRPr lang="zh-CN" altLang="en-US" sz="4400" dirty="0">
              <a:ln w="1905"/>
              <a:solidFill>
                <a:srgbClr val="00B050"/>
              </a:solidFill>
              <a:effectLst>
                <a:glow rad="139700">
                  <a:srgbClr val="0070C0">
                    <a:alpha val="40000"/>
                  </a:srgbClr>
                </a:glow>
                <a:innerShdw blurRad="69850" dist="43180" dir="5400000">
                  <a:srgbClr val="000000">
                    <a:alpha val="65000"/>
                  </a:srgbClr>
                </a:innerShdw>
              </a:effectLst>
            </a:endParaRPr>
          </a:p>
        </p:txBody>
      </p:sp>
    </p:spTree>
    <p:extLst>
      <p:ext uri="{BB962C8B-B14F-4D97-AF65-F5344CB8AC3E}">
        <p14:creationId xmlns:p14="http://schemas.microsoft.com/office/powerpoint/2010/main" val="1614935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25813E-6 -1.80176E-6 L -0.40502 -0.00147 " pathEditMode="relative" rAng="0" ptsTypes="AA">
                                      <p:cBhvr>
                                        <p:cTn id="6" dur="2000" fill="hold"/>
                                        <p:tgtEl>
                                          <p:spTgt spid="13"/>
                                        </p:tgtEl>
                                        <p:attrNameLst>
                                          <p:attrName>ppt_x</p:attrName>
                                          <p:attrName>ppt_y</p:attrName>
                                        </p:attrNameLst>
                                      </p:cBhvr>
                                      <p:rCtr x="-203" y="-1"/>
                                    </p:animMotion>
                                  </p:childTnLst>
                                </p:cTn>
                              </p:par>
                              <p:par>
                                <p:cTn id="7" presetID="63" presetClass="path" presetSubtype="0" accel="50000" decel="50000" fill="hold" grpId="0" nodeType="withEffect">
                                  <p:stCondLst>
                                    <p:cond delay="0"/>
                                  </p:stCondLst>
                                  <p:childTnLst>
                                    <p:animMotion origin="layout" path="M -3.46057E-7 -1.80176E-6 L 0.5026 -0.00042 " pathEditMode="relative" rAng="0" ptsTypes="AA">
                                      <p:cBhvr>
                                        <p:cTn id="8" dur="2000" fill="hold"/>
                                        <p:tgtEl>
                                          <p:spTgt spid="14"/>
                                        </p:tgtEl>
                                        <p:attrNameLst>
                                          <p:attrName>ppt_x</p:attrName>
                                          <p:attrName>ppt_y</p:attrName>
                                        </p:attrNameLst>
                                      </p:cBhvr>
                                      <p:rCtr x="251" y="0"/>
                                    </p:animMotion>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90"/>
                                          </p:val>
                                        </p:tav>
                                        <p:tav tm="100000">
                                          <p:val>
                                            <p:fltVal val="0"/>
                                          </p:val>
                                        </p:tav>
                                      </p:tavLst>
                                    </p:anim>
                                    <p:animEffect transition="in" filter="fade">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anim calcmode="lin" valueType="num">
                                      <p:cBhvr>
                                        <p:cTn id="33" dur="2000" fill="hold"/>
                                        <p:tgtEl>
                                          <p:spTgt spid="11"/>
                                        </p:tgtEl>
                                        <p:attrNameLst>
                                          <p:attrName>ppt_w</p:attrName>
                                        </p:attrNameLst>
                                      </p:cBhvr>
                                      <p:tavLst>
                                        <p:tav tm="0" fmla="#ppt_w*sin(2.5*pi*$)">
                                          <p:val>
                                            <p:fltVal val="0"/>
                                          </p:val>
                                        </p:tav>
                                        <p:tav tm="100000">
                                          <p:val>
                                            <p:fltVal val="1"/>
                                          </p:val>
                                        </p:tav>
                                      </p:tavLst>
                                    </p:anim>
                                    <p:anim calcmode="lin" valueType="num">
                                      <p:cBhvr>
                                        <p:cTn id="3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1"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6119" y="657225"/>
            <a:ext cx="2590800" cy="1200329"/>
          </a:xfrm>
          <a:prstGeom prst="rect">
            <a:avLst/>
          </a:prstGeom>
          <a:noFill/>
        </p:spPr>
        <p:txBody>
          <a:bodyPr wrap="square" rtlCol="0">
            <a:spAutoFit/>
          </a:bodyPr>
          <a:lstStyle/>
          <a:p>
            <a:r>
              <a:rPr lang="en-US" sz="7200" b="1" dirty="0" smtClean="0"/>
              <a:t>Q &amp; A</a:t>
            </a:r>
            <a:endParaRPr lang="en-GB" sz="7200" b="1" dirty="0" smtClean="0"/>
          </a:p>
        </p:txBody>
      </p:sp>
      <p:sp>
        <p:nvSpPr>
          <p:cNvPr id="6" name="TextBox 5"/>
          <p:cNvSpPr txBox="1"/>
          <p:nvPr/>
        </p:nvSpPr>
        <p:spPr>
          <a:xfrm>
            <a:off x="924719" y="2486025"/>
            <a:ext cx="5181600" cy="400110"/>
          </a:xfrm>
          <a:prstGeom prst="rect">
            <a:avLst/>
          </a:prstGeom>
          <a:noFill/>
        </p:spPr>
        <p:txBody>
          <a:bodyPr wrap="square" rtlCol="0">
            <a:spAutoFit/>
          </a:bodyPr>
          <a:lstStyle/>
          <a:p>
            <a:r>
              <a:rPr lang="en-US" dirty="0" smtClean="0"/>
              <a:t>technology question:     1464202    Victor</a:t>
            </a:r>
            <a:endParaRPr lang="en-GB" dirty="0" smtClean="0"/>
          </a:p>
        </p:txBody>
      </p:sp>
      <p:sp>
        <p:nvSpPr>
          <p:cNvPr id="8" name="TextBox 7"/>
          <p:cNvSpPr txBox="1"/>
          <p:nvPr/>
        </p:nvSpPr>
        <p:spPr>
          <a:xfrm>
            <a:off x="945039" y="3019425"/>
            <a:ext cx="6456680" cy="400110"/>
          </a:xfrm>
          <a:prstGeom prst="rect">
            <a:avLst/>
          </a:prstGeom>
          <a:noFill/>
        </p:spPr>
        <p:txBody>
          <a:bodyPr wrap="square" rtlCol="0">
            <a:spAutoFit/>
          </a:bodyPr>
          <a:lstStyle/>
          <a:p>
            <a:r>
              <a:rPr lang="en-US" dirty="0" smtClean="0"/>
              <a:t>business question:         1441180    </a:t>
            </a:r>
            <a:r>
              <a:rPr lang="en-GB" dirty="0" smtClean="0"/>
              <a:t>Barbara</a:t>
            </a:r>
          </a:p>
        </p:txBody>
      </p:sp>
      <p:sp>
        <p:nvSpPr>
          <p:cNvPr id="9" name="font bg"/>
          <p:cNvSpPr/>
          <p:nvPr/>
        </p:nvSpPr>
        <p:spPr>
          <a:xfrm>
            <a:off x="0" y="6826389"/>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ea typeface="굴림" charset="-127"/>
                <a:cs typeface="Arial" charset="0"/>
              </a:rPr>
              <a:t>It is very short presentation, if you are interesting in our project, please OC us for free. For any technique question, please contact Victor. Business question, that is Barbara . </a:t>
            </a:r>
            <a:endParaRPr lang="en-US" altLang="ko-KR" dirty="0">
              <a:ea typeface="굴림" charset="-127"/>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2546</TotalTime>
  <Words>1257</Words>
  <Application>Microsoft Office PowerPoint</Application>
  <PresentationFormat>Custom</PresentationFormat>
  <Paragraphs>104</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FinTechathon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Guoyongcheng</cp:lastModifiedBy>
  <cp:revision>407</cp:revision>
  <dcterms:created xsi:type="dcterms:W3CDTF">2006-08-16T00:00:00Z</dcterms:created>
  <dcterms:modified xsi:type="dcterms:W3CDTF">2018-01-04T17:08:29Z</dcterms:modified>
</cp:coreProperties>
</file>