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68" r:id="rId11"/>
    <p:sldId id="258" r:id="rId12"/>
    <p:sldId id="260" r:id="rId13"/>
    <p:sldId id="25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534"/>
  </p:normalViewPr>
  <p:slideViewPr>
    <p:cSldViewPr snapToGrid="0" snapToObjects="1">
      <p:cViewPr>
        <p:scale>
          <a:sx n="75" d="100"/>
          <a:sy n="75" d="100"/>
        </p:scale>
        <p:origin x="14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D31-C5DD-D44E-AFC7-7D7D932E602E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99DE-31F5-564B-8CEF-A3AE131F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54CBE-4D83-374A-9B7D-03C330FE6110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5D50-C73A-EF47-AB62-F5B153F2E8D8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EB9-F8AC-9449-926C-54EA24B41578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632-253F-1546-BD21-419570ADF6C0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267-3206-2541-9AC3-7357CD856EED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C02-5471-8846-9275-60A470C9CF89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983-BFE0-0746-AC30-34DE76A49FF3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52D3-4CAC-F141-BD88-F0A98BCDE63D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71-34DD-324D-B9E4-12909094268A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3869-4AEA-E64C-B14C-C912B63B77F1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A01-6436-C440-AED4-536F4D94DE33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CF6C-7E6E-6E42-8257-447461747467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81A-C05D-DB43-A453-78536EB3833E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FA55-8DE2-4B4E-8E16-002CDDDE0FB4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625-8CA8-9E43-9845-CB2ABE81C43A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3AF9-9B7F-B641-AD1B-A05ADB91C650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2F8-81CD-9946-8A26-1CA0464DDFE3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D9A23-BCB4-5741-B132-E45EC5B0F592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file/d/1d_u0QnrQXeGIm2z-ZclvlSd14_HHz_b1/view?usp=sharin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Tests, </a:t>
            </a:r>
            <a:r>
              <a:rPr lang="en-US" dirty="0" err="1" smtClean="0"/>
              <a:t>CHaracters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2320 L6</a:t>
            </a:r>
          </a:p>
          <a:p>
            <a:r>
              <a:rPr lang="en-US" dirty="0" smtClean="0"/>
              <a:t>2020-10-22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vector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part 1 of your lab</a:t>
            </a:r>
          </a:p>
          <a:p>
            <a:r>
              <a:rPr lang="en-US" dirty="0" smtClean="0"/>
              <a:t>Compile your code </a:t>
            </a:r>
            <a:r>
              <a:rPr lang="en-US" b="1" i="1" dirty="0" smtClean="0"/>
              <a:t>on your machine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9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my code work?</a:t>
            </a:r>
          </a:p>
          <a:p>
            <a:r>
              <a:rPr lang="en-US" dirty="0" smtClean="0"/>
              <a:t>How do I check?</a:t>
            </a:r>
          </a:p>
          <a:p>
            <a:r>
              <a:rPr lang="en-US" dirty="0" smtClean="0"/>
              <a:t>Check that the output is what it should be</a:t>
            </a:r>
          </a:p>
          <a:p>
            <a:pPr lvl="1"/>
            <a:r>
              <a:rPr lang="en-US" dirty="0" smtClean="0"/>
              <a:t>Do the calculation yourself for a few known values, then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project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443" y="2278082"/>
            <a:ext cx="115095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bool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check_hit_enemy_correct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	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my_x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my_y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enemy_x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double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enemy_y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	double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velocity, double angle)</a:t>
            </a:r>
          </a:p>
          <a:p>
            <a:endParaRPr lang="en-US" sz="2400" dirty="0" smtClean="0"/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check_hit_enemy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(0,0,10,10,45,45) = true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check_hit_enemy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(0,0,10,10,45,20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= false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check_hit_enemy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(-100,100,100,100,10,20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= false 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check_hit_enemy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(-100,100,100,100,75,10)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= true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check_hit_enemy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(-100,0,100,-100,90,-20)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= true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mr-IN" sz="24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tests: Write code to test your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Unit tests are a </a:t>
            </a:r>
            <a:r>
              <a:rPr lang="en-US" dirty="0"/>
              <a:t>way of automatically testing code in pieces (known as units), in a systematic, repeatable way.</a:t>
            </a:r>
          </a:p>
          <a:p>
            <a:pPr fontAlgn="base"/>
            <a:r>
              <a:rPr lang="en-US" dirty="0"/>
              <a:t>We have been testing our programs by manually entering values at the prompt, and then manually examining the output to see if it’s correct.  </a:t>
            </a:r>
          </a:p>
          <a:p>
            <a:pPr lvl="1" fontAlgn="base"/>
            <a:r>
              <a:rPr lang="en-US" dirty="0"/>
              <a:t>When we change something in the code, we need to repeat all the old tests.</a:t>
            </a:r>
          </a:p>
          <a:p>
            <a:pPr lvl="1" fontAlgn="base"/>
            <a:r>
              <a:rPr lang="en-US" dirty="0"/>
              <a:t>This is tedious and repetitive.</a:t>
            </a:r>
          </a:p>
          <a:p>
            <a:pPr lvl="1" fontAlgn="base"/>
            <a:r>
              <a:rPr lang="en-US" dirty="0"/>
              <a:t>This is the sort of thing that computers are great at doing!</a:t>
            </a:r>
          </a:p>
          <a:p>
            <a:pPr lvl="1" fontAlgn="base"/>
            <a:r>
              <a:rPr lang="en-US" dirty="0"/>
              <a:t>We can write code to perform all of our tests for a “unit”, and then run that code (whenever we want) to verify that everything is working correctly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4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assert()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assert.h</a:t>
            </a:r>
            <a:r>
              <a:rPr lang="en-US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3200" dirty="0">
              <a:solidFill>
                <a:schemeClr val="accent5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Function definition (already included in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assert.h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void assert(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expression);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accent5"/>
                </a:solidFill>
              </a:rPr>
              <a:t>Behavior:</a:t>
            </a:r>
            <a:endParaRPr lang="en-US" sz="3200" dirty="0">
              <a:solidFill>
                <a:schemeClr val="accent5"/>
              </a:solidFill>
            </a:endParaRPr>
          </a:p>
          <a:p>
            <a:pPr lvl="1" fontAlgn="base"/>
            <a:r>
              <a:rPr lang="en-US" dirty="0"/>
              <a:t>If the expression is 0, the assertion will FAIL, the program will print an assertion error, and the program will abort (quit</a:t>
            </a:r>
            <a:r>
              <a:rPr lang="en-US" dirty="0" smtClean="0"/>
              <a:t>).</a:t>
            </a:r>
          </a:p>
          <a:p>
            <a:pPr lvl="1" fontAlgn="base"/>
            <a:r>
              <a:rPr lang="en-US" dirty="0"/>
              <a:t>If the expression is nonzero, the assertion will pass, and execution will continue (silently -- you are not praised when you succeed).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86" y="2209799"/>
            <a:ext cx="465666" cy="14562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33" y="2768600"/>
            <a:ext cx="3405093" cy="1794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10" y="136525"/>
            <a:ext cx="5782072" cy="65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03" y="50799"/>
            <a:ext cx="5868819" cy="669078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640667" y="1625602"/>
            <a:ext cx="2590800" cy="355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179233"/>
            <a:ext cx="9973733" cy="8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516"/>
            <a:ext cx="5655733" cy="5120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733" y="1246516"/>
            <a:ext cx="5782721" cy="36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400"/>
            <a:ext cx="6184900" cy="546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0534" y="3148568"/>
            <a:ext cx="302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Missing </a:t>
            </a:r>
            <a:r>
              <a:rPr lang="en-US" b="1" dirty="0" err="1" smtClean="0">
                <a:solidFill>
                  <a:srgbClr val="FF0000"/>
                </a:solidFill>
              </a:rPr>
              <a:t>deg</a:t>
            </a:r>
            <a:r>
              <a:rPr lang="en-US" b="1" dirty="0" smtClean="0">
                <a:solidFill>
                  <a:srgbClr val="FF0000"/>
                </a:solidFill>
              </a:rPr>
              <a:t> to rad conversion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787400"/>
            <a:ext cx="5782721" cy="36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3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vector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part 1 of your lab</a:t>
            </a:r>
          </a:p>
          <a:p>
            <a:r>
              <a:rPr lang="en-US" dirty="0" smtClean="0"/>
              <a:t>Compile your code </a:t>
            </a:r>
            <a:r>
              <a:rPr lang="en-US" b="1" i="1" dirty="0" smtClean="0"/>
              <a:t>on your machine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49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0" y="3527955"/>
            <a:ext cx="10064910" cy="7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5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Testing:  choosing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values should we choose to test?</a:t>
            </a:r>
          </a:p>
          <a:p>
            <a:r>
              <a:rPr lang="en-US" b="1" u="sng" dirty="0">
                <a:solidFill>
                  <a:schemeClr val="accent5"/>
                </a:solidFill>
              </a:rPr>
              <a:t>Valid values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minimum, maximum, middle (or more than one middle if the function is rapidly varying)</a:t>
            </a:r>
          </a:p>
          <a:p>
            <a:r>
              <a:rPr lang="en-US" b="1" u="sng" dirty="0">
                <a:solidFill>
                  <a:schemeClr val="accent5"/>
                </a:solidFill>
              </a:rPr>
              <a:t>Invalid values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(and are errors handled appropriately?):</a:t>
            </a:r>
          </a:p>
          <a:p>
            <a:pPr fontAlgn="base"/>
            <a:r>
              <a:rPr lang="en-US" dirty="0"/>
              <a:t>one less than the minimum, one more than the maximum</a:t>
            </a:r>
          </a:p>
          <a:p>
            <a:r>
              <a:rPr lang="en-US" b="1" u="sng" dirty="0">
                <a:solidFill>
                  <a:schemeClr val="accent5"/>
                </a:solidFill>
              </a:rPr>
              <a:t>Other values </a:t>
            </a:r>
            <a:r>
              <a:rPr lang="en-US" dirty="0"/>
              <a:t>to ensure all if/else branches are executed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4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Testing: the problem with == </a:t>
            </a:r>
            <a:r>
              <a:rPr lang="en-US" dirty="0" smtClean="0"/>
              <a:t>doubles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It is dangerous to use the equality comparison operator, ==, with a double.</a:t>
            </a:r>
            <a:endParaRPr lang="en-US" dirty="0">
              <a:solidFill>
                <a:schemeClr val="accent4"/>
              </a:solidFill>
            </a:endParaRPr>
          </a:p>
          <a:p>
            <a:pPr fontAlgn="base"/>
            <a:r>
              <a:rPr lang="en-US" dirty="0"/>
              <a:t>doubles are not exact, by definition</a:t>
            </a:r>
          </a:p>
          <a:p>
            <a:pPr fontAlgn="base"/>
            <a:r>
              <a:rPr lang="en-US" dirty="0"/>
              <a:t>two doubles, equal in all except their last decimal place, will be shown to be not equal by ==</a:t>
            </a:r>
          </a:p>
          <a:p>
            <a:r>
              <a:rPr lang="en-US" dirty="0">
                <a:solidFill>
                  <a:schemeClr val="accent4"/>
                </a:solidFill>
              </a:rPr>
              <a:t>Solution:  see if two doubles are "close enough"</a:t>
            </a:r>
          </a:p>
          <a:p>
            <a:pPr fontAlgn="base"/>
            <a:r>
              <a:rPr lang="en-US" dirty="0"/>
              <a:t>subtract the two numbers you want to compare</a:t>
            </a:r>
          </a:p>
          <a:p>
            <a:pPr fontAlgn="base"/>
            <a:r>
              <a:rPr lang="en-US" dirty="0"/>
              <a:t>see if the difference is less than an EPSILON, that </a:t>
            </a:r>
            <a:r>
              <a:rPr lang="en-US" dirty="0" smtClean="0"/>
              <a:t>is defined </a:t>
            </a:r>
            <a:r>
              <a:rPr lang="en-US" dirty="0"/>
              <a:t>as a constant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07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Testing: the problem with == </a:t>
            </a:r>
            <a:r>
              <a:rPr lang="en-US" dirty="0" smtClean="0"/>
              <a:t>doubles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assert() statement:</a:t>
            </a:r>
          </a:p>
          <a:p>
            <a:r>
              <a:rPr lang="en-US" dirty="0" err="1"/>
              <a:t>const</a:t>
            </a:r>
            <a:r>
              <a:rPr lang="en-US" dirty="0"/>
              <a:t> double EPSILON = 0.00001; // "close enough"</a:t>
            </a:r>
            <a:br>
              <a:rPr lang="en-US" dirty="0"/>
            </a:br>
            <a:r>
              <a:rPr lang="en-US" dirty="0"/>
              <a:t>...</a:t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fabs</a:t>
            </a:r>
            <a:r>
              <a:rPr lang="en-US" dirty="0"/>
              <a:t>(3.14159 - </a:t>
            </a:r>
            <a:r>
              <a:rPr lang="en-US" dirty="0" err="1"/>
              <a:t>my_pi</a:t>
            </a:r>
            <a:r>
              <a:rPr lang="en-US" dirty="0"/>
              <a:t>()) &lt;= EPSILON);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value for EPSILON will depend on what you are testing, and what your tolerance for rounding error 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8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part 2 of your lab</a:t>
            </a:r>
          </a:p>
          <a:p>
            <a:r>
              <a:rPr lang="en-US" dirty="0" smtClean="0"/>
              <a:t>Compile your code </a:t>
            </a:r>
            <a:r>
              <a:rPr lang="en-US" b="1" i="1" dirty="0" smtClean="0"/>
              <a:t>on your machine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1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 (to us) C++ Data type: 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store single characters</a:t>
            </a:r>
          </a:p>
          <a:p>
            <a:pPr lvl="1"/>
            <a:r>
              <a:rPr lang="en-US" dirty="0" smtClean="0"/>
              <a:t>a-z, A-Z, 0-9, +, $, @, ?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char </a:t>
            </a:r>
            <a:r>
              <a:rPr lang="en-US" dirty="0" err="1" smtClean="0"/>
              <a:t>var</a:t>
            </a:r>
            <a:r>
              <a:rPr lang="en-US" dirty="0" smtClean="0"/>
              <a:t> = ’y’</a:t>
            </a:r>
          </a:p>
          <a:p>
            <a:pPr lvl="1"/>
            <a:r>
              <a:rPr lang="en-US" dirty="0" smtClean="0"/>
              <a:t>Need single quotes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28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81" y="2065867"/>
            <a:ext cx="6613464" cy="41068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any other built in data type, we can construct an array of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3582" y="5329535"/>
            <a:ext cx="829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char greeting[] = {’h’, ‘e’, ‘l’, ‘l’, ‘o’};</a:t>
            </a:r>
          </a:p>
        </p:txBody>
      </p:sp>
    </p:spTree>
    <p:extLst>
      <p:ext uri="{BB962C8B-B14F-4D97-AF65-F5344CB8AC3E}">
        <p14:creationId xmlns:p14="http://schemas.microsoft.com/office/powerpoint/2010/main" val="14743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array initialization for char arrays: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6515" y="4804601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char greeting[] = “hello”;</a:t>
            </a:r>
          </a:p>
        </p:txBody>
      </p:sp>
    </p:spTree>
    <p:extLst>
      <p:ext uri="{BB962C8B-B14F-4D97-AF65-F5344CB8AC3E}">
        <p14:creationId xmlns:p14="http://schemas.microsoft.com/office/powerpoint/2010/main" val="298272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2" y="2478615"/>
            <a:ext cx="6113064" cy="3629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726" y="3031066"/>
            <a:ext cx="32173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Unlike arrays of other data types, </a:t>
            </a:r>
            <a:r>
              <a:rPr lang="en-US" sz="2800" b="1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800" b="1" dirty="0" smtClean="0">
                <a:solidFill>
                  <a:schemeClr val="accent5"/>
                </a:solidFill>
              </a:rPr>
              <a:t> will print the entire character array</a:t>
            </a:r>
          </a:p>
        </p:txBody>
      </p:sp>
    </p:spTree>
    <p:extLst>
      <p:ext uri="{BB962C8B-B14F-4D97-AF65-F5344CB8AC3E}">
        <p14:creationId xmlns:p14="http://schemas.microsoft.com/office/powerpoint/2010/main" val="206017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text editor (you can still use the website if you want)</a:t>
            </a:r>
          </a:p>
          <a:p>
            <a:pPr lvl="1"/>
            <a:r>
              <a:rPr lang="en-US" dirty="0"/>
              <a:t>Give Notepad++ a try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drive.google.com/file/d/1d_u0QnrQXeGIm2z-ZclvlSd14_HHz_b1/view?usp</a:t>
            </a:r>
            <a:r>
              <a:rPr lang="en-US" smtClean="0">
                <a:hlinkClick r:id="rId2"/>
              </a:rPr>
              <a:t>=sharing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Lab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folder called cpsc2320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564296"/>
            <a:ext cx="10334254" cy="3134157"/>
          </a:xfrm>
        </p:spPr>
      </p:pic>
    </p:spTree>
    <p:extLst>
      <p:ext uri="{BB962C8B-B14F-4D97-AF65-F5344CB8AC3E}">
        <p14:creationId xmlns:p14="http://schemas.microsoft.com/office/powerpoint/2010/main" val="6529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5" y="156681"/>
            <a:ext cx="10499477" cy="65621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6691" y="1469818"/>
            <a:ext cx="3830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1"/>
                </a:solidFill>
              </a:rPr>
              <a:t>Optional: set Notepad++ for </a:t>
            </a:r>
          </a:p>
          <a:p>
            <a:r>
              <a:rPr lang="en-US" sz="2400" b="1" i="1" dirty="0" smtClean="0">
                <a:solidFill>
                  <a:schemeClr val="accent1"/>
                </a:solidFill>
              </a:rPr>
              <a:t>C++ coding</a:t>
            </a:r>
            <a:endParaRPr lang="en-US" sz="24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318052"/>
            <a:ext cx="10972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1413" y="4939609"/>
            <a:ext cx="69351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accent1"/>
                </a:solidFill>
              </a:rPr>
              <a:t>Local </a:t>
            </a:r>
            <a:r>
              <a:rPr lang="en-US" sz="3200" b="1" i="1" dirty="0" err="1" smtClean="0">
                <a:solidFill>
                  <a:schemeClr val="accent1"/>
                </a:solidFill>
              </a:rPr>
              <a:t>Disk</a:t>
            </a:r>
            <a:r>
              <a:rPr lang="en-US" sz="3200" b="1" i="1" dirty="0" err="1" smtClean="0">
                <a:solidFill>
                  <a:schemeClr val="accent1"/>
                </a:solidFill>
                <a:sym typeface="Wingdings"/>
              </a:rPr>
              <a:t>Users</a:t>
            </a:r>
            <a:r>
              <a:rPr lang="en-US" sz="3200" b="1" i="1" dirty="0" smtClean="0">
                <a:solidFill>
                  <a:schemeClr val="accent1"/>
                </a:solidFill>
                <a:sym typeface="Wingdings"/>
              </a:rPr>
              <a:t>&lt;name&gt;cpsc2320</a:t>
            </a:r>
          </a:p>
          <a:p>
            <a:r>
              <a:rPr lang="en-US" sz="3200" b="1" i="1" dirty="0" smtClean="0">
                <a:solidFill>
                  <a:schemeClr val="accent1"/>
                </a:solidFill>
                <a:sym typeface="Wingdings"/>
              </a:rPr>
              <a:t>&lt;filename&gt;.</a:t>
            </a:r>
            <a:r>
              <a:rPr lang="en-US" sz="3200" b="1" i="1" dirty="0" err="1" smtClean="0">
                <a:solidFill>
                  <a:schemeClr val="accent1"/>
                </a:solidFill>
                <a:sym typeface="Wingdings"/>
              </a:rPr>
              <a:t>cpp</a:t>
            </a:r>
            <a:endParaRPr lang="en-US" sz="3200" b="1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27" y="609600"/>
            <a:ext cx="8932333" cy="5937057"/>
          </a:xfrm>
        </p:spPr>
      </p:pic>
    </p:spTree>
    <p:extLst>
      <p:ext uri="{BB962C8B-B14F-4D97-AF65-F5344CB8AC3E}">
        <p14:creationId xmlns:p14="http://schemas.microsoft.com/office/powerpoint/2010/main" val="4656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09" y="609600"/>
            <a:ext cx="8320008" cy="56613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1509" y="1711924"/>
            <a:ext cx="8799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g++ &lt;filename&gt; -o &lt;name </a:t>
            </a:r>
            <a:r>
              <a:rPr lang="en-US" sz="4000" b="1" i="1" smtClean="0"/>
              <a:t>of executable&gt;</a:t>
            </a:r>
            <a:endParaRPr lang="en-US" sz="4000" b="1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0042" y="4793790"/>
            <a:ext cx="3240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Creates </a:t>
            </a:r>
            <a:r>
              <a:rPr lang="en-US" sz="2400" b="1" i="1" dirty="0" err="1" smtClean="0"/>
              <a:t>hello_world.exe</a:t>
            </a:r>
            <a:endParaRPr lang="en-US" sz="2400" b="1" i="1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08606" y="5255455"/>
            <a:ext cx="1744133" cy="1801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4" y="2851944"/>
            <a:ext cx="9290097" cy="30186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1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3486</TotalTime>
  <Words>532</Words>
  <Application>Microsoft Macintosh PowerPoint</Application>
  <PresentationFormat>Widescreen</PresentationFormat>
  <Paragraphs>117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Calibri Light</vt:lpstr>
      <vt:lpstr>Courier</vt:lpstr>
      <vt:lpstr>Mangal</vt:lpstr>
      <vt:lpstr>Wingdings</vt:lpstr>
      <vt:lpstr>Arial</vt:lpstr>
      <vt:lpstr>Celestial</vt:lpstr>
      <vt:lpstr>Unit Tests, CHaracters</vt:lpstr>
      <vt:lpstr>Quick vector review</vt:lpstr>
      <vt:lpstr>Compiling your code</vt:lpstr>
      <vt:lpstr>Make a folder called cpsc2320</vt:lpstr>
      <vt:lpstr>PowerPoint Presentation</vt:lpstr>
      <vt:lpstr>PowerPoint Presentation</vt:lpstr>
      <vt:lpstr>PowerPoint Presentation</vt:lpstr>
      <vt:lpstr>PowerPoint Presentation</vt:lpstr>
      <vt:lpstr>Run the code</vt:lpstr>
      <vt:lpstr>Quick vector review</vt:lpstr>
      <vt:lpstr>Testing your code</vt:lpstr>
      <vt:lpstr>Example from project 1</vt:lpstr>
      <vt:lpstr>Unit tests: Write code to test your code!</vt:lpstr>
      <vt:lpstr>Unit testing: assert()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Testing:  choosing test cases</vt:lpstr>
      <vt:lpstr>Unit Testing: the problem with == doubles</vt:lpstr>
      <vt:lpstr>Unit Testing: the problem with == doubles</vt:lpstr>
      <vt:lpstr>Unit testing lab</vt:lpstr>
      <vt:lpstr>A new  (to us) C++ Data type: CHAR</vt:lpstr>
      <vt:lpstr>Small Example</vt:lpstr>
      <vt:lpstr>Character arrays</vt:lpstr>
      <vt:lpstr>Character arrays</vt:lpstr>
      <vt:lpstr>Example</vt:lpstr>
      <vt:lpstr>Homework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Electromagnetism</dc:title>
  <dc:creator>Microsoft Office User</dc:creator>
  <cp:lastModifiedBy>Microsoft Office User</cp:lastModifiedBy>
  <cp:revision>404</cp:revision>
  <dcterms:created xsi:type="dcterms:W3CDTF">2020-08-28T20:26:00Z</dcterms:created>
  <dcterms:modified xsi:type="dcterms:W3CDTF">2020-10-22T15:56:29Z</dcterms:modified>
</cp:coreProperties>
</file>