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5" r:id="rId12"/>
    <p:sldId id="269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78534"/>
  </p:normalViewPr>
  <p:slideViewPr>
    <p:cSldViewPr snapToGrid="0" snapToObjects="1">
      <p:cViewPr>
        <p:scale>
          <a:sx n="74" d="100"/>
          <a:sy n="74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Handling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L8</a:t>
            </a:r>
          </a:p>
          <a:p>
            <a:r>
              <a:rPr lang="en-US" dirty="0" smtClean="0"/>
              <a:t>2020-11-05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solution: (Example HW3)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Open a data file to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Read each line of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Extract the two numbers from the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Write those two numbers to another file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solution: (Example HW3)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Open a data file to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Read each line of the file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We will need a loop to do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Extract the two numbers from the line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</a:t>
            </a:r>
            <a:r>
              <a:rPr lang="en-US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string.find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>
                <a:solidFill>
                  <a:schemeClr val="accent4"/>
                </a:solidFill>
              </a:rPr>
              <a:t>and </a:t>
            </a:r>
            <a:r>
              <a:rPr lang="en-US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string.substr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Write those two numbers to another file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We’ll need an output file, make sure we open this with the input file at step 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solution: (Example HW3)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Open a data file to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Read each line of the file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We will need a loop to do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Extract the two numbers from the line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</a:t>
            </a:r>
            <a:r>
              <a:rPr lang="en-US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string.find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>
                <a:solidFill>
                  <a:schemeClr val="accent4"/>
                </a:solidFill>
              </a:rPr>
              <a:t>and </a:t>
            </a:r>
            <a:r>
              <a:rPr lang="en-US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string.substr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/>
                </a:solidFill>
              </a:rPr>
              <a:t>Write those two numbers to another file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We’ll need an output file, make sure we open this with the input file at step 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64666" y="1710267"/>
            <a:ext cx="1422400" cy="1151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</a:t>
            </a:r>
            <a:r>
              <a:rPr lang="en-US" smtClean="0"/>
              <a:t>a string or char[] for this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07467" y="2726267"/>
            <a:ext cx="457199" cy="214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345892" y="2861732"/>
            <a:ext cx="1840440" cy="1456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want two numerical variables (</a:t>
            </a:r>
            <a:r>
              <a:rPr lang="en-US" dirty="0" err="1" smtClean="0"/>
              <a:t>int</a:t>
            </a:r>
            <a:r>
              <a:rPr lang="en-US" dirty="0" smtClean="0"/>
              <a:t> or double?)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87066" y="3966633"/>
            <a:ext cx="758827" cy="1312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1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each step of your plan into computer code</a:t>
            </a:r>
          </a:p>
          <a:p>
            <a:r>
              <a:rPr lang="en-US" dirty="0" smtClean="0"/>
              <a:t>Write this code one “logical unit” at a time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7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the solution: Example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“Open </a:t>
            </a:r>
            <a:r>
              <a:rPr lang="en-US" sz="2400" dirty="0">
                <a:solidFill>
                  <a:schemeClr val="accent5"/>
                </a:solidFill>
              </a:rPr>
              <a:t>a data file to </a:t>
            </a:r>
            <a:r>
              <a:rPr lang="en-US" sz="2400" dirty="0" smtClean="0">
                <a:solidFill>
                  <a:schemeClr val="accent5"/>
                </a:solidFill>
              </a:rPr>
              <a:t>read”</a:t>
            </a:r>
            <a:endParaRPr lang="en-US" sz="2400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Write this code, including the check for </a:t>
            </a:r>
            <a:r>
              <a:rPr lang="en-US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fail()</a:t>
            </a:r>
            <a:r>
              <a:rPr lang="en-US" dirty="0" smtClean="0"/>
              <a:t>, then compile and make sure it works!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5"/>
                </a:solidFill>
              </a:rPr>
              <a:t>“</a:t>
            </a:r>
            <a:r>
              <a:rPr lang="en-US" sz="2400" dirty="0">
                <a:solidFill>
                  <a:schemeClr val="accent5"/>
                </a:solidFill>
              </a:rPr>
              <a:t>Read each line of the </a:t>
            </a:r>
            <a:r>
              <a:rPr lang="en-US" sz="2400" dirty="0" smtClean="0">
                <a:solidFill>
                  <a:schemeClr val="accent5"/>
                </a:solidFill>
              </a:rPr>
              <a:t>file”</a:t>
            </a:r>
          </a:p>
          <a:p>
            <a:pPr lvl="1"/>
            <a:r>
              <a:rPr lang="en-US" dirty="0" smtClean="0"/>
              <a:t>Write your loop to read the file line-by-line</a:t>
            </a:r>
          </a:p>
          <a:p>
            <a:pPr lvl="1"/>
            <a:r>
              <a:rPr lang="en-US" dirty="0"/>
              <a:t>print the contents to make sure it </a:t>
            </a:r>
            <a:r>
              <a:rPr lang="en-US" dirty="0" smtClean="0"/>
              <a:t>works before proceeding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5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the solution: Example HW3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>
                <a:solidFill>
                  <a:schemeClr val="accent5"/>
                </a:solidFill>
              </a:rPr>
              <a:t>“Extract </a:t>
            </a:r>
            <a:r>
              <a:rPr lang="en-US" sz="2400" dirty="0">
                <a:solidFill>
                  <a:schemeClr val="accent5"/>
                </a:solidFill>
              </a:rPr>
              <a:t>the two numbers from the line”</a:t>
            </a:r>
          </a:p>
          <a:p>
            <a:pPr lvl="1"/>
            <a:r>
              <a:rPr lang="en-US" dirty="0"/>
              <a:t>Can convert string to double using </a:t>
            </a:r>
            <a:r>
              <a:rPr lang="en-US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stod</a:t>
            </a:r>
            <a:endParaRPr lang="en-US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Data can’t have non-numerical characters in it</a:t>
            </a:r>
          </a:p>
          <a:p>
            <a:pPr lvl="1"/>
            <a:r>
              <a:rPr lang="en-US" dirty="0">
                <a:ea typeface="Courier" charset="0"/>
                <a:cs typeface="Courier" charset="0"/>
              </a:rPr>
              <a:t>Use </a:t>
            </a:r>
            <a:r>
              <a:rPr lang="en-US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>
                <a:solidFill>
                  <a:schemeClr val="accent4"/>
                </a:solidFill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functionality to extract just the numerical </a:t>
            </a:r>
            <a:r>
              <a:rPr lang="en-US" dirty="0" smtClean="0">
                <a:ea typeface="Courier" charset="0"/>
                <a:cs typeface="Courier" charset="0"/>
              </a:rPr>
              <a:t>characters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Check that these functions work as expected! (unit tests!)</a:t>
            </a:r>
            <a:endParaRPr lang="en-US" dirty="0">
              <a:ea typeface="Courier" charset="0"/>
              <a:cs typeface="Courier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>
                <a:solidFill>
                  <a:schemeClr val="accent5"/>
                </a:solidFill>
              </a:rPr>
              <a:t>“Write those two numbers to another file</a:t>
            </a:r>
            <a:r>
              <a:rPr lang="en-US" sz="2400" dirty="0" smtClean="0">
                <a:solidFill>
                  <a:schemeClr val="accent5"/>
                </a:solidFill>
              </a:rPr>
              <a:t>”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outfile</a:t>
            </a:r>
            <a:r>
              <a:rPr lang="en-US" sz="20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&lt;&lt; t &lt;&lt;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6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you are perfect, you will occasionally run into some errors while writing your program</a:t>
            </a:r>
          </a:p>
          <a:p>
            <a:r>
              <a:rPr lang="en-US" dirty="0" smtClean="0"/>
              <a:t>Some errors are easier to fix than others!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5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453481"/>
              </p:ext>
            </p:extLst>
          </p:nvPr>
        </p:nvGraphicFramePr>
        <p:xfrm>
          <a:off x="685800" y="1709350"/>
          <a:ext cx="10131426" cy="493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114310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Error</a:t>
                      </a:r>
                      <a:endParaRPr lang="en-US" sz="3200" b="0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2"/>
                          </a:solidFill>
                        </a:rPr>
                        <a:t>Description</a:t>
                      </a:r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2"/>
                          </a:solidFill>
                        </a:rPr>
                        <a:t>Example</a:t>
                      </a:r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31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Syntax Errors</a:t>
                      </a:r>
                      <a:endParaRPr lang="en-US" sz="3200" b="1" dirty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Error in the way the code is written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Caught by compiler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Missing semicolon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Extra/missing parenthesis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Use</a:t>
                      </a:r>
                      <a:r>
                        <a:rPr lang="en-US" b="1" baseline="0" dirty="0" smtClean="0"/>
                        <a:t> of undeclared variable</a:t>
                      </a:r>
                      <a:endParaRPr lang="en-US" b="1" dirty="0"/>
                    </a:p>
                  </a:txBody>
                  <a:tcPr/>
                </a:tc>
              </a:tr>
              <a:tr h="136565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Runtime Errors</a:t>
                      </a:r>
                      <a:endParaRPr lang="en-US" sz="3200" b="1" dirty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Program successfully translates into machine code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Error encountered while program is being run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Program “crashes”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Divide by 0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err="1" smtClean="0"/>
                        <a:t>sqrt</a:t>
                      </a:r>
                      <a:r>
                        <a:rPr lang="en-US" b="1" dirty="0" smtClean="0"/>
                        <a:t>(-1)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err="1" smtClean="0"/>
                        <a:t>stod</a:t>
                      </a:r>
                      <a:r>
                        <a:rPr lang="en-US" b="1" dirty="0" smtClean="0"/>
                        <a:t>(“five”)</a:t>
                      </a:r>
                      <a:endParaRPr lang="en-US" b="1" dirty="0"/>
                    </a:p>
                  </a:txBody>
                  <a:tcPr/>
                </a:tc>
              </a:tr>
              <a:tr h="11431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</a:rPr>
                        <a:t>Logical Errors</a:t>
                      </a:r>
                      <a:endParaRPr lang="en-US" sz="3200" b="1" dirty="0">
                        <a:ln>
                          <a:noFill/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Program</a:t>
                      </a:r>
                      <a:r>
                        <a:rPr lang="en-US" b="1" baseline="0" dirty="0" smtClean="0"/>
                        <a:t> compiles and runs as coded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baseline="0" dirty="0" smtClean="0"/>
                        <a:t>Outputs are not what they should be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err="1" smtClean="0"/>
                        <a:t>a+b</a:t>
                      </a:r>
                      <a:r>
                        <a:rPr lang="en-US" b="1" dirty="0" smtClean="0"/>
                        <a:t> instead of a*b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="1" dirty="0" smtClean="0"/>
                        <a:t>if(a=5) instead of if(a==5)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Down </a:t>
            </a:r>
            <a:r>
              <a:rPr lang="en-US" dirty="0" smtClean="0"/>
              <a:t>Errors: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696418" cy="3649133"/>
          </a:xfrm>
        </p:spPr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These are pretty easy</a:t>
            </a:r>
          </a:p>
          <a:p>
            <a:pPr lvl="1"/>
            <a:r>
              <a:rPr lang="en-US" dirty="0" smtClean="0"/>
              <a:t>The compiler will find them and even point them out to you</a:t>
            </a:r>
          </a:p>
          <a:p>
            <a:pPr lvl="1"/>
            <a:r>
              <a:rPr lang="en-US" dirty="0" smtClean="0"/>
              <a:t>Program cannot run if it contains a syntax </a:t>
            </a:r>
            <a:r>
              <a:rPr lang="en-US" dirty="0" smtClean="0"/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99" y="1589785"/>
            <a:ext cx="6508038" cy="1680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632" y="3270729"/>
            <a:ext cx="6105705" cy="157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22" y="4951673"/>
            <a:ext cx="6362615" cy="1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Down Errors: </a:t>
            </a:r>
            <a:r>
              <a:rPr lang="en-US" dirty="0" err="1" smtClean="0"/>
              <a:t>RunTime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783346" cy="3649133"/>
          </a:xfrm>
        </p:spPr>
        <p:txBody>
          <a:bodyPr/>
          <a:lstStyle/>
          <a:p>
            <a:r>
              <a:rPr lang="en-US" dirty="0" smtClean="0"/>
              <a:t>Runtime errors</a:t>
            </a:r>
          </a:p>
          <a:p>
            <a:pPr lvl="1"/>
            <a:r>
              <a:rPr lang="en-US" dirty="0" smtClean="0"/>
              <a:t>Can be a bit harder to track down</a:t>
            </a:r>
          </a:p>
          <a:p>
            <a:pPr lvl="1"/>
            <a:r>
              <a:rPr lang="en-US" dirty="0" smtClean="0"/>
              <a:t>C++ message range in helpfulness</a:t>
            </a:r>
          </a:p>
          <a:p>
            <a:pPr lvl="1"/>
            <a:r>
              <a:rPr lang="en-US" dirty="0" smtClean="0"/>
              <a:t>Might require “debugging”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142067"/>
            <a:ext cx="5219700" cy="181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02" y="4152943"/>
            <a:ext cx="6709793" cy="15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Stages of 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and understand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your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the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3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debugging is the process of removing software bugs, then programming must be the process of putting them in.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</a:t>
            </a:r>
            <a:r>
              <a:rPr lang="en-US" sz="3200" dirty="0"/>
              <a:t>W. </a:t>
            </a:r>
            <a:r>
              <a:rPr lang="en-US" sz="3200" dirty="0"/>
              <a:t>Dijkstra</a:t>
            </a:r>
          </a:p>
          <a:p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6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finding and eliminating “bugs” from a computer program</a:t>
            </a:r>
          </a:p>
          <a:p>
            <a:r>
              <a:rPr lang="en-US" dirty="0" smtClean="0"/>
              <a:t>A “bug” is anything that produces undesired behavior in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6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most effective debugging tool is still careful thought, coupled with judiciously placed print statements.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--Brian Kernighan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886199" cy="3649133"/>
          </a:xfrm>
        </p:spPr>
        <p:txBody>
          <a:bodyPr/>
          <a:lstStyle/>
          <a:p>
            <a:r>
              <a:rPr lang="en-US" dirty="0" smtClean="0"/>
              <a:t>Best way to debug: lots of </a:t>
            </a:r>
            <a:r>
              <a:rPr lang="en-US" dirty="0" err="1" smtClean="0"/>
              <a:t>cout</a:t>
            </a:r>
            <a:r>
              <a:rPr lang="en-US" dirty="0" smtClean="0"/>
              <a:t>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5" y="969981"/>
            <a:ext cx="3331833" cy="169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93" y="2978640"/>
            <a:ext cx="7201978" cy="28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Down Errors: </a:t>
            </a:r>
            <a:r>
              <a:rPr lang="en-US" dirty="0" smtClean="0"/>
              <a:t>Logical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hardest errors to track down</a:t>
            </a:r>
          </a:p>
          <a:p>
            <a:r>
              <a:rPr lang="en-US" dirty="0" smtClean="0"/>
              <a:t>Our program compiles and runs, but doesn't give us the output we expected</a:t>
            </a:r>
          </a:p>
          <a:p>
            <a:r>
              <a:rPr lang="en-US" dirty="0" smtClean="0"/>
              <a:t>Unit tests help us discover that the error exists</a:t>
            </a:r>
          </a:p>
          <a:p>
            <a:pPr lvl="1"/>
            <a:r>
              <a:rPr lang="en-US" dirty="0" smtClean="0"/>
              <a:t>How do we </a:t>
            </a:r>
            <a:r>
              <a:rPr lang="en-US" i="1" dirty="0" smtClean="0"/>
              <a:t>find</a:t>
            </a:r>
            <a:r>
              <a:rPr lang="en-US" dirty="0" smtClean="0"/>
              <a:t>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214003" cy="36491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68" y="266700"/>
            <a:ext cx="8775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3" y="2647421"/>
            <a:ext cx="9220200" cy="2641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43334" y="4106174"/>
            <a:ext cx="1570009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Not right!</a:t>
            </a:r>
            <a:endParaRPr lang="en-US" sz="240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44196" y="4364966"/>
            <a:ext cx="3674853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6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455542" cy="3649133"/>
          </a:xfrm>
        </p:spPr>
        <p:txBody>
          <a:bodyPr/>
          <a:lstStyle/>
          <a:p>
            <a:r>
              <a:rPr lang="en-US" smtClean="0"/>
              <a:t>Add some print statements!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44" y="3376083"/>
            <a:ext cx="800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800599" cy="104970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Do calculation by hand with same numbers, and find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13" y="3191774"/>
            <a:ext cx="91186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2102612" cy="3649133"/>
          </a:xfrm>
        </p:spPr>
        <p:txBody>
          <a:bodyPr/>
          <a:lstStyle/>
          <a:p>
            <a:r>
              <a:rPr lang="en-US" dirty="0" smtClean="0"/>
              <a:t>Another reason for unit </a:t>
            </a:r>
            <a:r>
              <a:rPr lang="en-US" dirty="0" err="1" smtClean="0"/>
              <a:t>tets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13" y="781937"/>
            <a:ext cx="7753230" cy="54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Stages of 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and understand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 your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the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28533" y="4250267"/>
            <a:ext cx="3505200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3767" y="3228482"/>
            <a:ext cx="2672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This is the step we usually call “programming”</a:t>
            </a:r>
          </a:p>
          <a:p>
            <a:r>
              <a:rPr lang="en-US" sz="2800" b="1" dirty="0" smtClean="0">
                <a:solidFill>
                  <a:schemeClr val="accent5"/>
                </a:solidFill>
              </a:rPr>
              <a:t>But it’s all important!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64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2" y="2829719"/>
            <a:ext cx="9194800" cy="2273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being asked to do?</a:t>
            </a:r>
          </a:p>
          <a:p>
            <a:r>
              <a:rPr lang="en-US" dirty="0" smtClean="0"/>
              <a:t>Could you explain the problem to somebody else?</a:t>
            </a:r>
          </a:p>
          <a:p>
            <a:r>
              <a:rPr lang="en-US" dirty="0" smtClean="0"/>
              <a:t>What are the inputs and outputs?</a:t>
            </a:r>
          </a:p>
          <a:p>
            <a:r>
              <a:rPr lang="en-US" dirty="0" smtClean="0"/>
              <a:t>How would you (hypothetically) approach the problem if you couldn’t use a computer?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problem: Example Hw3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you being asked to do?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Reformat the data within a file</a:t>
            </a:r>
          </a:p>
          <a:p>
            <a:r>
              <a:rPr lang="en-US" dirty="0" smtClean="0"/>
              <a:t>Inputs and Outputs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We are given a data file, and we will produce another file</a:t>
            </a:r>
          </a:p>
          <a:p>
            <a:r>
              <a:rPr lang="en-US" dirty="0" smtClean="0"/>
              <a:t>Without a computer, we could do this manually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Read each line and copy the numbers in the line to another file</a:t>
            </a:r>
            <a:endParaRPr lang="en-US" dirty="0" smtClean="0"/>
          </a:p>
          <a:p>
            <a:pPr lvl="1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0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Hardest step</a:t>
            </a:r>
          </a:p>
          <a:p>
            <a:r>
              <a:rPr lang="en-US" dirty="0" smtClean="0"/>
              <a:t>Break task down into steps and describe (in plain English) how to accomplish each step</a:t>
            </a:r>
          </a:p>
          <a:p>
            <a:r>
              <a:rPr lang="en-US" dirty="0" smtClean="0"/>
              <a:t>Write this down BEFORE you write any code!</a:t>
            </a:r>
          </a:p>
          <a:p>
            <a:pPr lvl="1"/>
            <a:r>
              <a:rPr lang="en-US" dirty="0" smtClean="0"/>
              <a:t>A well-planned program should be easy to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0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decisions being made by your program? 	</a:t>
            </a:r>
          </a:p>
          <a:p>
            <a:pPr lvl="1"/>
            <a:r>
              <a:rPr lang="en-US" dirty="0" smtClean="0"/>
              <a:t>Will need an if statement</a:t>
            </a:r>
          </a:p>
          <a:p>
            <a:r>
              <a:rPr lang="en-US" dirty="0" smtClean="0"/>
              <a:t>Anything happening many times?</a:t>
            </a:r>
          </a:p>
          <a:p>
            <a:pPr lvl="1"/>
            <a:r>
              <a:rPr lang="en-US" dirty="0" smtClean="0"/>
              <a:t>Will need to use loops</a:t>
            </a:r>
          </a:p>
          <a:p>
            <a:pPr lvl="2"/>
            <a:r>
              <a:rPr lang="en-US" dirty="0" smtClean="0"/>
              <a:t>for or while? Up to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9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variables do you need?</a:t>
            </a:r>
          </a:p>
          <a:p>
            <a:r>
              <a:rPr lang="en-US" dirty="0" smtClean="0"/>
              <a:t>What </a:t>
            </a:r>
            <a:r>
              <a:rPr lang="en-US" dirty="0"/>
              <a:t>data types do you need?</a:t>
            </a:r>
          </a:p>
          <a:p>
            <a:pPr lvl="1"/>
            <a:r>
              <a:rPr lang="en-US" dirty="0"/>
              <a:t>What are the data types of your inputs?</a:t>
            </a:r>
          </a:p>
          <a:p>
            <a:pPr lvl="1"/>
            <a:r>
              <a:rPr lang="en-US" dirty="0"/>
              <a:t>Which data types logically suit the situation? </a:t>
            </a:r>
          </a:p>
          <a:p>
            <a:pPr lvl="2"/>
            <a:r>
              <a:rPr lang="en-US" dirty="0"/>
              <a:t>can I have a decimal number of array elements?</a:t>
            </a:r>
          </a:p>
          <a:p>
            <a:pPr lvl="2"/>
            <a:r>
              <a:rPr lang="en-US" dirty="0"/>
              <a:t>What happens if I divide two integers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7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Your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</a:t>
            </a:r>
            <a:r>
              <a:rPr lang="en-US" dirty="0" smtClean="0"/>
              <a:t>structures do </a:t>
            </a:r>
            <a:r>
              <a:rPr lang="en-US" dirty="0"/>
              <a:t>you need?</a:t>
            </a:r>
          </a:p>
          <a:p>
            <a:pPr lvl="1"/>
            <a:r>
              <a:rPr lang="en-US" dirty="0" smtClean="0"/>
              <a:t>Do I need to store elements for later use?</a:t>
            </a:r>
          </a:p>
          <a:p>
            <a:pPr lvl="2"/>
            <a:r>
              <a:rPr lang="en-US" dirty="0" smtClean="0"/>
              <a:t>Arrays, vectors,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2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4208</TotalTime>
  <Words>978</Words>
  <Application>Microsoft Macintosh PowerPoint</Application>
  <PresentationFormat>Widescreen</PresentationFormat>
  <Paragraphs>178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</vt:lpstr>
      <vt:lpstr>Arial</vt:lpstr>
      <vt:lpstr>Celestial</vt:lpstr>
      <vt:lpstr>Error Handling and Debugging</vt:lpstr>
      <vt:lpstr>The Stages of Program Development</vt:lpstr>
      <vt:lpstr>The Stages of Program Development</vt:lpstr>
      <vt:lpstr>Understand the problem</vt:lpstr>
      <vt:lpstr>Understand the problem: Example Hw3</vt:lpstr>
      <vt:lpstr>Plan Your Solution</vt:lpstr>
      <vt:lpstr>Plan Your Solution</vt:lpstr>
      <vt:lpstr>Plan Your Solution</vt:lpstr>
      <vt:lpstr>Plan Your Solution</vt:lpstr>
      <vt:lpstr>Plan Your solution: (Example HW3)</vt:lpstr>
      <vt:lpstr>Plan Your solution: (Example HW3)</vt:lpstr>
      <vt:lpstr>Plan Your solution: (Example HW3)</vt:lpstr>
      <vt:lpstr>Code the solution</vt:lpstr>
      <vt:lpstr>Code the solution: Example HW3</vt:lpstr>
      <vt:lpstr>Code the solution: Example HW3</vt:lpstr>
      <vt:lpstr>Debugging</vt:lpstr>
      <vt:lpstr>Types of Errors</vt:lpstr>
      <vt:lpstr>Tracking Down Errors: Syntax Errors</vt:lpstr>
      <vt:lpstr>Tracking Down Errors: RunTime Errors</vt:lpstr>
      <vt:lpstr>If debugging is the process of removing software bugs, then programming must be the process of putting them in.</vt:lpstr>
      <vt:lpstr>Debugging</vt:lpstr>
      <vt:lpstr>The most effective debugging tool is still careful thought, coupled with judiciously placed print statements.</vt:lpstr>
      <vt:lpstr>Debugging</vt:lpstr>
      <vt:lpstr>Tracking Down Errors: Logical Errors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474</cp:revision>
  <dcterms:created xsi:type="dcterms:W3CDTF">2020-08-28T20:26:00Z</dcterms:created>
  <dcterms:modified xsi:type="dcterms:W3CDTF">2020-11-05T12:58:38Z</dcterms:modified>
</cp:coreProperties>
</file>