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0" r:id="rId22"/>
    <p:sldId id="292" r:id="rId23"/>
    <p:sldId id="291" r:id="rId24"/>
    <p:sldId id="275" r:id="rId25"/>
    <p:sldId id="276" r:id="rId26"/>
    <p:sldId id="277" r:id="rId27"/>
    <p:sldId id="278" r:id="rId28"/>
    <p:sldId id="279" r:id="rId29"/>
    <p:sldId id="280" r:id="rId30"/>
    <p:sldId id="283" r:id="rId31"/>
    <p:sldId id="284" r:id="rId32"/>
    <p:sldId id="293" r:id="rId33"/>
    <p:sldId id="294" r:id="rId34"/>
    <p:sldId id="295" r:id="rId35"/>
    <p:sldId id="296" r:id="rId36"/>
    <p:sldId id="285" r:id="rId37"/>
    <p:sldId id="297" r:id="rId38"/>
    <p:sldId id="286" r:id="rId39"/>
    <p:sldId id="287" r:id="rId40"/>
    <p:sldId id="288" r:id="rId41"/>
    <p:sldId id="306" r:id="rId42"/>
    <p:sldId id="307" r:id="rId43"/>
    <p:sldId id="308" r:id="rId44"/>
    <p:sldId id="309" r:id="rId45"/>
    <p:sldId id="310" r:id="rId46"/>
    <p:sldId id="313" r:id="rId47"/>
    <p:sldId id="311" r:id="rId48"/>
    <p:sldId id="312" r:id="rId49"/>
    <p:sldId id="314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4"/>
  </p:normalViewPr>
  <p:slideViewPr>
    <p:cSldViewPr snapToGrid="0" snapToObjects="1">
      <p:cViewPr>
        <p:scale>
          <a:sx n="66" d="100"/>
          <a:sy n="66" d="100"/>
        </p:scale>
        <p:origin x="5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 and radius not declared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printArea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9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 not declared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printArea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 not declared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printArea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7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 not declared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printArea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5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6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not inside main()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4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1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not inside 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Semicolon leads to terminated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semicolons instead of commas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i+1 instead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L3</a:t>
            </a:r>
          </a:p>
          <a:p>
            <a:r>
              <a:rPr lang="en-US" dirty="0" smtClean="0"/>
              <a:t>2020-09-24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What is wrong here?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2979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if ( x = 10 )</a:t>
            </a:r>
            <a:endParaRPr lang="en-US" sz="2800" b="1" strike="sngStrike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“x = 10”;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8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Logic error</a:t>
            </a:r>
          </a:p>
          <a:p>
            <a:r>
              <a:rPr lang="en-US" dirty="0" smtClean="0"/>
              <a:t>Code will compile, but you probably mean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x==10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2979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if ( x 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==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10 )</a:t>
            </a:r>
            <a:endParaRPr lang="en-US" sz="2800" b="1" strike="sngStrike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“x = 10”;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51513" y="1343080"/>
            <a:ext cx="278211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x=10</a:t>
            </a:r>
            <a:r>
              <a:rPr lang="en-US" sz="2400" dirty="0" smtClean="0"/>
              <a:t> returns 10, which always evaluates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What is wrong here?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6955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//If x in range 1-&gt;10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if ( 1 &lt;= x &lt;= 10 )</a:t>
            </a:r>
            <a:endParaRPr lang="en-US" sz="2800" b="1" strike="sngStrike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x;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Not a legal statement</a:t>
            </a:r>
          </a:p>
          <a:p>
            <a:r>
              <a:rPr lang="en-US" dirty="0" smtClean="0"/>
              <a:t>Use 2 expressions and &amp;&amp;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6199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//If x in range 1-&gt;10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(1 &lt;= x) &amp;&amp; (x &lt;= 10)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b="1" strike="sngStrike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x;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4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What is wrong here?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53399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=0,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&lt;10, ++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1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>
                <a:ea typeface="Courier" charset="0"/>
                <a:cs typeface="Courier" charset="0"/>
              </a:rPr>
              <a:t>Loop statements terminated by semicolon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53399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=0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&lt;10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++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06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What is wrong here?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480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=1; w&lt;10; ++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61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>
                <a:ea typeface="Courier" charset="0"/>
                <a:cs typeface="Courier" charset="0"/>
              </a:rPr>
              <a:t>Unless we modify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dirty="0" smtClean="0">
                <a:ea typeface="Courier" charset="0"/>
                <a:cs typeface="Courier" charset="0"/>
              </a:rPr>
              <a:t> somewhere inside the loop, this will run </a:t>
            </a:r>
            <a:r>
              <a:rPr lang="en-US" b="1" u="sng" dirty="0" smtClean="0">
                <a:ea typeface="Courier" charset="0"/>
                <a:cs typeface="Courier" charset="0"/>
              </a:rPr>
              <a:t>forever</a:t>
            </a:r>
            <a:r>
              <a:rPr lang="en-US" dirty="0" smtClean="0">
                <a:ea typeface="Courier" charset="0"/>
                <a:cs typeface="Courier" charset="0"/>
              </a:rPr>
              <a:t>!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Probably meant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 smtClean="0">
                <a:ea typeface="Courier" charset="0"/>
                <a:cs typeface="Courier" charset="0"/>
              </a:rPr>
              <a:t>…</a:t>
            </a:r>
            <a:endParaRPr lang="en-US" dirty="0" smtClean="0"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480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=1; w&lt;10; ++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96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8891" y="3674778"/>
            <a:ext cx="9601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4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4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4400" b="1" dirty="0" smtClean="0">
                <a:latin typeface="Courier" charset="0"/>
                <a:ea typeface="Courier" charset="0"/>
                <a:cs typeface="Courier" charset="0"/>
              </a:rPr>
              <a:t>=10;  </a:t>
            </a:r>
            <a:r>
              <a:rPr lang="en-US" sz="4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4400" b="1" dirty="0" smtClean="0">
                <a:latin typeface="Courier" charset="0"/>
                <a:ea typeface="Courier" charset="0"/>
                <a:cs typeface="Courier" charset="0"/>
              </a:rPr>
              <a:t> &gt; 0; --</a:t>
            </a:r>
            <a:r>
              <a:rPr lang="en-US" sz="4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4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8" name="Down Arrow 7"/>
          <p:cNvSpPr/>
          <p:nvPr/>
        </p:nvSpPr>
        <p:spPr>
          <a:xfrm rot="10800000" flipH="1">
            <a:off x="4522567" y="4374804"/>
            <a:ext cx="389636" cy="119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85014" y="4874035"/>
            <a:ext cx="3064742" cy="1607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statement is executed only once: at the very beginning of the loop</a:t>
            </a:r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7773215" y="2719317"/>
            <a:ext cx="490716" cy="1085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49756" y="1449483"/>
            <a:ext cx="3244440" cy="181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condition is checked </a:t>
            </a:r>
            <a:r>
              <a:rPr lang="en-US" sz="2400" i="1" dirty="0" smtClean="0"/>
              <a:t>before</a:t>
            </a:r>
            <a:r>
              <a:rPr lang="en-US" sz="2400" dirty="0" smtClean="0"/>
              <a:t> every iteration, including the first. If it is false we stop the loop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 flipH="1">
            <a:off x="9601484" y="4343385"/>
            <a:ext cx="389636" cy="119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263931" y="4842616"/>
            <a:ext cx="3064742" cy="1607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statement is executed at the </a:t>
            </a:r>
            <a:r>
              <a:rPr lang="en-US" sz="2400" i="1" dirty="0" smtClean="0"/>
              <a:t>end</a:t>
            </a:r>
            <a:r>
              <a:rPr lang="en-US" sz="2400" dirty="0" smtClean="0"/>
              <a:t> of each iteration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33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>
                <a:ea typeface="Courier" charset="0"/>
                <a:cs typeface="Courier" charset="0"/>
              </a:rPr>
              <a:t>What is wrong here?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480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&lt;10; i+1)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15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smtClean="0"/>
              <a:t>What is wrong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6358" y="2492263"/>
            <a:ext cx="70583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“Hello, world!”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3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We were executing the line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i+1</a:t>
            </a:r>
            <a:r>
              <a:rPr lang="en-US" dirty="0" smtClean="0">
                <a:ea typeface="Courier" charset="0"/>
                <a:cs typeface="Courier" charset="0"/>
              </a:rPr>
              <a:t> after each iteration, which does not change the value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Want: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++, ++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+=1,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=i+1</a:t>
            </a:r>
            <a:r>
              <a:rPr lang="en-US" dirty="0" smtClean="0">
                <a:ea typeface="Courier" charset="0"/>
                <a:cs typeface="Courier" charset="0"/>
              </a:rPr>
              <a:t>, etc..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&lt;10;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+=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1)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26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1629382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What is wrong here?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324" y="2629393"/>
            <a:ext cx="98507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(theta=0; theta&lt;2*M_PI; theta+=M_PI/10)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sintheta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= sin( theta );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“sin of theta =“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sintheta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1629382" cy="364913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324" y="2629393"/>
            <a:ext cx="98507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(theta=0; theta&lt;2*M_PI; theta+=M_PI/10)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sintheta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= sin( theta );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“sin of theta =“ &lt;&lt; </a:t>
            </a:r>
            <a:r>
              <a:rPr lang="en-US" sz="28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sintheta</a:t>
            </a:r>
            <a:r>
              <a:rPr lang="en-US" sz="28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08970" y="5564221"/>
            <a:ext cx="3968885" cy="110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Variable only exists inside the for loop. main() cant see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99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1629382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Declare outside the for loop instead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324" y="2629393"/>
            <a:ext cx="98507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sintheta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for (theta=0; theta&lt;2*M_PI; theta+=M_PI/10)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sintheta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= sin( theta );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“sin of theta =“ &lt;&lt; </a:t>
            </a:r>
            <a:r>
              <a:rPr lang="en-US" sz="2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sintheta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Divert from main() and execute code defined elsewhere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9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6438" y="1566946"/>
            <a:ext cx="73052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“Hi there!”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“I’m in main!”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(); //Function call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“Back in main”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0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6438" y="1566946"/>
            <a:ext cx="73052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“Hi there!”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“I’m in main!”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(); //Function call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“Back in main”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367467" y="4669278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1" y="4455268"/>
            <a:ext cx="1681666" cy="73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 here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704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6438" y="1566946"/>
            <a:ext cx="73052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“Hi there!”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“I’m in main!”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(); //Function call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“Back in main”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367467" y="5136206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1" y="4922196"/>
            <a:ext cx="1681666" cy="73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Next 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636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6438" y="1566946"/>
            <a:ext cx="73052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“Hi there!”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“I’m in main!”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(); //Function call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“Back in main”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367467" y="2556286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5801" y="1680793"/>
            <a:ext cx="1681666" cy="1821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Leave main() and move to called function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3467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6438" y="1566946"/>
            <a:ext cx="73052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“Hi there!”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“I’m in main!”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printMessage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(); //Function call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“Back in main”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367467" y="5505858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1" y="4920433"/>
            <a:ext cx="1681666" cy="147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Leave function, go back to main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32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Code must be within main()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6358" y="2492263"/>
            <a:ext cx="75200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“Hello, world!”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285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What’s wrong here?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399942"/>
            <a:ext cx="70984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0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Variables declared in main() exist ONLY in main()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main() and </a:t>
            </a:r>
            <a:r>
              <a:rPr lang="en-US" dirty="0" err="1" smtClean="0">
                <a:ea typeface="Courier" charset="0"/>
                <a:cs typeface="Courier" charset="0"/>
              </a:rPr>
              <a:t>printArea</a:t>
            </a:r>
            <a:r>
              <a:rPr lang="en-US" dirty="0" smtClean="0">
                <a:ea typeface="Courier" charset="0"/>
                <a:cs typeface="Courier" charset="0"/>
              </a:rPr>
              <a:t>() have a different “scope”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399942"/>
            <a:ext cx="70984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</a:t>
            </a:r>
            <a:r>
              <a:rPr lang="en-US" sz="2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2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radius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2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radius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88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2427050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Variables only exist between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} </a:t>
            </a:r>
            <a:r>
              <a:rPr lang="en-US" dirty="0" smtClean="0">
                <a:ea typeface="Courier" charset="0"/>
                <a:cs typeface="Courier" charset="0"/>
              </a:rPr>
              <a:t>they were </a:t>
            </a:r>
            <a:r>
              <a:rPr lang="en-US" i="1" dirty="0" smtClean="0">
                <a:ea typeface="Courier" charset="0"/>
                <a:cs typeface="Courier" charset="0"/>
              </a:rPr>
              <a:t>declared</a:t>
            </a:r>
            <a:r>
              <a:rPr lang="en-US" dirty="0" smtClean="0">
                <a:ea typeface="Courier" charset="0"/>
                <a:cs typeface="Courier" charset="0"/>
              </a:rPr>
              <a:t> in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6721" y="1147026"/>
            <a:ext cx="72827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double e = 2.71828;</a:t>
            </a:r>
          </a:p>
          <a:p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if (e&gt;0)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double pi = 3.1415926;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e &lt;&lt; pi;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“e^2=“&lt;&lt;pow(e,2) &lt;&lt;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“no pi variable down here!”;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4455268" y="2065866"/>
            <a:ext cx="481453" cy="4182533"/>
          </a:xfrm>
          <a:prstGeom prst="leftBracket">
            <a:avLst/>
          </a:prstGeom>
          <a:ln w="508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4866167" y="3516029"/>
            <a:ext cx="481453" cy="744687"/>
          </a:xfrm>
          <a:prstGeom prst="leftBracket">
            <a:avLst/>
          </a:prstGeom>
          <a:ln w="50800" cap="sq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4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endParaRPr lang="en-US" dirty="0" smtClean="0"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399942"/>
            <a:ext cx="70984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4455268" y="4513635"/>
            <a:ext cx="481453" cy="1536970"/>
          </a:xfrm>
          <a:prstGeom prst="leftBracket">
            <a:avLst/>
          </a:prstGeom>
          <a:ln w="508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90215" y="5128097"/>
            <a:ext cx="2388139" cy="14786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Both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pi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radius</a:t>
            </a:r>
            <a:r>
              <a:rPr lang="en-US" sz="2400" b="1" dirty="0" smtClean="0"/>
              <a:t> exist throughout main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808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endParaRPr lang="en-US" dirty="0" smtClean="0"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399942"/>
            <a:ext cx="70984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4455268" y="4513635"/>
            <a:ext cx="481453" cy="1536970"/>
          </a:xfrm>
          <a:prstGeom prst="leftBracket">
            <a:avLst/>
          </a:prstGeom>
          <a:ln w="508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99883" y="5180124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56817" y="4594699"/>
            <a:ext cx="1943066" cy="147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Leave main, go to </a:t>
            </a:r>
            <a:r>
              <a:rPr lang="en-US" sz="2400" b="1" dirty="0" err="1" smtClean="0"/>
              <a:t>printArea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3193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endParaRPr lang="en-US" dirty="0" smtClean="0"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399942"/>
            <a:ext cx="70984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4455268" y="4513635"/>
            <a:ext cx="481453" cy="1536970"/>
          </a:xfrm>
          <a:prstGeom prst="leftBracket">
            <a:avLst/>
          </a:prstGeom>
          <a:ln w="508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99883" y="2242374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3157" y="1656949"/>
            <a:ext cx="2526726" cy="2175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b="1" dirty="0" smtClean="0"/>
              <a:t>has different scope: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pi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radius</a:t>
            </a:r>
            <a:r>
              <a:rPr lang="en-US" sz="2400" b="1" dirty="0" smtClean="0"/>
              <a:t> don’t exist here!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872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Pass them as arguments instead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399942"/>
            <a:ext cx="7374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pi,double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radius)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pi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radius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radius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pi,radius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80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Declare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pi</a:t>
            </a:r>
            <a:r>
              <a:rPr lang="en-US" dirty="0" smtClean="0">
                <a:ea typeface="Courier" charset="0"/>
                <a:cs typeface="Courier" charset="0"/>
              </a:rPr>
              <a:t> outside (and above) all other functions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Now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pi</a:t>
            </a:r>
            <a:r>
              <a:rPr lang="en-US" dirty="0" smtClean="0">
                <a:ea typeface="Courier" charset="0"/>
                <a:cs typeface="Courier" charset="0"/>
              </a:rPr>
              <a:t> is </a:t>
            </a:r>
            <a:r>
              <a:rPr lang="en-US" i="1" dirty="0" smtClean="0">
                <a:ea typeface="Courier" charset="0"/>
                <a:cs typeface="Courier" charset="0"/>
              </a:rPr>
              <a:t>global</a:t>
            </a:r>
            <a:endParaRPr lang="en-US" dirty="0" smtClean="0"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Global variables have scope </a:t>
            </a:r>
            <a:r>
              <a:rPr lang="en-US" i="1" dirty="0" smtClean="0">
                <a:ea typeface="Courier" charset="0"/>
                <a:cs typeface="Courier" charset="0"/>
              </a:rPr>
              <a:t>everywhere</a:t>
            </a:r>
            <a:endParaRPr lang="en-US" dirty="0" smtClean="0"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Global variables should be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399942"/>
            <a:ext cx="7374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radius)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(radius);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4455268" y="1712068"/>
            <a:ext cx="481453" cy="5002531"/>
          </a:xfrm>
          <a:prstGeom prst="leftBracket">
            <a:avLst/>
          </a:prstGeom>
          <a:ln w="508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62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Now what is wrong?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73741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pi,double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radius)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height = 3;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pi,radius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volume = area * height;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6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Same problem.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”area” was declared inside of </a:t>
            </a:r>
            <a:r>
              <a:rPr lang="en-US" dirty="0" err="1" smtClean="0">
                <a:ea typeface="Courier" charset="0"/>
                <a:cs typeface="Courier" charset="0"/>
              </a:rPr>
              <a:t>printArea</a:t>
            </a:r>
            <a:r>
              <a:rPr lang="en-US" dirty="0" smtClean="0">
                <a:ea typeface="Courier" charset="0"/>
                <a:cs typeface="Courier" charset="0"/>
              </a:rPr>
              <a:t>, it does not exist inside of main()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73741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pi,double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radius)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height = 3;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pi,radius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volume = </a:t>
            </a:r>
            <a:r>
              <a:rPr lang="en-US" sz="2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* height;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smtClean="0"/>
              <a:t>What is wrong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6358" y="1850237"/>
            <a:ext cx="70583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“Hello, world!” &lt;&lt;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//do stuff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return 0;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5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A single variable can be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ea typeface="Courier" charset="0"/>
                <a:cs typeface="Courier" charset="0"/>
              </a:rPr>
              <a:t>ed by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dirty="0" smtClean="0">
                <a:ea typeface="Courier" charset="0"/>
                <a:cs typeface="Courier" charset="0"/>
              </a:rPr>
              <a:t>, and we can assign it to a variable 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main()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6527" y="1147026"/>
            <a:ext cx="77428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pi,double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radius)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area = pi * radius * radius;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“area is “ &lt;&lt; area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area;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radius = 5;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height = 3;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pi = 3.14;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area =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printArea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pi,radius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volume = 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area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* height;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14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What is wrong with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6527" y="1147026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pi)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//Initialize pi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pi = 3.1415926;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7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What is wrong with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6527" y="1147026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pi)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//Initialize pi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pi = 3.1415926;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797000" y="1614792"/>
            <a:ext cx="1755743" cy="3073940"/>
          </a:xfrm>
          <a:custGeom>
            <a:avLst/>
            <a:gdLst>
              <a:gd name="connsiteX0" fmla="*/ 0 w 1755743"/>
              <a:gd name="connsiteY0" fmla="*/ 3073940 h 3073940"/>
              <a:gd name="connsiteX1" fmla="*/ 1712068 w 1755743"/>
              <a:gd name="connsiteY1" fmla="*/ 1439693 h 3073940"/>
              <a:gd name="connsiteX2" fmla="*/ 1284051 w 1755743"/>
              <a:gd name="connsiteY2" fmla="*/ 0 h 307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743" h="3073940">
                <a:moveTo>
                  <a:pt x="0" y="3073940"/>
                </a:moveTo>
                <a:cubicBezTo>
                  <a:pt x="749030" y="2512978"/>
                  <a:pt x="1498060" y="1952016"/>
                  <a:pt x="1712068" y="1439693"/>
                </a:cubicBezTo>
                <a:cubicBezTo>
                  <a:pt x="1926077" y="927370"/>
                  <a:pt x="1284051" y="0"/>
                  <a:pt x="1284051" y="0"/>
                </a:cubicBezTo>
              </a:path>
            </a:pathLst>
          </a:custGeom>
          <a:noFill/>
          <a:ln w="508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832715" y="2918298"/>
            <a:ext cx="2276272" cy="1303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 a </a:t>
            </a:r>
            <a:r>
              <a:rPr lang="en-US" sz="2400" i="1" dirty="0" smtClean="0"/>
              <a:t>copy</a:t>
            </a:r>
            <a:r>
              <a:rPr lang="en-US" sz="2400" dirty="0" smtClean="0"/>
              <a:t> of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pi</a:t>
            </a:r>
            <a:r>
              <a:rPr lang="en-US" sz="2400" dirty="0" smtClean="0"/>
              <a:t> to the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015" y="2108381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//Set variable to 3.14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3.14;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4962" y="5491821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120" y="6211669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0x1630ab231</a:t>
            </a:r>
            <a:endParaRPr lang="is-I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0788" y="5006821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pi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80500" y="5109521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834" y="4895511"/>
            <a:ext cx="1681666" cy="73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Declare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pi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61498" y="5376153"/>
            <a:ext cx="2957208" cy="258660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015" y="2108381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//Set variable to 3.14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3.14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4962" y="5491821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120" y="6211669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0x1630ab231</a:t>
            </a:r>
            <a:endParaRPr lang="is-I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0788" y="5006821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pi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80500" y="5479172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834" y="4494180"/>
            <a:ext cx="1681666" cy="220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/>
              <a:t> with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pi </a:t>
            </a:r>
            <a:r>
              <a:rPr lang="en-US" sz="2400" b="1" dirty="0" smtClean="0">
                <a:ea typeface="Courier" charset="0"/>
                <a:cs typeface="Courier" charset="0"/>
              </a:rPr>
              <a:t>as an argument</a:t>
            </a:r>
            <a:endParaRPr lang="en-US" sz="2400" b="1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015" y="2108381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//Set variable to 3.14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3.14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4962" y="5491821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120" y="6211669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0x1630ab231</a:t>
            </a:r>
            <a:endParaRPr lang="is-I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0788" y="5006821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pi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80500" y="5479172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834" y="4494180"/>
            <a:ext cx="1681666" cy="220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/>
              <a:t> with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pi </a:t>
            </a:r>
            <a:r>
              <a:rPr lang="en-US" sz="2400" b="1" dirty="0" smtClean="0">
                <a:ea typeface="Courier" charset="0"/>
                <a:cs typeface="Courier" charset="0"/>
              </a:rPr>
              <a:t>as an argument</a:t>
            </a:r>
            <a:endParaRPr lang="en-US" sz="2400" b="1" dirty="0"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08187" y="5634813"/>
            <a:ext cx="3910519" cy="7230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54962" y="2785538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10120" y="3505386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0x2149ef114</a:t>
            </a:r>
            <a:endParaRPr lang="is-I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60788" y="2300538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766570" y="3828551"/>
            <a:ext cx="0" cy="1188436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93206" y="4360490"/>
            <a:ext cx="21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to new location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264613" y="2669870"/>
            <a:ext cx="2331395" cy="480974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25115" y="2358187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copy to </a:t>
            </a:r>
            <a:r>
              <a:rPr lang="en-US" dirty="0" err="1" smtClean="0"/>
              <a:t>setPi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015" y="2108381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//Set variable to 3.14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3.14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4962" y="5491821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120" y="6211669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0x1630ab231</a:t>
            </a:r>
            <a:endParaRPr lang="is-I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0788" y="5006821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pi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80500" y="3300176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834" y="2315184"/>
            <a:ext cx="1681666" cy="220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only changes the value of the copy</a:t>
            </a:r>
            <a:endParaRPr lang="en-US" sz="2400" b="1" dirty="0">
              <a:ea typeface="Courier" charset="0"/>
              <a:cs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54962" y="2785538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3.14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10120" y="3505386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0x2149ef114</a:t>
            </a:r>
            <a:endParaRPr lang="is-I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60788" y="2300538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7838" y="3135734"/>
            <a:ext cx="3677124" cy="283540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25115" y="2358187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copy to </a:t>
            </a:r>
            <a:r>
              <a:rPr lang="en-US" dirty="0" err="1" smtClean="0"/>
              <a:t>setPi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015" y="2108381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//Set variable to 3.14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3.14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015" y="2108381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//Set variable to 3.14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3.14;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4962" y="5491821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120" y="6211669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0x1630ab231</a:t>
            </a:r>
            <a:endParaRPr lang="is-I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0788" y="5006821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pi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08187" y="5634813"/>
            <a:ext cx="3910519" cy="7230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498078" y="2635494"/>
            <a:ext cx="2111236" cy="2774015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99886" y="2983005"/>
            <a:ext cx="321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Refer to same memory location with new </a:t>
            </a:r>
            <a:r>
              <a:rPr lang="en-US" sz="2400" i="1" dirty="0" smtClean="0"/>
              <a:t>alias: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2015" y="2108381"/>
            <a:ext cx="61766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(double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//Set variable to 3.14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3.14;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pi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setPi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 pi );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“pi = “ &lt;&lt; pi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4962" y="5491821"/>
            <a:ext cx="2315183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Contents: 3.14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120" y="6211669"/>
            <a:ext cx="34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Address: </a:t>
            </a:r>
            <a:r>
              <a:rPr lang="is-IS" dirty="0" smtClean="0"/>
              <a:t>0x1630ab231</a:t>
            </a:r>
            <a:endParaRPr lang="is-I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0788" y="5006821"/>
            <a:ext cx="34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pi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16749" y="3443591"/>
            <a:ext cx="3501957" cy="193256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99886" y="2983005"/>
            <a:ext cx="321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Refer to same memory location with new </a:t>
            </a:r>
            <a:r>
              <a:rPr lang="en-US" sz="2400" i="1" dirty="0" smtClean="0"/>
              <a:t>alias: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780500" y="3300176"/>
            <a:ext cx="1186774" cy="33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8834" y="2315184"/>
            <a:ext cx="1681666" cy="220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Changes the original variable</a:t>
            </a:r>
            <a:endParaRPr lang="en-US" sz="2400" b="1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Program will not compile</a:t>
            </a:r>
          </a:p>
          <a:p>
            <a:r>
              <a:rPr lang="en-US" dirty="0" smtClean="0"/>
              <a:t>Code </a:t>
            </a:r>
            <a:r>
              <a:rPr lang="en-US" dirty="0"/>
              <a:t>must be within main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6358" y="1850237"/>
            <a:ext cx="70583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strike="sngStrike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strike="sngStrike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&lt;&lt; “Hello, world!” &lt;&lt; </a:t>
            </a:r>
            <a:r>
              <a:rPr lang="en-US" sz="2800" b="1" strike="sngStrike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strike="sngStrike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//do stuff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return 0;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33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Arrays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Scenario: I want calculate the position of a projectile as a function of time and store the values for later use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from t=0 to t=100 in steps of 0.01 seconds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99425" cy="3649133"/>
          </a:xfrm>
        </p:spPr>
        <p:txBody>
          <a:bodyPr/>
          <a:lstStyle/>
          <a:p>
            <a:r>
              <a:rPr lang="en-US" smtClean="0"/>
              <a:t>Declare 10,000 (100-0)/0.01 doubles and go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67297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double y0,y1,y2,y3,y4,y5</a:t>
            </a:r>
            <a:r>
              <a:rPr lang="mr-IN" sz="2400" b="1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,y10000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G = 9.8;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t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y0 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y1 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y2 = -.5 * G * t * 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21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99425" cy="3649133"/>
          </a:xfrm>
        </p:spPr>
        <p:txBody>
          <a:bodyPr/>
          <a:lstStyle/>
          <a:p>
            <a:r>
              <a:rPr lang="en-US" dirty="0" smtClean="0"/>
              <a:t>Declare 10,000 (100-0)/0.01 doubles and go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67297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y0,y1,y2,y3,y4,y5</a:t>
            </a:r>
            <a:r>
              <a:rPr lang="mr-IN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,y10000</a:t>
            </a:r>
            <a:r>
              <a:rPr lang="en-US" sz="2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G = 9.8;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t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y0 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y1 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y2 = -.5 * G * t * 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9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99425" cy="3649133"/>
          </a:xfrm>
        </p:spPr>
        <p:txBody>
          <a:bodyPr/>
          <a:lstStyle/>
          <a:p>
            <a:r>
              <a:rPr lang="en-US" dirty="0" smtClean="0"/>
              <a:t>Declare all double variables at once (array)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48862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double y[10000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G = 9.8;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t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y[0]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y[1]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y[2]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02365" y="1478602"/>
            <a:ext cx="2937754" cy="1050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Create 10,000 doubles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8424153" y="1866897"/>
            <a:ext cx="778212" cy="4669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4635209" y="4888148"/>
            <a:ext cx="778212" cy="4669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75881" y="4829783"/>
            <a:ext cx="3360840" cy="174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Access by element number</a:t>
            </a:r>
          </a:p>
          <a:p>
            <a:pPr algn="ctr"/>
            <a:r>
              <a:rPr lang="en-US" sz="2800" dirty="0" smtClean="0"/>
              <a:t>(y2 becomes y[2])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29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99425" cy="3649133"/>
          </a:xfrm>
        </p:spPr>
        <p:txBody>
          <a:bodyPr/>
          <a:lstStyle/>
          <a:p>
            <a:r>
              <a:rPr lang="en-US" dirty="0" smtClean="0"/>
              <a:t>Same thing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48862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double </a:t>
            </a:r>
            <a:r>
              <a:rPr lang="en-US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y[10000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G = 9.8;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t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 //t=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t+dt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++;   //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=i+1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0800000">
            <a:off x="4401745" y="4829782"/>
            <a:ext cx="778212" cy="4669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087" y="4552545"/>
            <a:ext cx="4207170" cy="1964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Remember: y[</a:t>
            </a:r>
            <a:r>
              <a:rPr lang="en-US" sz="2800" dirty="0" err="1" smtClean="0"/>
              <a:t>i</a:t>
            </a:r>
            <a:r>
              <a:rPr lang="en-US" sz="2800" dirty="0" smtClean="0"/>
              <a:t>] is simply a normal variable of type double. We just refer to it slightly differently!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698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99425" cy="3649133"/>
          </a:xfrm>
        </p:spPr>
        <p:txBody>
          <a:bodyPr/>
          <a:lstStyle/>
          <a:p>
            <a:r>
              <a:rPr lang="en-US" dirty="0" smtClean="0"/>
              <a:t>Same thing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51635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double y[10000];</a:t>
            </a:r>
            <a:endParaRPr lang="en-US" sz="24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G = 9.8;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t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&lt;&lt; “Element “ &lt;&lt;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	&lt;&lt; ”of y is “ &lt;&lt; y[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0800000">
            <a:off x="4401745" y="4829782"/>
            <a:ext cx="778212" cy="4669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087" y="4552545"/>
            <a:ext cx="4207170" cy="1964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Remember: y[</a:t>
            </a:r>
            <a:r>
              <a:rPr lang="en-US" sz="2800" dirty="0" err="1" smtClean="0"/>
              <a:t>i</a:t>
            </a:r>
            <a:r>
              <a:rPr lang="en-US" sz="2800" dirty="0" smtClean="0"/>
              <a:t>] is simply a normal variable of type double. We just refer to it slightly differently!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1776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99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do this with a loop</a:t>
            </a:r>
          </a:p>
          <a:p>
            <a:r>
              <a:rPr lang="en-US" dirty="0" smtClean="0"/>
              <a:t>Loop over TWO variables, </a:t>
            </a:r>
            <a:r>
              <a:rPr lang="en-US" dirty="0" err="1" smtClean="0"/>
              <a:t>i</a:t>
            </a:r>
            <a:r>
              <a:rPr lang="en-US" dirty="0" smtClean="0"/>
              <a:t> and t</a:t>
            </a:r>
          </a:p>
          <a:p>
            <a:r>
              <a:rPr lang="en-US" dirty="0" smtClean="0"/>
              <a:t>Start at t=0, </a:t>
            </a:r>
            <a:r>
              <a:rPr lang="en-US" dirty="0" err="1" smtClean="0"/>
              <a:t>i</a:t>
            </a:r>
            <a:r>
              <a:rPr lang="en-US" dirty="0" smtClean="0"/>
              <a:t>=0 stop at t=2, </a:t>
            </a:r>
            <a:r>
              <a:rPr lang="en-US" dirty="0" err="1" smtClean="0"/>
              <a:t>i</a:t>
            </a:r>
            <a:r>
              <a:rPr lang="en-US" dirty="0" smtClean="0"/>
              <a:t>=10000</a:t>
            </a:r>
          </a:p>
          <a:p>
            <a:r>
              <a:rPr lang="en-US" dirty="0" smtClean="0"/>
              <a:t>Increment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dirty="0" smtClean="0"/>
              <a:t> by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/>
              <a:t> by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6721" y="1147026"/>
            <a:ext cx="48862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y[10000];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G = 9.8;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double t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 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 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y[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 = -.5 * G * t * t;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3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820" y="2333801"/>
            <a:ext cx="5627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double y[10000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G = 9.8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for (double t=0;t&lt;=2;t+=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y[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 = -.5 * G * t * t;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++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 //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=i+1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735" y="2293937"/>
            <a:ext cx="5627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double y[10000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G = 9.8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= 0.01;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double t = 0;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=0;i&lt;=10000;++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{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y[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] = -.5 * G </a:t>
            </a:r>
            <a:r>
              <a:rPr lang="en-US" sz="2400" b="1" smtClean="0">
                <a:latin typeface="Courier" charset="0"/>
                <a:ea typeface="Courier" charset="0"/>
                <a:cs typeface="Courier" charset="0"/>
              </a:rPr>
              <a:t>* t * t;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t+=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dt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67336" y="1706064"/>
            <a:ext cx="0" cy="4947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#include statements</a:t>
            </a:r>
          </a:p>
          <a:p>
            <a:pPr lvl="1"/>
            <a:r>
              <a:rPr lang="en-US" dirty="0" smtClean="0"/>
              <a:t>using namespace </a:t>
            </a:r>
          </a:p>
          <a:p>
            <a:pPr lvl="1"/>
            <a:r>
              <a:rPr lang="en-US" dirty="0" smtClean="0"/>
              <a:t>Variable declarations (global variables)</a:t>
            </a:r>
          </a:p>
          <a:p>
            <a:pPr lvl="1"/>
            <a:r>
              <a:rPr lang="en-US" dirty="0" smtClean="0"/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2741" y="609600"/>
            <a:ext cx="705834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G = 9.8;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strike="sngStrike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strike="sngStrike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&lt;&lt; “Hello, world!” &lt;&lt; </a:t>
            </a:r>
            <a:r>
              <a:rPr lang="en-US" sz="2800" b="1" strike="sngStrike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b="1" strike="sngStrike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//do stuff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return 0;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0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What is wrong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9423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if ( x &lt; 10 );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“less than”;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6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Semicolon will terminate the if statement and the block will never execute</a:t>
            </a:r>
          </a:p>
          <a:p>
            <a:r>
              <a:rPr lang="en-US" dirty="0" smtClean="0"/>
              <a:t>Same thing for loops!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9423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if ( x &lt; 10 )</a:t>
            </a:r>
            <a:r>
              <a:rPr lang="en-US" sz="2800" b="1" strike="sngStrike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“less than”;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4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497093" cy="3649133"/>
          </a:xfrm>
        </p:spPr>
        <p:txBody>
          <a:bodyPr/>
          <a:lstStyle/>
          <a:p>
            <a:r>
              <a:rPr lang="en-US" dirty="0" smtClean="0"/>
              <a:t>Same thing as this: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3681" y="3058692"/>
            <a:ext cx="4480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if ( x &lt; 10 )</a:t>
            </a:r>
            <a:endParaRPr lang="en-US" sz="2800" b="1" strike="sngStrike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&lt;&lt; “less than”;</a:t>
            </a:r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2691</TotalTime>
  <Words>1448</Words>
  <Application>Microsoft Macintosh PowerPoint</Application>
  <PresentationFormat>Widescreen</PresentationFormat>
  <Paragraphs>787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Calibri Light</vt:lpstr>
      <vt:lpstr>Cambria Math</vt:lpstr>
      <vt:lpstr>Courier</vt:lpstr>
      <vt:lpstr>Arial</vt:lpstr>
      <vt:lpstr>Celestial</vt:lpstr>
      <vt:lpstr>Brief review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For loop structure</vt:lpstr>
      <vt:lpstr>COMMON MISTAKES</vt:lpstr>
      <vt:lpstr>COMMON MISTAKES</vt:lpstr>
      <vt:lpstr>COMMON MISTAKES</vt:lpstr>
      <vt:lpstr>COMMON MISTAKES</vt:lpstr>
      <vt:lpstr>COMMON MISTAKES</vt:lpstr>
      <vt:lpstr>Functions</vt:lpstr>
      <vt:lpstr>Functions</vt:lpstr>
      <vt:lpstr>Functions</vt:lpstr>
      <vt:lpstr>Functions</vt:lpstr>
      <vt:lpstr>Functions</vt:lpstr>
      <vt:lpstr>Functions</vt:lpstr>
      <vt:lpstr>COMMON MISTAKES</vt:lpstr>
      <vt:lpstr>COMMON MISTAKES</vt:lpstr>
      <vt:lpstr>Scope</vt:lpstr>
      <vt:lpstr>Scope</vt:lpstr>
      <vt:lpstr>Scope</vt:lpstr>
      <vt:lpstr>Scope</vt:lpstr>
      <vt:lpstr>Scope</vt:lpstr>
      <vt:lpstr>Scope</vt:lpstr>
      <vt:lpstr>COMMON MISTAKES</vt:lpstr>
      <vt:lpstr>COMMON MISTAKES</vt:lpstr>
      <vt:lpstr>COMMON MISTAKES</vt:lpstr>
      <vt:lpstr>COMMON MISTAKES</vt:lpstr>
      <vt:lpstr>COMMON MISTAKES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 By reference</vt:lpstr>
      <vt:lpstr>Pass By reference</vt:lpstr>
      <vt:lpstr>Review of Arrays</vt:lpstr>
      <vt:lpstr>Solution</vt:lpstr>
      <vt:lpstr>Solution 1</vt:lpstr>
      <vt:lpstr>Solution</vt:lpstr>
      <vt:lpstr>Solution</vt:lpstr>
      <vt:lpstr>Solution</vt:lpstr>
      <vt:lpstr>Solution</vt:lpstr>
      <vt:lpstr>Solution(s)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320</cp:revision>
  <dcterms:created xsi:type="dcterms:W3CDTF">2020-08-28T20:26:00Z</dcterms:created>
  <dcterms:modified xsi:type="dcterms:W3CDTF">2020-09-24T14:08:01Z</dcterms:modified>
</cp:coreProperties>
</file>