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gOFeKPf6B3spvn57Wdckz9JLGL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6" name="Google Shape;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7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" name="Google Shape;81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6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6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46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4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" name="Google Shape;89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7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7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4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6" name="Google Shape;96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8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8" name="Google Shape;98;p48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9" name="Google Shape;99;p48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8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8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4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6" name="Google Shape;10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9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9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4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3" name="Google Shape;11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0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5" name="Google Shape;115;p5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6" name="Google Shape;116;p50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0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50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5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3" name="Google Shape;123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1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1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51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5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2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5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5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8" name="Google Shape;138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3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3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5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3" name="Google Shape;2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52697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0" name="Google Shape;3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9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3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7" name="Google Shape;3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1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1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41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4" name="Google Shape;5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4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0" name="Google Shape;60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5" name="Google Shape;65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44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44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3" name="Google Shape;73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5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5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45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4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/>
              <a:t>OBJECTS AND USER-DEFINED TYPES</a:t>
            </a:r>
            <a:endParaRPr/>
          </a:p>
        </p:txBody>
      </p:sp>
      <p:sp>
        <p:nvSpPr>
          <p:cNvPr id="150" name="Google Shape;150;p1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CPSC 2320 L9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2020-11-19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28" name="Google Shape;228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10"/>
          <p:cNvSpPr txBox="1"/>
          <p:nvPr/>
        </p:nvSpPr>
        <p:spPr>
          <a:xfrm>
            <a:off x="483079" y="2065867"/>
            <a:ext cx="1064499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CartesianVector myVector(3,4,5);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double len = myVector.magnitude(); //sqrt(x^2+y^2+z^2)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cout &lt;&lt; “The magnitude of the vector is “ &lt;&lt; len &lt;&lt; 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Output: The magnitude of the vector is 7.07107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vector&lt;double&gt; unitVec = myVector.direction();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vector&lt;double&gt; sphericalVec = myVector.toSpherical();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vector&lt;double&gt; cylinderVec = myVector.toCylindrical();</a:t>
            </a:r>
            <a:endParaRPr sz="2000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235" name="Google Shape;235;p1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 class to represent a car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Data: make, model, color, year, mileage, etc…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Functions: addMiles(number of new miles), etc…</a:t>
            </a:r>
            <a:endParaRPr/>
          </a:p>
        </p:txBody>
      </p:sp>
      <p:sp>
        <p:nvSpPr>
          <p:cNvPr id="236" name="Google Shape;236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42" name="Google Shape;242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12"/>
          <p:cNvSpPr txBox="1"/>
          <p:nvPr/>
        </p:nvSpPr>
        <p:spPr>
          <a:xfrm>
            <a:off x="483079" y="2065867"/>
            <a:ext cx="10644996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Car myCar(“Ford”,”Mustang”,”Red”,2020,54000);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myCar.printSummary();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Output: I am a Red, 2020 Ford Mustang with 54,000 miles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myCar.setColor(“Blue”);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myCar.addMiles(12000);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myCar.printSummary();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Output: I am a Blue, 2020 Ford Mustang with 66,000 miles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cout &lt;&lt; myCar.mileage &lt;&lt; endl; //66000</a:t>
            </a:r>
            <a:endParaRPr sz="2000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244" name="Google Shape;244;p12"/>
          <p:cNvCxnSpPr/>
          <p:nvPr/>
        </p:nvCxnSpPr>
        <p:spPr>
          <a:xfrm>
            <a:off x="6797616" y="1259457"/>
            <a:ext cx="0" cy="80641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" name="Google Shape;245;p12"/>
          <p:cNvSpPr txBox="1"/>
          <p:nvPr/>
        </p:nvSpPr>
        <p:spPr>
          <a:xfrm>
            <a:off x="6329507" y="890125"/>
            <a:ext cx="9362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Mileage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CLASSES</a:t>
            </a:r>
            <a:endParaRPr/>
          </a:p>
        </p:txBody>
      </p:sp>
      <p:sp>
        <p:nvSpPr>
          <p:cNvPr id="251" name="Google Shape;251;p1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 do we do this?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 a C++ “class”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 class defines all of the variables and functions that comprise the data type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What variables contain the data?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What functions operate on this data?</a:t>
            </a:r>
            <a:endParaRPr/>
          </a:p>
        </p:txBody>
      </p:sp>
      <p:sp>
        <p:nvSpPr>
          <p:cNvPr id="252" name="Google Shape;252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type="title"/>
          </p:nvPr>
        </p:nvSpPr>
        <p:spPr>
          <a:xfrm>
            <a:off x="685802" y="609600"/>
            <a:ext cx="2212674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lang="en-US" sz="3240"/>
              <a:t>AN EXAMPLE CLASS: CAR</a:t>
            </a:r>
            <a:endParaRPr sz="3240"/>
          </a:p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9" name="Google Shape;2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4401" y="419819"/>
            <a:ext cx="8600558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AN EXAMPLE CLASS: CAR</a:t>
            </a:r>
            <a:endParaRPr/>
          </a:p>
        </p:txBody>
      </p:sp>
      <p:sp>
        <p:nvSpPr>
          <p:cNvPr id="265" name="Google Shape;265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6" name="Google Shape;2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1943" y="2619375"/>
            <a:ext cx="6489700" cy="32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5"/>
          <p:cNvSpPr/>
          <p:nvPr/>
        </p:nvSpPr>
        <p:spPr>
          <a:xfrm>
            <a:off x="862642" y="2622430"/>
            <a:ext cx="1311215" cy="60384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Class name</a:t>
            </a:r>
            <a:endParaRPr b="1" sz="20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5"/>
          <p:cNvSpPr/>
          <p:nvPr/>
        </p:nvSpPr>
        <p:spPr>
          <a:xfrm>
            <a:off x="655607" y="3723111"/>
            <a:ext cx="1725284" cy="104372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Declare all variables and functions</a:t>
            </a:r>
            <a:endParaRPr b="1" sz="20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5"/>
          <p:cNvSpPr/>
          <p:nvPr/>
        </p:nvSpPr>
        <p:spPr>
          <a:xfrm rot="-338408">
            <a:off x="2184482" y="2771865"/>
            <a:ext cx="1801685" cy="30497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3117358" y="3226279"/>
            <a:ext cx="727551" cy="233637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AN EXAMPLE CLASS: CAR</a:t>
            </a:r>
            <a:endParaRPr/>
          </a:p>
        </p:txBody>
      </p:sp>
      <p:sp>
        <p:nvSpPr>
          <p:cNvPr id="276" name="Google Shape;276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7" name="Google Shape;2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1943" y="2619375"/>
            <a:ext cx="6489700" cy="32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6"/>
          <p:cNvSpPr/>
          <p:nvPr/>
        </p:nvSpPr>
        <p:spPr>
          <a:xfrm rot="10800000">
            <a:off x="6636936" y="3498470"/>
            <a:ext cx="471231" cy="93950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7332616" y="3498470"/>
            <a:ext cx="3209027" cy="12594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 declared here are called “member variables” because they are “members” of the class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5" name="Google Shape;285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6" name="Google Shape;2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8393" y="2678082"/>
            <a:ext cx="7880268" cy="3015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7"/>
          <p:cNvSpPr txBox="1"/>
          <p:nvPr/>
        </p:nvSpPr>
        <p:spPr>
          <a:xfrm>
            <a:off x="327804" y="2911715"/>
            <a:ext cx="3899139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Implementation: what does the class do?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the functions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only define functions declared in the class definition “member functions”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3" name="Google Shape;293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4" name="Google Shape;2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8393" y="2678082"/>
            <a:ext cx="7880268" cy="3015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8"/>
          <p:cNvSpPr/>
          <p:nvPr/>
        </p:nvSpPr>
        <p:spPr>
          <a:xfrm>
            <a:off x="396815" y="2678082"/>
            <a:ext cx="3433313" cy="282557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Unlike normal variables, </a:t>
            </a:r>
            <a:r>
              <a:rPr b="1" lang="en-US"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member variables are in scope inside of member functions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even without being passed as arguments!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CLASS SYNTAX</a:t>
            </a:r>
            <a:endParaRPr/>
          </a:p>
        </p:txBody>
      </p:sp>
      <p:sp>
        <p:nvSpPr>
          <p:cNvPr id="301" name="Google Shape;301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19"/>
          <p:cNvSpPr txBox="1"/>
          <p:nvPr/>
        </p:nvSpPr>
        <p:spPr>
          <a:xfrm>
            <a:off x="379562" y="1690777"/>
            <a:ext cx="11041811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class ClassName</a:t>
            </a:r>
            <a:endParaRPr sz="2400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	public: //We will discuss what this means later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		//Variable and function declarations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//Implementation (function definitions)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void ClassName::print()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{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	cout &lt;&lt; “Hello world” &lt;&lt; 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400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C++ DATA TYPES</a:t>
            </a:r>
            <a:endParaRPr/>
          </a:p>
        </p:txBody>
      </p:sp>
      <p:sp>
        <p:nvSpPr>
          <p:cNvPr id="156" name="Google Shape;156;p2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 types/structures we have encountered so far: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CLASS INSTANTIATION</a:t>
            </a:r>
            <a:endParaRPr/>
          </a:p>
        </p:txBody>
      </p:sp>
      <p:sp>
        <p:nvSpPr>
          <p:cNvPr id="308" name="Google Shape;308;p20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Now that we’ve defined the Car class, let’s use it</a:t>
            </a:r>
            <a:endParaRPr/>
          </a:p>
        </p:txBody>
      </p:sp>
      <p:sp>
        <p:nvSpPr>
          <p:cNvPr id="309" name="Google Shape;309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USING THE CAR CLASS</a:t>
            </a:r>
            <a:endParaRPr/>
          </a:p>
        </p:txBody>
      </p:sp>
      <p:sp>
        <p:nvSpPr>
          <p:cNvPr id="315" name="Google Shape;315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6" name="Google Shape;3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5695" y="2065867"/>
            <a:ext cx="8611635" cy="35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1"/>
          <p:cNvSpPr txBox="1"/>
          <p:nvPr/>
        </p:nvSpPr>
        <p:spPr>
          <a:xfrm>
            <a:off x="2040881" y="5870575"/>
            <a:ext cx="74212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Output: I am a Blue, 2020 Toyota Camry with 10000 miles.</a:t>
            </a:r>
            <a:endParaRPr i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LINE BY LINE</a:t>
            </a:r>
            <a:endParaRPr/>
          </a:p>
        </p:txBody>
      </p:sp>
      <p:sp>
        <p:nvSpPr>
          <p:cNvPr id="323" name="Google Shape;323;p22"/>
          <p:cNvSpPr txBox="1"/>
          <p:nvPr>
            <p:ph idx="1" type="body"/>
          </p:nvPr>
        </p:nvSpPr>
        <p:spPr>
          <a:xfrm>
            <a:off x="685801" y="2142067"/>
            <a:ext cx="392070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Create a variable of </a:t>
            </a:r>
            <a:r>
              <a:rPr lang="en-US">
                <a:solidFill>
                  <a:schemeClr val="accent5"/>
                </a:solidFill>
              </a:rPr>
              <a:t>type</a:t>
            </a:r>
            <a:r>
              <a:rPr lang="en-US"/>
              <a:t>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Car</a:t>
            </a:r>
            <a:r>
              <a:rPr lang="en-US"/>
              <a:t> named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myCar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myCar </a:t>
            </a:r>
            <a:r>
              <a:rPr lang="en-US"/>
              <a:t>is now an </a:t>
            </a:r>
            <a:r>
              <a:rPr b="1" i="1" lang="en-US"/>
              <a:t>object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An object is an </a:t>
            </a:r>
            <a:r>
              <a:rPr i="1" lang="en-US"/>
              <a:t>instance</a:t>
            </a:r>
            <a:r>
              <a:rPr lang="en-US"/>
              <a:t> of a class</a:t>
            </a:r>
            <a:endParaRPr/>
          </a:p>
        </p:txBody>
      </p:sp>
      <p:sp>
        <p:nvSpPr>
          <p:cNvPr id="324" name="Google Shape;324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" name="Google Shape;325;p22"/>
          <p:cNvSpPr txBox="1"/>
          <p:nvPr/>
        </p:nvSpPr>
        <p:spPr>
          <a:xfrm>
            <a:off x="6176513" y="3183391"/>
            <a:ext cx="46407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Car myCar;</a:t>
            </a:r>
            <a:endParaRPr sz="2800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LINE BY LINE</a:t>
            </a:r>
            <a:endParaRPr/>
          </a:p>
        </p:txBody>
      </p:sp>
      <p:sp>
        <p:nvSpPr>
          <p:cNvPr id="331" name="Google Shape;331;p23"/>
          <p:cNvSpPr txBox="1"/>
          <p:nvPr>
            <p:ph idx="1" type="body"/>
          </p:nvPr>
        </p:nvSpPr>
        <p:spPr>
          <a:xfrm>
            <a:off x="685801" y="2142067"/>
            <a:ext cx="264399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An object is an </a:t>
            </a:r>
            <a:r>
              <a:rPr i="1" lang="en-US"/>
              <a:t>instance</a:t>
            </a:r>
            <a:r>
              <a:rPr lang="en-US"/>
              <a:t> of a class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Can have many instances, but only one class</a:t>
            </a:r>
            <a:endParaRPr/>
          </a:p>
        </p:txBody>
      </p:sp>
      <p:sp>
        <p:nvSpPr>
          <p:cNvPr id="332" name="Google Shape;332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23"/>
          <p:cNvSpPr/>
          <p:nvPr/>
        </p:nvSpPr>
        <p:spPr>
          <a:xfrm>
            <a:off x="5751513" y="879892"/>
            <a:ext cx="4312909" cy="1449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class Car</a:t>
            </a:r>
            <a:endParaRPr sz="32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4" name="Google Shape;334;p23"/>
          <p:cNvSpPr/>
          <p:nvPr/>
        </p:nvSpPr>
        <p:spPr>
          <a:xfrm>
            <a:off x="3651250" y="3032850"/>
            <a:ext cx="2794959" cy="20994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 car1;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color = “Red”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= “Mustang”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= “Ford”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Mileage = 15000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Year = 2020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3"/>
          <p:cNvSpPr/>
          <p:nvPr/>
        </p:nvSpPr>
        <p:spPr>
          <a:xfrm>
            <a:off x="6515370" y="3032850"/>
            <a:ext cx="2794959" cy="20994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 car2;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color = “Gold”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= “Malibu”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= “Chevy”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Mileage = 160000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Year = 2009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3"/>
          <p:cNvSpPr/>
          <p:nvPr/>
        </p:nvSpPr>
        <p:spPr>
          <a:xfrm>
            <a:off x="9379490" y="3032851"/>
            <a:ext cx="2794959" cy="20994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 car3;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color = “Blue”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= “Tacoma”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= “Toyota”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Mileage = 28000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p23"/>
          <p:cNvCxnSpPr>
            <a:stCxn id="333" idx="2"/>
          </p:cNvCxnSpPr>
          <p:nvPr/>
        </p:nvCxnSpPr>
        <p:spPr>
          <a:xfrm flipH="1">
            <a:off x="5751567" y="2329129"/>
            <a:ext cx="2156400" cy="534900"/>
          </a:xfrm>
          <a:prstGeom prst="straightConnector1">
            <a:avLst/>
          </a:prstGeom>
          <a:noFill/>
          <a:ln cap="flat" cmpd="sng" w="1016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8" name="Google Shape;338;p23"/>
          <p:cNvCxnSpPr>
            <a:endCxn id="335" idx="0"/>
          </p:cNvCxnSpPr>
          <p:nvPr/>
        </p:nvCxnSpPr>
        <p:spPr>
          <a:xfrm>
            <a:off x="7908049" y="2336250"/>
            <a:ext cx="4800" cy="696600"/>
          </a:xfrm>
          <a:prstGeom prst="straightConnector1">
            <a:avLst/>
          </a:prstGeom>
          <a:noFill/>
          <a:ln cap="flat" cmpd="sng" w="1016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9" name="Google Shape;339;p23"/>
          <p:cNvCxnSpPr/>
          <p:nvPr/>
        </p:nvCxnSpPr>
        <p:spPr>
          <a:xfrm>
            <a:off x="7905528" y="2336158"/>
            <a:ext cx="2101100" cy="534842"/>
          </a:xfrm>
          <a:prstGeom prst="straightConnector1">
            <a:avLst/>
          </a:prstGeom>
          <a:noFill/>
          <a:ln cap="flat" cmpd="sng" w="1016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0" name="Google Shape;340;p23"/>
          <p:cNvSpPr txBox="1"/>
          <p:nvPr/>
        </p:nvSpPr>
        <p:spPr>
          <a:xfrm>
            <a:off x="7096760" y="447749"/>
            <a:ext cx="1632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(only one)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4418570" y="5200225"/>
            <a:ext cx="1246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instance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3"/>
          <p:cNvSpPr txBox="1"/>
          <p:nvPr/>
        </p:nvSpPr>
        <p:spPr>
          <a:xfrm>
            <a:off x="7257209" y="5212862"/>
            <a:ext cx="12966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instance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3"/>
          <p:cNvSpPr txBox="1"/>
          <p:nvPr/>
        </p:nvSpPr>
        <p:spPr>
          <a:xfrm>
            <a:off x="10266060" y="5200225"/>
            <a:ext cx="12673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instance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LINE BY LINE</a:t>
            </a:r>
            <a:endParaRPr/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685800" y="2142067"/>
            <a:ext cx="5490713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 the “dot” operator to access the public member variables of a function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object</a:t>
            </a:r>
            <a:r>
              <a:rPr lang="en-US" sz="5400"/>
              <a:t>.</a:t>
            </a:r>
            <a:r>
              <a:rPr lang="en-US"/>
              <a:t>variableName = “”;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These can be assigned to or printed/used</a:t>
            </a:r>
            <a:endParaRPr/>
          </a:p>
        </p:txBody>
      </p:sp>
      <p:sp>
        <p:nvSpPr>
          <p:cNvPr id="350" name="Google Shape;350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24"/>
          <p:cNvSpPr txBox="1"/>
          <p:nvPr/>
        </p:nvSpPr>
        <p:spPr>
          <a:xfrm>
            <a:off x="6176513" y="3183391"/>
            <a:ext cx="508958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myCar.year = 2020;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myCar.mileage = 10000;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myCar.make = “Toyota”;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myCar.model = “Camry”;</a:t>
            </a:r>
            <a:endParaRPr sz="2800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LINE BY LINE</a:t>
            </a:r>
            <a:endParaRPr/>
          </a:p>
        </p:txBody>
      </p:sp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685801" y="2142067"/>
            <a:ext cx="392070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Dot operator is also used to access member functions</a:t>
            </a:r>
            <a:endParaRPr/>
          </a:p>
        </p:txBody>
      </p:sp>
      <p:sp>
        <p:nvSpPr>
          <p:cNvPr id="358" name="Google Shape;358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25"/>
          <p:cNvSpPr txBox="1"/>
          <p:nvPr/>
        </p:nvSpPr>
        <p:spPr>
          <a:xfrm>
            <a:off x="6176513" y="3183391"/>
            <a:ext cx="50895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myCar.setColor(“Blue”);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myCar.printSummary();</a:t>
            </a:r>
            <a:endParaRPr sz="2800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MULTIPLE INSTANCES</a:t>
            </a:r>
            <a:endParaRPr/>
          </a:p>
        </p:txBody>
      </p:sp>
      <p:sp>
        <p:nvSpPr>
          <p:cNvPr id="365" name="Google Shape;365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6" name="Google Shape;3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0913" y="2541587"/>
            <a:ext cx="7061200" cy="35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372" name="Google Shape;372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3" name="Google Shape;3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8802" y="2404314"/>
            <a:ext cx="6045422" cy="34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379" name="Google Shape;379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0" name="Google Shape;3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9313" y="609600"/>
            <a:ext cx="5321300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USAGE</a:t>
            </a:r>
            <a:endParaRPr/>
          </a:p>
        </p:txBody>
      </p:sp>
      <p:sp>
        <p:nvSpPr>
          <p:cNvPr id="386" name="Google Shape;386;p2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7" name="Google Shape;3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63" y="2952221"/>
            <a:ext cx="4559300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C++ DATA TYPES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 types/structures we have encountered so far: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doubles, ints, floats, chars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arrays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vectors, strings</a:t>
            </a:r>
            <a:endParaRPr/>
          </a:p>
        </p:txBody>
      </p:sp>
      <p:sp>
        <p:nvSpPr>
          <p:cNvPr id="164" name="Google Shape;164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CLASS CONSTRUCTORS</a:t>
            </a:r>
            <a:endParaRPr/>
          </a:p>
        </p:txBody>
      </p:sp>
      <p:sp>
        <p:nvSpPr>
          <p:cNvPr id="393" name="Google Shape;393;p3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p30"/>
          <p:cNvSpPr txBox="1"/>
          <p:nvPr/>
        </p:nvSpPr>
        <p:spPr>
          <a:xfrm>
            <a:off x="1190445" y="2065867"/>
            <a:ext cx="9626781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Instead of: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CartesianVector vector;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vector.x =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vector.y =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vector.z = z;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would like to do: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CartesianVector vector(x,y,z);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CLASS CONSTRUCTORS</a:t>
            </a:r>
            <a:endParaRPr/>
          </a:p>
        </p:txBody>
      </p:sp>
      <p:sp>
        <p:nvSpPr>
          <p:cNvPr id="400" name="Google Shape;400;p3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can do this by adding a special member function in the class definition called the “constructor”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Has the same name as the class, and has no type (not even void)</a:t>
            </a:r>
            <a:endParaRPr/>
          </a:p>
        </p:txBody>
      </p:sp>
      <p:sp>
        <p:nvSpPr>
          <p:cNvPr id="401" name="Google Shape;401;p3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7" name="Google Shape;407;p3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8" name="Google Shape;40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3824" y="1981200"/>
            <a:ext cx="80899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2"/>
          <p:cNvSpPr/>
          <p:nvPr/>
        </p:nvSpPr>
        <p:spPr>
          <a:xfrm>
            <a:off x="1052423" y="3623094"/>
            <a:ext cx="1863305" cy="8108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Constructor declaration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2"/>
          <p:cNvSpPr/>
          <p:nvPr/>
        </p:nvSpPr>
        <p:spPr>
          <a:xfrm>
            <a:off x="1052422" y="5059692"/>
            <a:ext cx="1863305" cy="8108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Constructor definition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1" name="Google Shape;411;p32"/>
          <p:cNvCxnSpPr/>
          <p:nvPr/>
        </p:nvCxnSpPr>
        <p:spPr>
          <a:xfrm>
            <a:off x="2915727" y="4171172"/>
            <a:ext cx="1449239" cy="262805"/>
          </a:xfrm>
          <a:prstGeom prst="straightConnector1">
            <a:avLst/>
          </a:prstGeom>
          <a:noFill/>
          <a:ln cap="flat" cmpd="sng" w="1016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2" name="Google Shape;412;p32"/>
          <p:cNvCxnSpPr/>
          <p:nvPr/>
        </p:nvCxnSpPr>
        <p:spPr>
          <a:xfrm flipH="1" rot="10800000">
            <a:off x="2705818" y="5465133"/>
            <a:ext cx="934528" cy="60685"/>
          </a:xfrm>
          <a:prstGeom prst="straightConnector1">
            <a:avLst/>
          </a:prstGeom>
          <a:noFill/>
          <a:ln cap="flat" cmpd="sng" w="1016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8" name="Google Shape;418;p3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9" name="Google Shape;4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3220" y="3234556"/>
            <a:ext cx="7196585" cy="2467993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3"/>
          <p:cNvSpPr/>
          <p:nvPr/>
        </p:nvSpPr>
        <p:spPr>
          <a:xfrm>
            <a:off x="7487729" y="2065867"/>
            <a:ext cx="3485072" cy="79810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Arguments passed to constructor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33"/>
          <p:cNvCxnSpPr/>
          <p:nvPr/>
        </p:nvCxnSpPr>
        <p:spPr>
          <a:xfrm flipH="1">
            <a:off x="7263442" y="2863970"/>
            <a:ext cx="1604675" cy="1168689"/>
          </a:xfrm>
          <a:prstGeom prst="straightConnector1">
            <a:avLst/>
          </a:prstGeom>
          <a:noFill/>
          <a:ln cap="flat" cmpd="sng" w="1016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Work on lab</a:t>
            </a:r>
            <a:endParaRPr/>
          </a:p>
        </p:txBody>
      </p:sp>
      <p:sp>
        <p:nvSpPr>
          <p:cNvPr id="428" name="Google Shape;428;p3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HOMEWORK HELP</a:t>
            </a:r>
            <a:endParaRPr/>
          </a:p>
        </p:txBody>
      </p:sp>
      <p:sp>
        <p:nvSpPr>
          <p:cNvPr id="434" name="Google Shape;434;p3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5" name="Google Shape;43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2963" y="796797"/>
            <a:ext cx="6234263" cy="526269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5"/>
          <p:cNvSpPr txBox="1"/>
          <p:nvPr/>
        </p:nvSpPr>
        <p:spPr>
          <a:xfrm>
            <a:off x="685801" y="2089314"/>
            <a:ext cx="3668562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 is my “get_timerange” function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you use it, you must add comments to explain how it works!</a:t>
            </a:r>
            <a:endParaRPr b="1"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vectors and strings have added functionality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vector.size(), string.substr(i,w), string.find(“c”), vector.pop_back()…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These are all functions that are ”attached” to the variable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call these datatypes “objects”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An object is a grouping of data and functions that act on that data</a:t>
            </a:r>
            <a:endParaRPr/>
          </a:p>
        </p:txBody>
      </p:sp>
      <p:sp>
        <p:nvSpPr>
          <p:cNvPr id="171" name="Google Shape;171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OBJECT ORIENTED PROGRAMMING</a:t>
            </a:r>
            <a:endParaRPr/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Up to this point, we have focused on </a:t>
            </a:r>
            <a:r>
              <a:rPr i="1" lang="en-US"/>
              <a:t>procedural </a:t>
            </a:r>
            <a:r>
              <a:rPr lang="en-US"/>
              <a:t>programming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 procedural programming the focus is on writing functions or </a:t>
            </a:r>
            <a:r>
              <a:rPr i="1" lang="en-US"/>
              <a:t>procedures</a:t>
            </a:r>
            <a:r>
              <a:rPr lang="en-US"/>
              <a:t> which operate on data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solidFill>
                  <a:schemeClr val="accent5"/>
                </a:solidFill>
              </a:rPr>
              <a:t>In object-oriented programming the focus is on the creation of </a:t>
            </a:r>
            <a:r>
              <a:rPr b="1" lang="en-US">
                <a:solidFill>
                  <a:schemeClr val="accent5"/>
                </a:solidFill>
              </a:rPr>
              <a:t>objects</a:t>
            </a:r>
            <a:r>
              <a:rPr lang="en-US">
                <a:solidFill>
                  <a:schemeClr val="accent5"/>
                </a:solidFill>
              </a:rPr>
              <a:t> which contain both data and functionality together.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8" name="Google Shape;178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EXAMPLE: STRING</a:t>
            </a:r>
            <a:endParaRPr/>
          </a:p>
        </p:txBody>
      </p:sp>
      <p:sp>
        <p:nvSpPr>
          <p:cNvPr id="184" name="Google Shape;184;p6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 string object consists of some data (the characters that you assign to it) as well as some helpful functions that operate specifically on that data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Access these functions directly from the object using the “dot” operator</a:t>
            </a:r>
            <a:endParaRPr/>
          </a:p>
        </p:txBody>
      </p:sp>
      <p:sp>
        <p:nvSpPr>
          <p:cNvPr id="185" name="Google Shape;185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EXAMPLE: STRING</a:t>
            </a:r>
            <a:endParaRPr/>
          </a:p>
        </p:txBody>
      </p:sp>
      <p:sp>
        <p:nvSpPr>
          <p:cNvPr id="191" name="Google Shape;191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7"/>
          <p:cNvSpPr txBox="1"/>
          <p:nvPr/>
        </p:nvSpPr>
        <p:spPr>
          <a:xfrm>
            <a:off x="653418" y="3257004"/>
            <a:ext cx="50980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string myString = “hello”;</a:t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6003985" y="1138687"/>
            <a:ext cx="5745192" cy="39602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8020701" y="2594958"/>
            <a:ext cx="396815" cy="396815"/>
          </a:xfrm>
          <a:prstGeom prst="rect">
            <a:avLst/>
          </a:prstGeom>
          <a:solidFill>
            <a:schemeClr val="accent3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8417516" y="2594957"/>
            <a:ext cx="396815" cy="396815"/>
          </a:xfrm>
          <a:prstGeom prst="rect">
            <a:avLst/>
          </a:prstGeom>
          <a:solidFill>
            <a:schemeClr val="accent3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8814331" y="2594956"/>
            <a:ext cx="396815" cy="396815"/>
          </a:xfrm>
          <a:prstGeom prst="rect">
            <a:avLst/>
          </a:prstGeom>
          <a:solidFill>
            <a:schemeClr val="accent3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9211146" y="2594955"/>
            <a:ext cx="396815" cy="396815"/>
          </a:xfrm>
          <a:prstGeom prst="rect">
            <a:avLst/>
          </a:prstGeom>
          <a:solidFill>
            <a:schemeClr val="accent3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9607961" y="2594954"/>
            <a:ext cx="396815" cy="396815"/>
          </a:xfrm>
          <a:prstGeom prst="rect">
            <a:avLst/>
          </a:prstGeom>
          <a:solidFill>
            <a:schemeClr val="accent3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7227071" y="2594954"/>
            <a:ext cx="7537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8417516" y="1337733"/>
            <a:ext cx="10790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myString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"/>
          <p:cNvSpPr txBox="1"/>
          <p:nvPr/>
        </p:nvSpPr>
        <p:spPr>
          <a:xfrm>
            <a:off x="8080036" y="2911493"/>
            <a:ext cx="198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8479066" y="2911493"/>
            <a:ext cx="198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3" name="Google Shape;203;p7"/>
          <p:cNvSpPr txBox="1"/>
          <p:nvPr/>
        </p:nvSpPr>
        <p:spPr>
          <a:xfrm>
            <a:off x="8854199" y="2911493"/>
            <a:ext cx="198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"/>
          <p:cNvSpPr txBox="1"/>
          <p:nvPr/>
        </p:nvSpPr>
        <p:spPr>
          <a:xfrm>
            <a:off x="9248799" y="2911493"/>
            <a:ext cx="198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05" name="Google Shape;205;p7"/>
          <p:cNvSpPr txBox="1"/>
          <p:nvPr/>
        </p:nvSpPr>
        <p:spPr>
          <a:xfrm>
            <a:off x="9667296" y="2911493"/>
            <a:ext cx="198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06" name="Google Shape;206;p7"/>
          <p:cNvSpPr txBox="1"/>
          <p:nvPr/>
        </p:nvSpPr>
        <p:spPr>
          <a:xfrm>
            <a:off x="7227071" y="3549830"/>
            <a:ext cx="1825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myString.size(): 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7227071" y="3919162"/>
            <a:ext cx="2220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myString.find(“e”):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7247722" y="4263583"/>
            <a:ext cx="2617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myString.substr(3,1): “lo”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USER DEFINED DATA TYPES</a:t>
            </a:r>
            <a:endParaRPr/>
          </a:p>
        </p:txBody>
      </p:sp>
      <p:sp>
        <p:nvSpPr>
          <p:cNvPr id="214" name="Google Shape;214;p8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can create our own types of objects!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An object consists of a collection of variables and functions that act on those variables</a:t>
            </a:r>
            <a:endParaRPr/>
          </a:p>
        </p:txBody>
      </p:sp>
      <p:sp>
        <p:nvSpPr>
          <p:cNvPr id="215" name="Google Shape;215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21" name="Google Shape;221;p9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We want an object to represent a 3D vector in cartesian coordinates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Data: x,y,z</a:t>
            </a:r>
            <a:endParaRPr sz="2590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Some useful functions that operate on the data: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magnitude() //length of the vector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toSpherical() //convert to spherical coordinates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direction() // return the direction of the vector (the unit vector)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etc…</a:t>
            </a:r>
            <a:endParaRPr sz="2220"/>
          </a:p>
        </p:txBody>
      </p:sp>
      <p:sp>
        <p:nvSpPr>
          <p:cNvPr id="222" name="Google Shape;222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2020-08-28T20:26:00Z</dcterms:created>
  <dc:creator>Microsoft Office User</dc:creator>
</cp:coreProperties>
</file>