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8" r:id="rId2"/>
    <p:sldId id="299" r:id="rId3"/>
    <p:sldId id="316" r:id="rId4"/>
    <p:sldId id="315" r:id="rId5"/>
    <p:sldId id="317" r:id="rId6"/>
    <p:sldId id="318" r:id="rId7"/>
    <p:sldId id="300" r:id="rId8"/>
    <p:sldId id="302" r:id="rId9"/>
    <p:sldId id="301" r:id="rId10"/>
    <p:sldId id="303" r:id="rId11"/>
    <p:sldId id="304" r:id="rId12"/>
    <p:sldId id="305" r:id="rId13"/>
    <p:sldId id="307" r:id="rId14"/>
    <p:sldId id="306" r:id="rId15"/>
    <p:sldId id="308" r:id="rId16"/>
    <p:sldId id="309" r:id="rId17"/>
    <p:sldId id="319" r:id="rId18"/>
    <p:sldId id="312" r:id="rId19"/>
    <p:sldId id="313" r:id="rId20"/>
    <p:sldId id="31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78445"/>
  </p:normalViewPr>
  <p:slideViewPr>
    <p:cSldViewPr snapToGrid="0" snapToObjects="1">
      <p:cViewPr>
        <p:scale>
          <a:sx n="72" d="100"/>
          <a:sy n="72" d="100"/>
        </p:scale>
        <p:origin x="376" y="248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the following program: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1.0 / 3.0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0.1 / 0.3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(a==b):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print(“Hooray!”)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 and b are not equal”)</a:t>
            </a:r>
          </a:p>
        </p:txBody>
      </p:sp>
    </p:spTree>
    <p:extLst>
      <p:ext uri="{BB962C8B-B14F-4D97-AF65-F5344CB8AC3E}">
        <p14:creationId xmlns:p14="http://schemas.microsoft.com/office/powerpoint/2010/main" val="4555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 workaround is to write a statement that </a:t>
                </a:r>
                <a:r>
                  <a:rPr lang="en-US" sz="2800" dirty="0" err="1" smtClean="0"/>
                  <a:t>doesn</a:t>
                </a:r>
                <a:r>
                  <a:rPr lang="ur-PK" sz="2800" dirty="0" smtClean="0"/>
                  <a:t>’</a:t>
                </a:r>
                <a:r>
                  <a:rPr lang="en-US" sz="2800" dirty="0" smtClean="0"/>
                  <a:t>t use ==</a:t>
                </a:r>
              </a:p>
              <a:p>
                <a:r>
                  <a:rPr lang="en-US" sz="2800" dirty="0" smtClean="0"/>
                  <a:t>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6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Computationally</a:t>
                </a:r>
              </a:p>
              <a:p>
                <a:r>
                  <a:rPr lang="en-US" sz="2800" dirty="0" smtClean="0"/>
                  <a:t>If: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𝑎</m:t>
                    </m:r>
                    <m:r>
                      <a:rPr lang="en-US" sz="2800" b="0" i="1" smtClean="0">
                        <a:latin typeface="Cambria Math" charset="0"/>
                      </a:rPr>
                      <m:t>−</m:t>
                    </m:r>
                    <m:r>
                      <a:rPr lang="en-US" sz="28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2800" dirty="0" smtClean="0"/>
                  <a:t> is a very small number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Then, for all intents and purposes: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45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counts as “a very small number?”</a:t>
            </a:r>
          </a:p>
          <a:p>
            <a:r>
              <a:rPr lang="en-US" sz="2800" dirty="0" smtClean="0"/>
              <a:t>It depends on the situation</a:t>
            </a:r>
          </a:p>
          <a:p>
            <a:r>
              <a:rPr lang="en-US" sz="2800" dirty="0" smtClean="0"/>
              <a:t>Usually something like 10^-5 will work</a:t>
            </a:r>
          </a:p>
        </p:txBody>
      </p:sp>
    </p:spTree>
    <p:extLst>
      <p:ext uri="{BB962C8B-B14F-4D97-AF65-F5344CB8AC3E}">
        <p14:creationId xmlns:p14="http://schemas.microsoft.com/office/powerpoint/2010/main" val="96356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So now we can say that two variables a and b are said to be equal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charset="0"/>
                        </a:rPr>
                        <m:t>&lt;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sz="2400" dirty="0" smtClean="0"/>
                  <a:t> is a small number like 10^-5</a:t>
                </a:r>
              </a:p>
              <a:p>
                <a:r>
                  <a:rPr lang="en-US" sz="2400" dirty="0" smtClean="0"/>
                  <a:t>Problem: what if a = 10 and b = 30? a-b=-20, which is less than 10^-5!</a:t>
                </a:r>
              </a:p>
              <a:p>
                <a:pPr lvl="1"/>
                <a:r>
                  <a:rPr lang="en-US" sz="2400" dirty="0" smtClean="0"/>
                  <a:t>We should use absolute value</a:t>
                </a:r>
              </a:p>
              <a:p>
                <a:r>
                  <a:rPr lang="en-US" sz="2400" dirty="0" smtClean="0"/>
                  <a:t>Two variables are equal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9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9628" y="1895386"/>
            <a:ext cx="7532176" cy="2444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math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#Coulomb’s constant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9e-9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eps = 1e-5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(q1,q2,r):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k * q1 * q2 / r**2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force</a:t>
            </a: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f1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(1e-6,1e-6,0.1)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f2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(5e-6,5e-6,0.5)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(f1-f2) &lt; eps: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equal”)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not equal”)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5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our numbers are really large?</a:t>
            </a:r>
          </a:p>
          <a:p>
            <a:pPr marL="0" indent="0">
              <a:buNone/>
            </a:pPr>
            <a:r>
              <a:rPr lang="en-US" sz="2800" dirty="0" smtClean="0"/>
              <a:t>v1 = </a:t>
            </a:r>
            <a:r>
              <a:rPr lang="fr-FR" sz="2800" dirty="0"/>
              <a:t>0.1**2 * 1e14</a:t>
            </a:r>
          </a:p>
          <a:p>
            <a:pPr marL="0" indent="0">
              <a:buNone/>
            </a:pPr>
            <a:r>
              <a:rPr lang="en-US" sz="2800" dirty="0" smtClean="0"/>
              <a:t>v2 = </a:t>
            </a:r>
            <a:r>
              <a:rPr lang="mr-IN" sz="2800" dirty="0" smtClean="0"/>
              <a:t>(</a:t>
            </a:r>
            <a:r>
              <a:rPr lang="en-US" sz="2800" dirty="0" smtClean="0"/>
              <a:t>1/100</a:t>
            </a:r>
            <a:r>
              <a:rPr lang="mr-IN" sz="2800" dirty="0" smtClean="0"/>
              <a:t>) </a:t>
            </a:r>
            <a:r>
              <a:rPr lang="mr-IN" sz="2800" dirty="0"/>
              <a:t>* </a:t>
            </a:r>
            <a:r>
              <a:rPr lang="mr-IN" sz="2800" dirty="0" smtClean="0"/>
              <a:t>1e14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math.fabs</a:t>
            </a:r>
            <a:r>
              <a:rPr lang="en-US" sz="2800" dirty="0" smtClean="0"/>
              <a:t>(v1 – v2) = </a:t>
            </a:r>
            <a:r>
              <a:rPr lang="is-IS" sz="2800" dirty="0" smtClean="0"/>
              <a:t>0.000244140625</a:t>
            </a:r>
            <a:endParaRPr lang="en-US" sz="2800" dirty="0"/>
          </a:p>
          <a:p>
            <a:r>
              <a:rPr lang="en-US" sz="2800" dirty="0" smtClean="0"/>
              <a:t>This corresponds to a small error in 15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significant digit, but because the absolute difference is less than 1e-5, we say the numbers are not equal</a:t>
            </a:r>
            <a:endParaRPr lang="is-IS" sz="2800" dirty="0"/>
          </a:p>
        </p:txBody>
      </p:sp>
    </p:spTree>
    <p:extLst>
      <p:ext uri="{BB962C8B-B14F-4D97-AF65-F5344CB8AC3E}">
        <p14:creationId xmlns:p14="http://schemas.microsoft.com/office/powerpoint/2010/main" val="88638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our numbers are really small?</a:t>
            </a:r>
          </a:p>
          <a:p>
            <a:pPr marL="0" indent="0">
              <a:buNone/>
            </a:pPr>
            <a:r>
              <a:rPr lang="en-US" sz="2800" dirty="0" smtClean="0"/>
              <a:t>v1 = </a:t>
            </a:r>
            <a:r>
              <a:rPr lang="fr-FR" sz="2800" dirty="0" smtClean="0"/>
              <a:t>2e-9</a:t>
            </a:r>
            <a:endParaRPr lang="fr-FR" sz="2800" dirty="0"/>
          </a:p>
          <a:p>
            <a:pPr marL="0" indent="0">
              <a:buNone/>
            </a:pPr>
            <a:r>
              <a:rPr lang="en-US" sz="2800" dirty="0" smtClean="0"/>
              <a:t>v2 = 4e-9</a:t>
            </a:r>
          </a:p>
          <a:p>
            <a:pPr marL="0" indent="0">
              <a:buNone/>
            </a:pPr>
            <a:r>
              <a:rPr lang="en-US" sz="2800" dirty="0" err="1" smtClean="0"/>
              <a:t>math.fabs</a:t>
            </a:r>
            <a:r>
              <a:rPr lang="en-US" sz="2800" dirty="0" smtClean="0"/>
              <a:t>(v1 – v2) = 2e-9</a:t>
            </a:r>
            <a:endParaRPr lang="en-US" sz="2800" dirty="0"/>
          </a:p>
          <a:p>
            <a:r>
              <a:rPr lang="en-US" sz="2800" dirty="0" smtClean="0"/>
              <a:t>v2 is twice the value of v1, but since the absolute difference is less than 1e-5, we say they are equal</a:t>
            </a:r>
            <a:endParaRPr lang="is-IS" sz="2800" dirty="0"/>
          </a:p>
        </p:txBody>
      </p:sp>
    </p:spTree>
    <p:extLst>
      <p:ext uri="{BB962C8B-B14F-4D97-AF65-F5344CB8AC3E}">
        <p14:creationId xmlns:p14="http://schemas.microsoft.com/office/powerpoint/2010/main" val="6079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 best solution is to look at the </a:t>
                </a:r>
                <a:r>
                  <a:rPr lang="en-US" sz="2800" i="1" dirty="0" smtClean="0"/>
                  <a:t>relative</a:t>
                </a:r>
                <a:r>
                  <a:rPr lang="en-US" sz="2800" dirty="0" smtClean="0"/>
                  <a:t> error, rather than the absolute error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|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  <m:r>
                      <a:rPr lang="en-US" sz="2800" b="0" i="1" smtClean="0">
                        <a:latin typeface="Cambria Math" charset="0"/>
                      </a:rPr>
                      <m:t>&lt;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is-IS" sz="2800" dirty="0" smtClean="0"/>
                  <a:t>, then a and b are equal</a:t>
                </a:r>
                <a:endParaRPr lang="is-I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00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Solution: look not at the </a:t>
            </a:r>
            <a:r>
              <a:rPr lang="en-US" i="1" dirty="0" smtClean="0"/>
              <a:t>absolute</a:t>
            </a:r>
            <a:r>
              <a:rPr lang="en-US" dirty="0" smtClean="0"/>
              <a:t> error, but the </a:t>
            </a:r>
            <a:r>
              <a:rPr lang="en-US" i="1" dirty="0" smtClean="0"/>
              <a:t>relative </a:t>
            </a:r>
            <a:r>
              <a:rPr lang="en-US" dirty="0" smtClean="0"/>
              <a:t>error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eps = 1e-5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diff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(a-b)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rel_err1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(diff/a)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rel_err2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(diff/b)</a:t>
            </a:r>
          </a:p>
          <a:p>
            <a:pPr marL="0" indent="0">
              <a:buNone/>
            </a:pPr>
            <a:r>
              <a:rPr lang="is-I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rel_err1 &lt; eps and rel_err2 &lt; eps:</a:t>
            </a:r>
          </a:p>
          <a:p>
            <a:pPr marL="0" indent="0">
              <a:buNone/>
            </a:pPr>
            <a:r>
              <a:rPr lang="is-I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s-I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print(“Numbers are equal!”)</a:t>
            </a:r>
            <a:endParaRPr lang="is-I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5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You will use this code frequently, so it’s best to turn it into a function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119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Why does this happen?</a:t>
            </a:r>
          </a:p>
          <a:p>
            <a:r>
              <a:rPr lang="en-US" sz="2400" dirty="0" smtClean="0"/>
              <a:t>Computers treat differently than humans</a:t>
            </a:r>
          </a:p>
          <a:p>
            <a:pPr lvl="1"/>
            <a:r>
              <a:rPr lang="en-US" sz="2400" dirty="0" smtClean="0"/>
              <a:t>Computers cannot store fractions</a:t>
            </a:r>
          </a:p>
          <a:p>
            <a:pPr lvl="1"/>
            <a:r>
              <a:rPr lang="en-US" sz="2400" dirty="0" smtClean="0"/>
              <a:t>1/3=</a:t>
            </a:r>
            <a:r>
              <a:rPr lang="hr-HR" sz="2400" dirty="0" smtClean="0"/>
              <a:t>0.3333333333333333</a:t>
            </a:r>
            <a:endParaRPr lang="en-US" sz="2400" dirty="0"/>
          </a:p>
          <a:p>
            <a:pPr lvl="1"/>
            <a:r>
              <a:rPr lang="hr-HR" sz="2400" dirty="0" err="1" smtClean="0"/>
              <a:t>Any</a:t>
            </a:r>
            <a:r>
              <a:rPr lang="hr-HR" sz="2400" dirty="0" smtClean="0"/>
              <a:t> </a:t>
            </a:r>
            <a:r>
              <a:rPr lang="hr-HR" sz="2400" dirty="0" err="1" smtClean="0"/>
              <a:t>number</a:t>
            </a:r>
            <a:r>
              <a:rPr lang="hr-HR" sz="2400" dirty="0" smtClean="0"/>
              <a:t> </a:t>
            </a:r>
            <a:r>
              <a:rPr lang="hr-HR" sz="2400" dirty="0" err="1" smtClean="0"/>
              <a:t>can</a:t>
            </a:r>
            <a:r>
              <a:rPr lang="hr-HR" sz="2400" dirty="0" smtClean="0"/>
              <a:t> </a:t>
            </a:r>
            <a:r>
              <a:rPr lang="hr-HR" sz="2400" dirty="0" err="1" smtClean="0"/>
              <a:t>only</a:t>
            </a:r>
            <a:r>
              <a:rPr lang="hr-HR" sz="2400" dirty="0" smtClean="0"/>
              <a:t> </a:t>
            </a:r>
            <a:r>
              <a:rPr lang="hr-HR" sz="2400" dirty="0" err="1" smtClean="0"/>
              <a:t>be</a:t>
            </a:r>
            <a:r>
              <a:rPr lang="hr-HR" sz="2400" dirty="0" smtClean="0"/>
              <a:t> </a:t>
            </a:r>
            <a:r>
              <a:rPr lang="hr-HR" sz="2400" dirty="0" err="1" smtClean="0"/>
              <a:t>represented</a:t>
            </a:r>
            <a:r>
              <a:rPr lang="hr-HR" sz="2400" dirty="0" smtClean="0"/>
              <a:t> to a </a:t>
            </a:r>
            <a:r>
              <a:rPr lang="hr-HR" sz="2400" dirty="0" err="1" smtClean="0"/>
              <a:t>finite</a:t>
            </a:r>
            <a:r>
              <a:rPr lang="hr-HR" sz="2400" dirty="0" smtClean="0"/>
              <a:t> </a:t>
            </a:r>
            <a:r>
              <a:rPr lang="hr-HR" sz="2400" dirty="0" err="1" smtClean="0"/>
              <a:t>number</a:t>
            </a:r>
            <a:r>
              <a:rPr lang="hr-HR" sz="2400" dirty="0" smtClean="0"/>
              <a:t> </a:t>
            </a:r>
            <a:r>
              <a:rPr lang="hr-HR" sz="2400" dirty="0" err="1" smtClean="0"/>
              <a:t>of</a:t>
            </a:r>
            <a:r>
              <a:rPr lang="hr-HR" sz="2400" dirty="0" smtClean="0"/>
              <a:t> </a:t>
            </a:r>
            <a:r>
              <a:rPr lang="hr-HR" sz="2400" dirty="0" err="1" smtClean="0"/>
              <a:t>digits</a:t>
            </a:r>
            <a:endParaRPr lang="hr-HR" sz="2400" dirty="0" smtClean="0"/>
          </a:p>
          <a:p>
            <a:pPr lvl="2"/>
            <a:r>
              <a:rPr lang="hr-HR" sz="2400" dirty="0" err="1" smtClean="0"/>
              <a:t>Usually</a:t>
            </a:r>
            <a:r>
              <a:rPr lang="hr-HR" sz="2400" dirty="0" smtClean="0"/>
              <a:t> ~15 </a:t>
            </a:r>
            <a:r>
              <a:rPr lang="hr-HR" sz="2400" dirty="0" err="1" smtClean="0"/>
              <a:t>significant</a:t>
            </a:r>
            <a:r>
              <a:rPr lang="hr-HR" sz="2400" dirty="0" smtClean="0"/>
              <a:t> </a:t>
            </a:r>
            <a:r>
              <a:rPr lang="hr-HR" sz="2400" dirty="0" err="1" smtClean="0"/>
              <a:t>digits</a:t>
            </a:r>
            <a:r>
              <a:rPr lang="hr-HR" sz="2400" dirty="0" smtClean="0"/>
              <a:t> (</a:t>
            </a:r>
            <a:r>
              <a:rPr lang="hr-HR" sz="2400" dirty="0" err="1" smtClean="0"/>
              <a:t>machine</a:t>
            </a:r>
            <a:r>
              <a:rPr lang="hr-HR" sz="2400" dirty="0" smtClean="0"/>
              <a:t> </a:t>
            </a:r>
            <a:r>
              <a:rPr lang="hr-HR" sz="2400" dirty="0" err="1" smtClean="0"/>
              <a:t>dependent</a:t>
            </a:r>
            <a:r>
              <a:rPr lang="hr-HR" sz="2400" dirty="0" smtClean="0"/>
              <a:t>)</a:t>
            </a:r>
          </a:p>
          <a:p>
            <a:pPr lvl="1"/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72423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23" y="2483030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math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#By default: epsilon = 1e-5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#This means that the two numbers are within 0.001% of each other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is_equal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a,b,eps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=1e-5):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diff =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(a-b)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rel_err1 =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rel_err2 =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(diff/b)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rel_err1 &lt; eps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rel_err2 &lt; eps: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is-I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hr-HR" sz="2400" dirty="0" smtClean="0"/>
                  <a:t>This </a:t>
                </a:r>
                <a:r>
                  <a:rPr lang="hr-HR" sz="2400" dirty="0" err="1" smtClean="0"/>
                  <a:t>truncation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propogates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through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mathematical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operations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and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cause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slight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differences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between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the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actual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result</a:t>
                </a:r>
                <a:endParaRPr lang="hr-HR" sz="2400" dirty="0" smtClean="0"/>
              </a:p>
              <a:p>
                <a:r>
                  <a:rPr lang="hr-HR" sz="2400" dirty="0" err="1" smtClean="0"/>
                  <a:t>Quick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example</a:t>
                </a:r>
                <a:r>
                  <a:rPr lang="hr-HR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hr-HR" sz="2400" dirty="0" err="1" smtClean="0"/>
                  <a:t>We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know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that</a:t>
                </a:r>
                <a:r>
                  <a:rPr lang="hr-HR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bg-BG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f>
                      <m:fPr>
                        <m:ctrlPr>
                          <a:rPr lang="bg-BG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9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e>
                    </m:acc>
                    <m:r>
                      <a:rPr lang="hr-HR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0.444444…</m:t>
                    </m:r>
                  </m:oMath>
                </a14:m>
                <a:endParaRPr lang="en-US" sz="2400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hr-HR" sz="2400" dirty="0" smtClean="0"/>
                  <a:t>A </a:t>
                </a:r>
                <a:r>
                  <a:rPr lang="hr-HR" sz="2400" dirty="0" err="1" smtClean="0"/>
                  <a:t>computer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will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store</a:t>
                </a:r>
                <a:r>
                  <a:rPr lang="hr-HR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hr-HR" sz="2400" dirty="0" smtClean="0"/>
                  <a:t> as </a:t>
                </a:r>
                <a:r>
                  <a:rPr lang="is-IS" sz="2400" dirty="0" smtClean="0"/>
                  <a:t>0.6666666666666666</a:t>
                </a:r>
              </a:p>
              <a:p>
                <a:pPr marL="0" indent="0">
                  <a:buNone/>
                </a:pPr>
                <a:r>
                  <a:rPr lang="is-IS" sz="2400" dirty="0" smtClean="0"/>
                  <a:t>To see the effect easier, let’s pretend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is-IS" sz="2400" dirty="0" smtClean="0"/>
                  <a:t> gets truncated to 0.6666</a:t>
                </a:r>
              </a:p>
              <a:p>
                <a:pPr marL="0" indent="0">
                  <a:buNone/>
                </a:pPr>
                <a:r>
                  <a:rPr lang="is-IS" sz="2400" dirty="0" smtClean="0"/>
                  <a:t>0.6666**2 evaluates to </a:t>
                </a:r>
                <a:r>
                  <a:rPr lang="hr-HR" sz="2400" dirty="0" smtClean="0"/>
                  <a:t>0.44435556</a:t>
                </a:r>
                <a:endParaRPr lang="is-IS" sz="2400" dirty="0" smtClean="0"/>
              </a:p>
              <a:p>
                <a:pPr marL="0" indent="0">
                  <a:buNone/>
                </a:pPr>
                <a:r>
                  <a:rPr lang="hr-HR" sz="2400" dirty="0" err="1" smtClean="0"/>
                  <a:t>The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statement</a:t>
                </a:r>
                <a:r>
                  <a:rPr lang="hr-HR" sz="2400" dirty="0" smtClean="0"/>
                  <a:t> (2/3)**2 == 4/9 </a:t>
                </a:r>
                <a:r>
                  <a:rPr lang="hr-HR" sz="2400" dirty="0" err="1" smtClean="0"/>
                  <a:t>would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evaluate</a:t>
                </a:r>
                <a:r>
                  <a:rPr lang="hr-HR" sz="2400" dirty="0" smtClean="0"/>
                  <a:t> </a:t>
                </a:r>
                <a:r>
                  <a:rPr lang="hr-HR" sz="2400" dirty="0" err="1" smtClean="0"/>
                  <a:t>False</a:t>
                </a:r>
                <a:endParaRPr lang="hr-HR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684" r="-120" b="-1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12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 storage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403" y="2065867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1934" y="2065866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0465" y="2065865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8996" y="2065865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77527" y="2065864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9397" y="2194901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524849" y="2065863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73380" y="2065862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21911" y="2065862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22162" y="2147029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 10 (decimal)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3277" y="3031821"/>
                <a:ext cx="8847037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charset="0"/>
                        </a:rPr>
                        <m:t>=3</m:t>
                      </m:r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+4×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+5×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+4×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+7×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−3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=30415.147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77" y="3031821"/>
                <a:ext cx="8847037" cy="3539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883403" y="4422868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31934" y="4422867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0465" y="4422866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8996" y="4422866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77527" y="4422865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69397" y="4551902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21" name="Rectangle 20"/>
          <p:cNvSpPr/>
          <p:nvPr/>
        </p:nvSpPr>
        <p:spPr>
          <a:xfrm>
            <a:off x="5524849" y="4422864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73380" y="4422863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21911" y="4422863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22162" y="4504030"/>
            <a:ext cx="2037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 2 (binary)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3277" y="5388822"/>
                <a:ext cx="75245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charset="0"/>
                        </a:rPr>
                        <m:t>=1</m:t>
                      </m:r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−3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=22.625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77" y="5388822"/>
                <a:ext cx="7524560" cy="3539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32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 storage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7938" y="4403694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31934" y="4422867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0465" y="4422866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28996" y="4422866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77527" y="4422865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26058" y="4422863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74589" y="4418131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23120" y="4409396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250587" y="450403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 2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3277" y="5388822"/>
                <a:ext cx="10419840" cy="356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charset="0"/>
                        </a:rPr>
                        <m:t>=0</m:t>
                      </m:r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−3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−4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−5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+1×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−8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1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1×</m:t>
                      </m:r>
                      <m:sSup>
                        <m:sSupPr>
                          <m:ctrlPr>
                            <a:rPr lang="en-US" sz="1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</m:t>
                      </m:r>
                      <m:r>
                        <a:rPr lang="en-US" sz="1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1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1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17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p>
                      </m:sSup>
                      <m:r>
                        <a:rPr lang="en-US" sz="17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fi-FI" sz="1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0.10546875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77" y="5388822"/>
                <a:ext cx="10419840" cy="3568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306733" y="450403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1208867" y="2545976"/>
            <a:ext cx="4711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express 1/10 in binary?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671651" y="4418131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35596" y="4418131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86642" y="4403693"/>
            <a:ext cx="650929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7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2400" dirty="0" smtClean="0"/>
              <a:t>In </a:t>
            </a:r>
            <a:r>
              <a:rPr lang="hr-HR" sz="2400" dirty="0" err="1" smtClean="0"/>
              <a:t>binary</a:t>
            </a:r>
            <a:r>
              <a:rPr lang="hr-HR" sz="2400" dirty="0" smtClean="0"/>
              <a:t>, 1/10 = </a:t>
            </a:r>
            <a:r>
              <a:rPr lang="is-IS" sz="2400" dirty="0"/>
              <a:t>0.000110011001100110011001100110011</a:t>
            </a:r>
            <a:r>
              <a:rPr lang="is-IS" sz="2400" dirty="0" smtClean="0"/>
              <a:t>...</a:t>
            </a:r>
          </a:p>
          <a:p>
            <a:r>
              <a:rPr lang="hr-HR" sz="2400" dirty="0" err="1" smtClean="0"/>
              <a:t>This</a:t>
            </a:r>
            <a:r>
              <a:rPr lang="hr-HR" sz="2400" dirty="0" smtClean="0"/>
              <a:t> </a:t>
            </a:r>
            <a:r>
              <a:rPr lang="hr-HR" sz="2400" dirty="0" err="1" smtClean="0"/>
              <a:t>means</a:t>
            </a:r>
            <a:r>
              <a:rPr lang="hr-HR" sz="2400" dirty="0" smtClean="0"/>
              <a:t> (for </a:t>
            </a:r>
            <a:r>
              <a:rPr lang="hr-HR" sz="2400" dirty="0" err="1" smtClean="0"/>
              <a:t>example</a:t>
            </a:r>
            <a:r>
              <a:rPr lang="hr-HR" sz="2400" dirty="0" smtClean="0"/>
              <a:t>) </a:t>
            </a:r>
            <a:r>
              <a:rPr lang="hr-HR" sz="2400" dirty="0" err="1" smtClean="0"/>
              <a:t>that</a:t>
            </a:r>
            <a:r>
              <a:rPr lang="hr-HR" sz="2400" dirty="0" smtClean="0"/>
              <a:t>:</a:t>
            </a:r>
          </a:p>
          <a:p>
            <a:pPr lvl="1"/>
            <a:r>
              <a:rPr lang="hr-HR" sz="2200" dirty="0" smtClean="0"/>
              <a:t>6 * 0.1 </a:t>
            </a:r>
            <a:r>
              <a:rPr lang="hr-HR" sz="2200" dirty="0" err="1" smtClean="0"/>
              <a:t>evaluates</a:t>
            </a:r>
            <a:r>
              <a:rPr lang="hr-HR" sz="2200" dirty="0" smtClean="0"/>
              <a:t> to </a:t>
            </a:r>
            <a:r>
              <a:rPr lang="is-IS" sz="2400" dirty="0"/>
              <a:t>0.6000000000000001</a:t>
            </a:r>
          </a:p>
          <a:p>
            <a:pPr lvl="1"/>
            <a:r>
              <a:rPr lang="hr-HR" sz="2200" dirty="0" err="1" smtClean="0"/>
              <a:t>the</a:t>
            </a:r>
            <a:r>
              <a:rPr lang="hr-HR" sz="2200" dirty="0" smtClean="0"/>
              <a:t> </a:t>
            </a:r>
            <a:r>
              <a:rPr lang="hr-HR" sz="2200" dirty="0" err="1" smtClean="0"/>
              <a:t>statement</a:t>
            </a:r>
            <a:r>
              <a:rPr lang="hr-HR" sz="2200" dirty="0" smtClean="0"/>
              <a:t> </a:t>
            </a:r>
            <a:r>
              <a:rPr lang="hr-HR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6 * 0.1 == 0.6 </a:t>
            </a:r>
            <a:r>
              <a:rPr lang="hr-HR" sz="2200" dirty="0" err="1" smtClean="0"/>
              <a:t>evaluates</a:t>
            </a:r>
            <a:r>
              <a:rPr lang="hr-HR" sz="2200" dirty="0" smtClean="0"/>
              <a:t> to </a:t>
            </a:r>
            <a:r>
              <a:rPr lang="hr-HR" sz="22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hr-HR" sz="22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4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upshot of this is that it is dangerous to test floating point numbers for equality using the == operator</a:t>
            </a:r>
          </a:p>
          <a:p>
            <a:r>
              <a:rPr lang="en-US" sz="2800" dirty="0" smtClean="0"/>
              <a:t>Even if the two numbers </a:t>
            </a:r>
            <a:r>
              <a:rPr lang="en-US" sz="2800" i="1" dirty="0" smtClean="0"/>
              <a:t>should</a:t>
            </a:r>
            <a:r>
              <a:rPr lang="en-US" sz="2800" dirty="0" smtClean="0"/>
              <a:t> be the same, algebraically, they may be </a:t>
            </a:r>
            <a:r>
              <a:rPr lang="en-US" sz="2800" i="1" dirty="0" smtClean="0"/>
              <a:t>very slightly </a:t>
            </a:r>
            <a:r>
              <a:rPr lang="en-US" sz="2800" dirty="0" smtClean="0"/>
              <a:t> different </a:t>
            </a:r>
          </a:p>
          <a:p>
            <a:pPr lvl="1"/>
            <a:r>
              <a:rPr lang="en-US" sz="2800" dirty="0" smtClean="0"/>
              <a:t>Even a difference in the 15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decimal place will cause the == operator to evaluate False</a:t>
            </a:r>
          </a:p>
          <a:p>
            <a:r>
              <a:rPr lang="en-US" sz="3000" dirty="0" smtClean="0"/>
              <a:t>None of this applies to </a:t>
            </a:r>
            <a:r>
              <a:rPr lang="en-US" sz="3000" i="1" dirty="0" smtClean="0"/>
              <a:t>integers</a:t>
            </a:r>
            <a:r>
              <a:rPr lang="en-US" sz="3000" dirty="0" smtClean="0"/>
              <a:t>: they are represented exactly</a:t>
            </a:r>
          </a:p>
        </p:txBody>
      </p:sp>
    </p:spTree>
    <p:extLst>
      <p:ext uri="{BB962C8B-B14F-4D97-AF65-F5344CB8AC3E}">
        <p14:creationId xmlns:p14="http://schemas.microsoft.com/office/powerpoint/2010/main" val="183543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Take the equation for electric force: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𝑘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Algebraically, we know that if we double each charge, and double r, we will get the same force</a:t>
                </a:r>
              </a:p>
              <a:p>
                <a:r>
                  <a:rPr lang="en-US" sz="2800" dirty="0" smtClean="0"/>
                  <a:t>Let’s demonstrate this computationally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4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9628" y="1895386"/>
            <a:ext cx="7532176" cy="2444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#Coulomb’s constant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9e-9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(q1,q2,r):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k * q1 * q2 / r**2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force</a:t>
            </a: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f1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(1e-6,1e-6,0.1)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f2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(5e-6,5e-6,0.5)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f1 == f2: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equal”)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not equal”)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10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5661</TotalTime>
  <Words>931</Words>
  <Application>Microsoft Macintosh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Cambria Math</vt:lpstr>
      <vt:lpstr>Courier</vt:lpstr>
      <vt:lpstr>Mangal</vt:lpstr>
      <vt:lpstr>Arial</vt:lpstr>
      <vt:lpstr>Celestial</vt:lpstr>
      <vt:lpstr>Floating Point Equality</vt:lpstr>
      <vt:lpstr>Floating Point Equality</vt:lpstr>
      <vt:lpstr>Truncation</vt:lpstr>
      <vt:lpstr>Binary number storage</vt:lpstr>
      <vt:lpstr>Binary number storage</vt:lpstr>
      <vt:lpstr>Truncation</vt:lpstr>
      <vt:lpstr>Floating Point Equality</vt:lpstr>
      <vt:lpstr>Example</vt:lpstr>
      <vt:lpstr>Example</vt:lpstr>
      <vt:lpstr>Floating Point Equality</vt:lpstr>
      <vt:lpstr>Floating Point Equality</vt:lpstr>
      <vt:lpstr>Floating Point Equality</vt:lpstr>
      <vt:lpstr>Floating Point Equality</vt:lpstr>
      <vt:lpstr>Example</vt:lpstr>
      <vt:lpstr>Floating Point Equality</vt:lpstr>
      <vt:lpstr>Floating Point Equality</vt:lpstr>
      <vt:lpstr>Floating Point Equality</vt:lpstr>
      <vt:lpstr>Floating Point Equality</vt:lpstr>
      <vt:lpstr>Floating Point Equality</vt:lpstr>
      <vt:lpstr>Floating Point Equality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311</cp:revision>
  <dcterms:created xsi:type="dcterms:W3CDTF">2021-01-14T21:28:44Z</dcterms:created>
  <dcterms:modified xsi:type="dcterms:W3CDTF">2021-02-26T17:58:29Z</dcterms:modified>
</cp:coreProperties>
</file>