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6" r:id="rId38"/>
    <p:sldId id="295" r:id="rId39"/>
    <p:sldId id="297" r:id="rId40"/>
    <p:sldId id="292" r:id="rId41"/>
    <p:sldId id="293" r:id="rId42"/>
    <p:sldId id="294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78559"/>
  </p:normalViewPr>
  <p:slideViewPr>
    <p:cSldViewPr snapToGrid="0" snapToObjects="1">
      <p:cViewPr>
        <p:scale>
          <a:sx n="81" d="100"/>
          <a:sy n="81" d="100"/>
        </p:scale>
        <p:origin x="144" y="0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8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6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umpy.org/doc/stable/reference/routines.math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umpy.org/doc/1.16/reference/routines.random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umpy.org/doc/stabl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 and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NUMPY: 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Looping over arrays is the same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x in a: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print(x)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</a:t>
            </a:r>
            <a:r>
              <a:rPr lang="en-US" sz="24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a.size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print(a[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29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NUMPY: 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Looping over arrays is the same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x in a: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print(x)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</a:t>
            </a:r>
            <a:r>
              <a:rPr lang="en-US" sz="24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a.size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print(a[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997669" y="3610304"/>
            <a:ext cx="1765738" cy="772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Same as </a:t>
            </a:r>
            <a:r>
              <a:rPr lang="en-US" dirty="0" err="1" smtClean="0"/>
              <a:t>len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261962" y="3954517"/>
            <a:ext cx="609583" cy="822435"/>
          </a:xfrm>
          <a:custGeom>
            <a:avLst/>
            <a:gdLst>
              <a:gd name="connsiteX0" fmla="*/ 735707 w 735707"/>
              <a:gd name="connsiteY0" fmla="*/ 0 h 1008993"/>
              <a:gd name="connsiteX1" fmla="*/ 42024 w 735707"/>
              <a:gd name="connsiteY1" fmla="*/ 299545 h 1008993"/>
              <a:gd name="connsiteX2" fmla="*/ 73555 w 735707"/>
              <a:gd name="connsiteY2" fmla="*/ 930166 h 1008993"/>
              <a:gd name="connsiteX3" fmla="*/ 73555 w 735707"/>
              <a:gd name="connsiteY3" fmla="*/ 930166 h 1008993"/>
              <a:gd name="connsiteX4" fmla="*/ 73555 w 735707"/>
              <a:gd name="connsiteY4" fmla="*/ 1008993 h 100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707" h="1008993">
                <a:moveTo>
                  <a:pt x="735707" y="0"/>
                </a:moveTo>
                <a:cubicBezTo>
                  <a:pt x="444045" y="72258"/>
                  <a:pt x="152383" y="144517"/>
                  <a:pt x="42024" y="299545"/>
                </a:cubicBezTo>
                <a:cubicBezTo>
                  <a:pt x="-68335" y="454573"/>
                  <a:pt x="73555" y="930166"/>
                  <a:pt x="73555" y="930166"/>
                </a:cubicBezTo>
                <a:lnTo>
                  <a:pt x="73555" y="930166"/>
                </a:lnTo>
                <a:lnTo>
                  <a:pt x="73555" y="1008993"/>
                </a:lnTo>
              </a:path>
            </a:pathLst>
          </a:custGeom>
          <a:noFill/>
          <a:ln w="635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7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NUMPY: 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Change the value of an array element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a[2] = -1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print(a) #[1,2,-1,4,5]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69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NUMPY: 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Slicing is the same as with lists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sub_array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a[1:4]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sub_array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#[2,3,4]</a:t>
            </a:r>
            <a:endParaRPr lang="en-US" sz="24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872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 on NDARRAYs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So far, these seem very much like lists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Some major differences:</a:t>
            </a:r>
          </a:p>
          <a:p>
            <a:pPr lvl="1"/>
            <a:r>
              <a:rPr lang="en-US" sz="2200" dirty="0" err="1" smtClean="0">
                <a:ea typeface="Courier" charset="0"/>
                <a:cs typeface="Courier" charset="0"/>
              </a:rPr>
              <a:t>ndarrays</a:t>
            </a:r>
            <a:r>
              <a:rPr lang="en-US" sz="2200" dirty="0" smtClean="0">
                <a:ea typeface="Courier" charset="0"/>
                <a:cs typeface="Courier" charset="0"/>
              </a:rPr>
              <a:t> are </a:t>
            </a:r>
            <a:r>
              <a:rPr lang="en-US" sz="2200" b="1" i="1" dirty="0" smtClean="0">
                <a:ea typeface="Courier" charset="0"/>
                <a:cs typeface="Courier" charset="0"/>
              </a:rPr>
              <a:t>fixed type</a:t>
            </a:r>
            <a:r>
              <a:rPr lang="en-US" sz="2200" dirty="0" smtClean="0">
                <a:ea typeface="Courier" charset="0"/>
                <a:cs typeface="Courier" charset="0"/>
              </a:rPr>
              <a:t> (we cannot have strings and floats in the same array)</a:t>
            </a:r>
          </a:p>
          <a:p>
            <a:pPr lvl="2"/>
            <a:r>
              <a:rPr lang="en-US" sz="2000" dirty="0" smtClean="0">
                <a:ea typeface="Courier" charset="0"/>
                <a:cs typeface="Courier" charset="0"/>
              </a:rPr>
              <a:t>An array is either all </a:t>
            </a:r>
            <a:r>
              <a:rPr lang="en-US" sz="2000" dirty="0" err="1" smtClean="0">
                <a:ea typeface="Courier" charset="0"/>
                <a:cs typeface="Courier" charset="0"/>
              </a:rPr>
              <a:t>str</a:t>
            </a:r>
            <a:r>
              <a:rPr lang="en-US" sz="2000" dirty="0" smtClean="0">
                <a:ea typeface="Courier" charset="0"/>
                <a:cs typeface="Courier" charset="0"/>
              </a:rPr>
              <a:t>, all </a:t>
            </a:r>
            <a:r>
              <a:rPr lang="en-US" sz="2000" dirty="0" err="1" smtClean="0">
                <a:ea typeface="Courier" charset="0"/>
                <a:cs typeface="Courier" charset="0"/>
              </a:rPr>
              <a:t>int</a:t>
            </a:r>
            <a:r>
              <a:rPr lang="en-US" sz="2000" dirty="0" smtClean="0">
                <a:ea typeface="Courier" charset="0"/>
                <a:cs typeface="Courier" charset="0"/>
              </a:rPr>
              <a:t>, or all float</a:t>
            </a:r>
          </a:p>
          <a:p>
            <a:pPr lvl="1"/>
            <a:r>
              <a:rPr lang="en-US" sz="2200" dirty="0" err="1" smtClean="0">
                <a:ea typeface="Courier" charset="0"/>
                <a:cs typeface="Courier" charset="0"/>
              </a:rPr>
              <a:t>ndarrays</a:t>
            </a:r>
            <a:r>
              <a:rPr lang="en-US" sz="2200" dirty="0" smtClean="0">
                <a:ea typeface="Courier" charset="0"/>
                <a:cs typeface="Courier" charset="0"/>
              </a:rPr>
              <a:t> are </a:t>
            </a:r>
            <a:r>
              <a:rPr lang="en-US" sz="2200" b="1" i="1" dirty="0" smtClean="0">
                <a:ea typeface="Courier" charset="0"/>
                <a:cs typeface="Courier" charset="0"/>
              </a:rPr>
              <a:t>fixed length</a:t>
            </a:r>
          </a:p>
          <a:p>
            <a:pPr lvl="2"/>
            <a:r>
              <a:rPr lang="en-US" sz="2000" dirty="0" smtClean="0">
                <a:ea typeface="Courier" charset="0"/>
                <a:cs typeface="Courier" charset="0"/>
              </a:rPr>
              <a:t>We can change the value of </a:t>
            </a:r>
          </a:p>
        </p:txBody>
      </p:sp>
    </p:spTree>
    <p:extLst>
      <p:ext uri="{BB962C8B-B14F-4D97-AF65-F5344CB8AC3E}">
        <p14:creationId xmlns:p14="http://schemas.microsoft.com/office/powerpoint/2010/main" val="139469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 on NDARRAYs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So why are they even worth using?</a:t>
            </a:r>
          </a:p>
          <a:p>
            <a:pPr lvl="1"/>
            <a:r>
              <a:rPr lang="en-US" sz="2400" dirty="0" smtClean="0">
                <a:ea typeface="Courier" charset="0"/>
                <a:cs typeface="Courier" charset="0"/>
              </a:rPr>
              <a:t>More methods and attributes ( max(), min(), sum(), mean(), </a:t>
            </a:r>
            <a:r>
              <a:rPr lang="en-US" sz="2400" dirty="0" err="1" smtClean="0">
                <a:ea typeface="Courier" charset="0"/>
                <a:cs typeface="Courier" charset="0"/>
              </a:rPr>
              <a:t>std</a:t>
            </a:r>
            <a:r>
              <a:rPr lang="en-US" sz="2400" dirty="0" smtClean="0">
                <a:ea typeface="Courier" charset="0"/>
                <a:cs typeface="Courier" charset="0"/>
              </a:rPr>
              <a:t>(), sort(), size, </a:t>
            </a:r>
            <a:r>
              <a:rPr lang="en-US" sz="2400" dirty="0" err="1" smtClean="0">
                <a:ea typeface="Courier" charset="0"/>
                <a:cs typeface="Courier" charset="0"/>
              </a:rPr>
              <a:t>tofile</a:t>
            </a:r>
            <a:r>
              <a:rPr lang="en-US" sz="2400" dirty="0" smtClean="0">
                <a:ea typeface="Courier" charset="0"/>
                <a:cs typeface="Courier" charset="0"/>
              </a:rPr>
              <a:t>(), </a:t>
            </a:r>
            <a:r>
              <a:rPr lang="en-US" sz="2400" dirty="0" err="1" smtClean="0">
                <a:ea typeface="Courier" charset="0"/>
                <a:cs typeface="Courier" charset="0"/>
              </a:rPr>
              <a:t>argmin</a:t>
            </a:r>
            <a:r>
              <a:rPr lang="en-US" sz="2400" dirty="0" smtClean="0">
                <a:ea typeface="Courier" charset="0"/>
                <a:cs typeface="Courier" charset="0"/>
              </a:rPr>
              <a:t>(),</a:t>
            </a:r>
            <a:r>
              <a:rPr lang="en-US" sz="2400" dirty="0" err="1" smtClean="0">
                <a:ea typeface="Courier" charset="0"/>
                <a:cs typeface="Courier" charset="0"/>
              </a:rPr>
              <a:t>argmax</a:t>
            </a:r>
            <a:r>
              <a:rPr lang="en-US" sz="2400" dirty="0" smtClean="0">
                <a:ea typeface="Courier" charset="0"/>
                <a:cs typeface="Courier" charset="0"/>
              </a:rPr>
              <a:t>(), just to name </a:t>
            </a:r>
            <a:r>
              <a:rPr lang="en-US" sz="2400" i="1" dirty="0" smtClean="0">
                <a:ea typeface="Courier" charset="0"/>
                <a:cs typeface="Courier" charset="0"/>
              </a:rPr>
              <a:t>a few</a:t>
            </a:r>
            <a:r>
              <a:rPr lang="en-US" sz="2400" dirty="0" smtClean="0">
                <a:ea typeface="Courier" charset="0"/>
                <a:cs typeface="Courier" charset="0"/>
              </a:rPr>
              <a:t>)</a:t>
            </a:r>
          </a:p>
          <a:p>
            <a:pPr lvl="1"/>
            <a:r>
              <a:rPr lang="en-US" sz="2400" dirty="0" smtClean="0">
                <a:ea typeface="Courier" charset="0"/>
                <a:cs typeface="Courier" charset="0"/>
              </a:rPr>
              <a:t>Much faster and more efficient than standard Python lists</a:t>
            </a:r>
          </a:p>
          <a:p>
            <a:pPr lvl="1"/>
            <a:r>
              <a:rPr lang="en-US" sz="2400" b="1" i="1" dirty="0" err="1" smtClean="0">
                <a:ea typeface="Courier" charset="0"/>
                <a:cs typeface="Courier" charset="0"/>
              </a:rPr>
              <a:t>Vectorized</a:t>
            </a:r>
            <a:r>
              <a:rPr lang="en-US" sz="2400" b="1" i="1" dirty="0" smtClean="0">
                <a:ea typeface="Courier" charset="0"/>
                <a:cs typeface="Courier" charset="0"/>
              </a:rPr>
              <a:t> arithmetic</a:t>
            </a:r>
          </a:p>
        </p:txBody>
      </p:sp>
    </p:spTree>
    <p:extLst>
      <p:ext uri="{BB962C8B-B14F-4D97-AF65-F5344CB8AC3E}">
        <p14:creationId xmlns:p14="http://schemas.microsoft.com/office/powerpoint/2010/main" val="1049876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NDARRAY 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Try this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 = 3 * x**2 – 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print(y)</a:t>
            </a:r>
            <a:endParaRPr lang="en-US" sz="24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3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074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0786" y="3292366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0786" y="3826350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0786" y="4305739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0786" y="4839723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0786" y="5318675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53599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074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3 * x # or x * 3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0786" y="3292366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0786" y="3826350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0786" y="4305739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0786" y="4839723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0786" y="5318675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22483" y="333659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22483" y="390867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22483" y="43880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22483" y="492204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 3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22483" y="540100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 3</a:t>
            </a:r>
            <a:endParaRPr lang="en-US"/>
          </a:p>
        </p:txBody>
      </p:sp>
      <p:sp>
        <p:nvSpPr>
          <p:cNvPr id="18" name="Equal 17"/>
          <p:cNvSpPr/>
          <p:nvPr/>
        </p:nvSpPr>
        <p:spPr>
          <a:xfrm>
            <a:off x="3404166" y="4259475"/>
            <a:ext cx="804042" cy="6440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35921" y="3308713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35921" y="3842697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35921" y="4322086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35921" y="4856070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35921" y="5335022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9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074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- 1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0786" y="3292366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0786" y="3826350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0786" y="4305739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0786" y="4839723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0786" y="5318675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22483" y="33365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22483" y="3908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22483" y="43880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2483" y="49220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22483" y="540100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8" name="Equal 17"/>
          <p:cNvSpPr/>
          <p:nvPr/>
        </p:nvSpPr>
        <p:spPr>
          <a:xfrm>
            <a:off x="3404166" y="4259475"/>
            <a:ext cx="804042" cy="6440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35921" y="3308713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35921" y="3842697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35921" y="4322086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35921" y="4856070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35921" y="5335022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8548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Write some code to plot the values of </a:t>
            </a:r>
            <a:r>
              <a:rPr lang="en-US" sz="2000" smtClean="0"/>
              <a:t>the function y = 3x^2 – 1 from x=-2 to x=2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21040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074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x**2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0786" y="3292366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0786" y="3826350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0786" y="4305739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0786" y="4839723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0786" y="5318675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22483" y="333659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^2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22483" y="39086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^2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22483" y="4388065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^2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22483" y="4922049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^2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22483" y="5401001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^2</a:t>
            </a:r>
          </a:p>
          <a:p>
            <a:endParaRPr lang="en-US" dirty="0"/>
          </a:p>
        </p:txBody>
      </p:sp>
      <p:sp>
        <p:nvSpPr>
          <p:cNvPr id="18" name="Equal 17"/>
          <p:cNvSpPr/>
          <p:nvPr/>
        </p:nvSpPr>
        <p:spPr>
          <a:xfrm>
            <a:off x="3404166" y="4259475"/>
            <a:ext cx="804042" cy="6440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35921" y="3308713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35921" y="3842697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35921" y="4322086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35921" y="4856070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35921" y="5335022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1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0740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 = 3*x**2 – 1</a:t>
            </a:r>
          </a:p>
          <a:p>
            <a:pPr marL="0" indent="0">
              <a:buNone/>
            </a:pPr>
            <a:r>
              <a:rPr lang="en-US" sz="2400" dirty="0" smtClean="0">
                <a:ea typeface="Courier" charset="0"/>
                <a:cs typeface="Courier" charset="0"/>
              </a:rPr>
              <a:t>Order of operations: first do x**2, then </a:t>
            </a:r>
            <a:r>
              <a:rPr lang="en-US" sz="2400" dirty="0" err="1" smtClean="0">
                <a:ea typeface="Courier" charset="0"/>
                <a:cs typeface="Courier" charset="0"/>
              </a:rPr>
              <a:t>mult</a:t>
            </a:r>
            <a:r>
              <a:rPr lang="en-US" sz="2400" dirty="0" smtClean="0">
                <a:ea typeface="Courier" charset="0"/>
                <a:cs typeface="Courier" charset="0"/>
              </a:rPr>
              <a:t> by 3, then subtract 1</a:t>
            </a:r>
            <a:endParaRPr lang="en-US" sz="2400" dirty="0"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372" y="3465787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8372" y="3999771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372" y="4479160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372" y="5013144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378372" y="5492096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0069" y="35100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^2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0069" y="408209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^2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40069" y="4561486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^2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40069" y="5095470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^2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40069" y="5574422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^2</a:t>
            </a:r>
          </a:p>
          <a:p>
            <a:endParaRPr lang="en-US" dirty="0"/>
          </a:p>
        </p:txBody>
      </p:sp>
      <p:sp>
        <p:nvSpPr>
          <p:cNvPr id="18" name="Equal 17"/>
          <p:cNvSpPr/>
          <p:nvPr/>
        </p:nvSpPr>
        <p:spPr>
          <a:xfrm>
            <a:off x="1804650" y="4385450"/>
            <a:ext cx="804042" cy="6440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56171" y="3482134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56171" y="4016118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56171" y="4495507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56171" y="5029491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56171" y="5508443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80707" y="351001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80707" y="408209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80707" y="456148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80707" y="509547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 3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280707" y="557442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 3</a:t>
            </a:r>
            <a:endParaRPr lang="en-US"/>
          </a:p>
        </p:txBody>
      </p:sp>
      <p:sp>
        <p:nvSpPr>
          <p:cNvPr id="29" name="Equal 28"/>
          <p:cNvSpPr/>
          <p:nvPr/>
        </p:nvSpPr>
        <p:spPr>
          <a:xfrm>
            <a:off x="3825229" y="4400925"/>
            <a:ext cx="804042" cy="6440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50648" y="3438056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750648" y="3972040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50648" y="4451429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750648" y="4985413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48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750648" y="5464365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29156" y="348534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29156" y="40574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29156" y="453681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29156" y="507079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29156" y="554975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0" name="Equal 39"/>
          <p:cNvSpPr/>
          <p:nvPr/>
        </p:nvSpPr>
        <p:spPr>
          <a:xfrm>
            <a:off x="5801374" y="4412975"/>
            <a:ext cx="804042" cy="64404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10642" y="3438056"/>
            <a:ext cx="533984" cy="53398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10642" y="3972040"/>
            <a:ext cx="533984" cy="53398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710642" y="4451429"/>
            <a:ext cx="533984" cy="53398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710642" y="4985413"/>
            <a:ext cx="533984" cy="53398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10642" y="5464365"/>
            <a:ext cx="533984" cy="53398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48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NDARRAY 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Any arithmetic operation performed on an array will be performed separately on each individual element of the array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Doesn’t stop there, we can even use arrays to operate on other arrays!</a:t>
            </a:r>
          </a:p>
        </p:txBody>
      </p:sp>
    </p:spTree>
    <p:extLst>
      <p:ext uri="{BB962C8B-B14F-4D97-AF65-F5344CB8AC3E}">
        <p14:creationId xmlns:p14="http://schemas.microsoft.com/office/powerpoint/2010/main" val="747459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NDARRAY Broadcasting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Try this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x1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x2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[6,7,8,9,10] 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 = x1 + x2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print(y)</a:t>
            </a:r>
            <a:endParaRPr lang="en-US" sz="24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79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074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x1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x2 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[6,7,8,9,10]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1" y="3938752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1" y="4472736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1" y="4952125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1" y="5486109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1" y="5965061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2257098" y="3938752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57098" y="4472736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57098" y="4952125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57098" y="5486109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57098" y="5965061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2257" y="351439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23554" y="351979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06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0740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x1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x2 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[6,7,8,9,10]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 = x1 +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x2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1732" y="3954518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1732" y="4488502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631732" y="4967891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31732" y="5501875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1631732" y="5980827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3029" y="3954518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03029" y="4488502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03029" y="4967891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029" y="5501875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03029" y="5980827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98188" y="353015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69485" y="353556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1910" y="50852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Equal 16"/>
          <p:cNvSpPr/>
          <p:nvPr/>
        </p:nvSpPr>
        <p:spPr>
          <a:xfrm>
            <a:off x="570772" y="4812724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Plus 17"/>
          <p:cNvSpPr/>
          <p:nvPr/>
        </p:nvSpPr>
        <p:spPr>
          <a:xfrm>
            <a:off x="2247173" y="4812724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qual 18"/>
          <p:cNvSpPr/>
          <p:nvPr/>
        </p:nvSpPr>
        <p:spPr>
          <a:xfrm>
            <a:off x="4049697" y="4812724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48917" y="3954227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48917" y="4488211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48917" y="4967600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48917" y="5501584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948917" y="5980536"/>
            <a:ext cx="533984" cy="53398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41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NDARRAY Broadcasting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In this way, we can multiply, add, subtract, even divide </a:t>
            </a:r>
            <a:r>
              <a:rPr lang="en-US" sz="2400" dirty="0" smtClean="0">
                <a:ea typeface="Courier" charset="0"/>
                <a:cs typeface="Courier" charset="0"/>
              </a:rPr>
              <a:t>arrays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Arrays must be the same size!</a:t>
            </a:r>
            <a:endParaRPr lang="en-US" sz="2400" dirty="0" smtClean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046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NDARRAY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We can always create an array by first creating a list and then using “a = </a:t>
            </a:r>
            <a:r>
              <a:rPr lang="en-US" sz="2400" dirty="0" err="1" smtClean="0">
                <a:ea typeface="Courier" charset="0"/>
                <a:cs typeface="Courier" charset="0"/>
              </a:rPr>
              <a:t>np.array</a:t>
            </a:r>
            <a:r>
              <a:rPr lang="en-US" sz="2400" dirty="0" smtClean="0">
                <a:ea typeface="Courier" charset="0"/>
                <a:cs typeface="Courier" charset="0"/>
              </a:rPr>
              <a:t>(list)”</a:t>
            </a:r>
          </a:p>
          <a:p>
            <a:r>
              <a:rPr lang="en-US" sz="2400" dirty="0" err="1" smtClean="0">
                <a:ea typeface="Courier" charset="0"/>
                <a:cs typeface="Courier" charset="0"/>
              </a:rPr>
              <a:t>Numpy</a:t>
            </a:r>
            <a:r>
              <a:rPr lang="en-US" sz="2400" dirty="0" smtClean="0">
                <a:ea typeface="Courier" charset="0"/>
                <a:cs typeface="Courier" charset="0"/>
              </a:rPr>
              <a:t> provides many other convenient array creation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733348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NP.arange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One of the most useful ways to create an array is with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np.arange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ea typeface="Courier" charset="0"/>
                <a:cs typeface="Courier" charset="0"/>
              </a:rPr>
              <a:t>This is similar to, (and superior to) Python’s range() function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Here’s how it works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np.arange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start,stop,step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Arguments are the same as with range()</a:t>
            </a:r>
          </a:p>
          <a:p>
            <a:pPr lvl="1"/>
            <a:r>
              <a:rPr lang="en-US" sz="2200" dirty="0" err="1" smtClean="0">
                <a:ea typeface="Courier" charset="0"/>
                <a:cs typeface="Courier" charset="0"/>
              </a:rPr>
              <a:t>np.arange</a:t>
            </a:r>
            <a:r>
              <a:rPr lang="en-US" sz="2200" dirty="0" smtClean="0">
                <a:ea typeface="Courier" charset="0"/>
                <a:cs typeface="Courier" charset="0"/>
              </a:rPr>
              <a:t>() returns an array object</a:t>
            </a:r>
          </a:p>
          <a:p>
            <a:pPr lvl="1"/>
            <a:r>
              <a:rPr lang="en-US" sz="2200" b="1" dirty="0" smtClean="0">
                <a:solidFill>
                  <a:srgbClr val="FFFF00"/>
                </a:solidFill>
                <a:ea typeface="Courier" charset="0"/>
                <a:cs typeface="Courier" charset="0"/>
              </a:rPr>
              <a:t>Use can use floating point numbers as arguments</a:t>
            </a:r>
            <a:endParaRPr lang="en-US" sz="2200" b="1" dirty="0">
              <a:solidFill>
                <a:srgbClr val="FFFF00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2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NP.arange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If you try range(0,10,0.1), you will get an error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Now try: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np.arange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(0,10,0.1)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print(x)</a:t>
            </a:r>
          </a:p>
          <a:p>
            <a:pPr marL="0" indent="0">
              <a:buNone/>
            </a:pPr>
            <a:r>
              <a:rPr lang="sk-SK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[0.  0.1 0.2 0.3 </a:t>
            </a:r>
            <a:r>
              <a:rPr lang="sk-SK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... 9.6 </a:t>
            </a:r>
            <a:r>
              <a:rPr lang="sk-SK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9.7 9.8 9.9]</a:t>
            </a:r>
          </a:p>
          <a:p>
            <a:pPr marL="0" indent="0">
              <a:buNone/>
            </a:pPr>
            <a:endParaRPr lang="en-US" sz="2400" dirty="0" smtClean="0">
              <a:ea typeface="Courier" charset="0"/>
              <a:cs typeface="Courier" charset="0"/>
            </a:endParaRPr>
          </a:p>
          <a:p>
            <a:endParaRPr lang="en-US" sz="2200" b="1" dirty="0">
              <a:solidFill>
                <a:srgbClr val="FFFF00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4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It would be nice if we could just make a list of x values, and then write 3 * x**2 – 1</a:t>
            </a:r>
          </a:p>
          <a:p>
            <a:r>
              <a:rPr lang="en-US" sz="2000" dirty="0" smtClean="0"/>
              <a:t>This will not work with a list</a:t>
            </a:r>
          </a:p>
          <a:p>
            <a:r>
              <a:rPr lang="en-US" sz="2000" dirty="0" smtClean="0"/>
              <a:t>An external package exists which gives us an object to accomplish this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8818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Write some code to plot the values of </a:t>
            </a:r>
            <a:r>
              <a:rPr lang="en-US" sz="2000" smtClean="0"/>
              <a:t>the function y = 3x^2 – 1 from x=-2 to x=2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28611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NP.Linspace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Another oft-useful function is </a:t>
            </a:r>
            <a:r>
              <a:rPr lang="en-US" sz="2400" dirty="0" err="1" smtClean="0">
                <a:ea typeface="Courier" charset="0"/>
                <a:cs typeface="Courier" charset="0"/>
              </a:rPr>
              <a:t>np.linspace</a:t>
            </a:r>
            <a:r>
              <a:rPr lang="en-US" sz="2400" dirty="0" smtClean="0">
                <a:ea typeface="Courier" charset="0"/>
                <a:cs typeface="Courier" charset="0"/>
              </a:rPr>
              <a:t>()</a:t>
            </a:r>
          </a:p>
          <a:p>
            <a:r>
              <a:rPr lang="en-US" sz="2200" dirty="0" smtClean="0">
                <a:ea typeface="Courier" charset="0"/>
                <a:cs typeface="Courier" charset="0"/>
              </a:rPr>
              <a:t>This is slightly different from range()</a:t>
            </a:r>
          </a:p>
          <a:p>
            <a:r>
              <a:rPr lang="en-US" sz="2200" dirty="0" smtClean="0">
                <a:ea typeface="Courier" charset="0"/>
                <a:cs typeface="Courier" charset="0"/>
              </a:rPr>
              <a:t>Call it like this: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2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np.linspace</a:t>
            </a:r>
            <a:r>
              <a:rPr lang="en-US" sz="2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start,stop,num</a:t>
            </a:r>
            <a:r>
              <a:rPr lang="en-US" sz="2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400" dirty="0"/>
              <a:t>Return evenly spaced numbers over a specified interval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Returns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/>
              <a:t>evenly spaced samples, calculated over </a:t>
            </a:r>
            <a:r>
              <a:rPr lang="en-US" sz="2400" dirty="0" smtClean="0"/>
              <a:t>the interval </a:t>
            </a:r>
            <a:br>
              <a:rPr lang="en-US" sz="2400" dirty="0" smtClean="0"/>
            </a:br>
            <a:r>
              <a:rPr lang="en-US" sz="2400" dirty="0" smtClean="0"/>
              <a:t>[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start, stop</a:t>
            </a:r>
            <a:r>
              <a:rPr lang="en-US" sz="2400" dirty="0" smtClean="0"/>
              <a:t>].</a:t>
            </a:r>
            <a:endParaRPr lang="en-US" sz="2400" dirty="0"/>
          </a:p>
          <a:p>
            <a:endParaRPr lang="en-US" sz="22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9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NP.Zeros</a:t>
            </a:r>
            <a:r>
              <a:rPr lang="en-US" dirty="0" smtClean="0"/>
              <a:t>(), </a:t>
            </a:r>
            <a:r>
              <a:rPr lang="en-US" dirty="0" err="1" smtClean="0"/>
              <a:t>np.ONES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Use </a:t>
            </a:r>
            <a:r>
              <a:rPr lang="en-US" sz="2400" dirty="0" err="1" smtClean="0">
                <a:ea typeface="Courier" charset="0"/>
                <a:cs typeface="Courier" charset="0"/>
              </a:rPr>
              <a:t>np.zeros</a:t>
            </a:r>
            <a:r>
              <a:rPr lang="en-US" sz="2400" dirty="0" smtClean="0">
                <a:ea typeface="Courier" charset="0"/>
                <a:cs typeface="Courier" charset="0"/>
              </a:rPr>
              <a:t>(size) to create an array full of zeros of length “size”</a:t>
            </a:r>
          </a:p>
          <a:p>
            <a:r>
              <a:rPr lang="en-US" sz="2400" dirty="0" err="1" smtClean="0">
                <a:ea typeface="Courier" charset="0"/>
                <a:cs typeface="Courier" charset="0"/>
              </a:rPr>
              <a:t>np.ones</a:t>
            </a:r>
            <a:r>
              <a:rPr lang="en-US" sz="2400" dirty="0" smtClean="0">
                <a:ea typeface="Courier" charset="0"/>
                <a:cs typeface="Courier" charset="0"/>
              </a:rPr>
              <a:t>(size) is the same, except each element is a one</a:t>
            </a:r>
            <a:endParaRPr lang="en-US" sz="2400" dirty="0"/>
          </a:p>
          <a:p>
            <a:endParaRPr lang="en-US" sz="22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5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NUMPY also REPLACES the </a:t>
            </a:r>
            <a:r>
              <a:rPr lang="en-US" b="1" i="1" dirty="0" smtClean="0"/>
              <a:t>RANDOM</a:t>
            </a:r>
            <a:r>
              <a:rPr lang="en-US" dirty="0" smtClean="0"/>
              <a:t> AND </a:t>
            </a:r>
            <a:r>
              <a:rPr lang="en-US" b="1" i="1" dirty="0" smtClean="0"/>
              <a:t>MATH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1" y="2818665"/>
            <a:ext cx="5894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numpy.org</a:t>
            </a:r>
            <a:r>
              <a:rPr lang="en-US" dirty="0">
                <a:hlinkClick r:id="rId2"/>
              </a:rPr>
              <a:t>/doc/stable/reference/</a:t>
            </a:r>
            <a:r>
              <a:rPr lang="en-US" dirty="0" err="1">
                <a:hlinkClick r:id="rId2"/>
              </a:rPr>
              <a:t>routines.math.html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1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Plot the values of sin(x)*cos(x) from x=0 to 2pi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382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 with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3055148"/>
            <a:ext cx="599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numpy.org</a:t>
            </a:r>
            <a:r>
              <a:rPr lang="en-US" dirty="0">
                <a:hlinkClick r:id="rId2"/>
              </a:rPr>
              <a:t>/doc/1.16/reference/</a:t>
            </a:r>
            <a:r>
              <a:rPr lang="en-US" dirty="0" err="1">
                <a:hlinkClick r:id="rId2"/>
              </a:rPr>
              <a:t>routines.random.html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79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Play around with random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4862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cool </a:t>
            </a:r>
            <a:r>
              <a:rPr lang="en-US" dirty="0" err="1" smtClean="0"/>
              <a:t>numpy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2471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np.isclose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 </a:t>
            </a:r>
            <a:r>
              <a:rPr lang="en-US" sz="2000" dirty="0" err="1" smtClean="0"/>
              <a:t>np.isclose</a:t>
            </a:r>
            <a:r>
              <a:rPr lang="en-US" sz="2000" dirty="0" smtClean="0"/>
              <a:t>(</a:t>
            </a:r>
            <a:r>
              <a:rPr lang="en-US" sz="2000" dirty="0" err="1" smtClean="0"/>
              <a:t>a,b</a:t>
            </a:r>
            <a:r>
              <a:rPr lang="en-US" sz="2000" dirty="0" smtClean="0"/>
              <a:t>) to test floating point numbers for equality</a:t>
            </a:r>
          </a:p>
          <a:p>
            <a:pPr lvl="1"/>
            <a:r>
              <a:rPr lang="en-US" dirty="0" smtClean="0"/>
              <a:t>Similar to, but better than, the function we wrote in lab earlier this semester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float( input(“Number 1”) 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float( input(“Number 2”) 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np.isclose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a,b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print(“a==b”)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64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np.isclose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float( input(“Number 1”) 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float( input(“Number 2”) 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np.isclose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a,b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print(“a==b”)</a:t>
            </a:r>
          </a:p>
          <a:p>
            <a:pPr marL="0" indent="0"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/>
              <a:t>isclose</a:t>
            </a:r>
            <a:r>
              <a:rPr lang="en-US" sz="2000" dirty="0" smtClean="0"/>
              <a:t> </a:t>
            </a:r>
            <a:r>
              <a:rPr lang="en-US" sz="2000" dirty="0"/>
              <a:t>uses the following equation to test </a:t>
            </a:r>
            <a:r>
              <a:rPr lang="en-US" sz="2000" dirty="0" smtClean="0"/>
              <a:t>whether two </a:t>
            </a:r>
            <a:r>
              <a:rPr lang="en-US" sz="2000" dirty="0"/>
              <a:t>floating point values are </a:t>
            </a:r>
            <a:r>
              <a:rPr lang="en-US" sz="2000" dirty="0" smtClean="0"/>
              <a:t>equivalent</a:t>
            </a:r>
            <a:r>
              <a:rPr lang="en-US" sz="2000" dirty="0"/>
              <a:t>: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absolute(a - b) &lt;= 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atol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rtol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* absolute(b))</a:t>
            </a:r>
          </a:p>
          <a:p>
            <a:pPr marL="0" indent="0">
              <a:buNone/>
            </a:pPr>
            <a:r>
              <a:rPr lang="en-US" sz="2000" dirty="0" smtClean="0">
                <a:ea typeface="Courier" charset="0"/>
                <a:cs typeface="Courier" charset="0"/>
              </a:rPr>
              <a:t>By default,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atol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=1e-08,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rtol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=1e-05, </a:t>
            </a:r>
            <a:r>
              <a:rPr lang="en-US" sz="2000" dirty="0" smtClean="0">
                <a:ea typeface="Courier" charset="0"/>
                <a:cs typeface="Courier" charset="0"/>
              </a:rPr>
              <a:t>these can be changed by specifying the values when calling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isclose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a,b,rtol,atol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ea typeface="Courier" charset="0"/>
                <a:cs typeface="Courier" charset="0"/>
              </a:rPr>
              <a:t>Default values are usually OK</a:t>
            </a: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0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Numpy</a:t>
            </a:r>
            <a:r>
              <a:rPr lang="en-US" sz="2800" dirty="0" smtClean="0"/>
              <a:t> (numerical python) is an extremely powerful package for scientific computing in Python</a:t>
            </a:r>
          </a:p>
          <a:p>
            <a:r>
              <a:rPr lang="en-US" sz="2800" dirty="0" smtClean="0"/>
              <a:t>Install it with: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pip3 install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numpy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>
                <a:ea typeface="Courier" charset="0"/>
                <a:cs typeface="Courier" charset="0"/>
              </a:rPr>
              <a:t>This will take a few moments, as </a:t>
            </a:r>
            <a:r>
              <a:rPr lang="en-US" sz="2800" dirty="0" err="1" smtClean="0">
                <a:ea typeface="Courier" charset="0"/>
                <a:cs typeface="Courier" charset="0"/>
              </a:rPr>
              <a:t>numpy</a:t>
            </a:r>
            <a:r>
              <a:rPr lang="en-US" sz="2800" dirty="0" smtClean="0">
                <a:ea typeface="Courier" charset="0"/>
                <a:cs typeface="Courier" charset="0"/>
              </a:rPr>
              <a:t> is a large package</a:t>
            </a:r>
            <a:endParaRPr lang="en-US" sz="28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956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and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know how to </a:t>
            </a:r>
            <a:r>
              <a:rPr lang="en-US" sz="2000" i="1" dirty="0" smtClean="0"/>
              <a:t>slice</a:t>
            </a:r>
            <a:r>
              <a:rPr lang="en-US" sz="2000" dirty="0" smtClean="0"/>
              <a:t> (how to generate a sub array)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[1,1,2,3,5,8,13] 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 a[2:5]  ) #[2,3,5]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44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can take this even further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[1,1,2,3,5,8,13] 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sub_array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a[ [0,3,5] 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sub_array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#[1,3,8]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41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You can put a </a:t>
            </a:r>
            <a:r>
              <a:rPr lang="en-US" sz="2000" b="1" i="1" dirty="0" smtClean="0"/>
              <a:t>list </a:t>
            </a:r>
            <a:r>
              <a:rPr lang="en-US" sz="2000" dirty="0" smtClean="0"/>
              <a:t>(or an array) of indices within the square brackets, and </a:t>
            </a:r>
            <a:r>
              <a:rPr lang="en-US" sz="2000" dirty="0" err="1" smtClean="0"/>
              <a:t>numpy</a:t>
            </a:r>
            <a:r>
              <a:rPr lang="en-US" sz="2000" dirty="0" smtClean="0"/>
              <a:t> will retrieve each of the corresponding array elements, put them in a new array, and return the new array to you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[1,1,2,3,5,8,13] 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sub_array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a[ [0,3,5] 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sub_array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#[1,3,8]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25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NP.WHERE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This pairs nicely with the </a:t>
            </a:r>
            <a:r>
              <a:rPr lang="en-US" sz="2000" dirty="0" err="1" smtClean="0"/>
              <a:t>np.where</a:t>
            </a:r>
            <a:r>
              <a:rPr lang="en-US" sz="2000" dirty="0" smtClean="0"/>
              <a:t> function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[-3,-5,4,19,-6,21,0,4,-9] 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where_positive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np.where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a &gt; 0 )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a_positive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a[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where_positive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71993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 can also use a list of True and False values as an index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[-3,-5,4,19,-6,21,0,4,-9] 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where_positive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a &gt; 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a_positive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a[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where_positive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06279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 can also use a list of True and False values as an index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[-3,-5,4,19,-6,21,0,4,-9] 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a_positive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a[a&gt;0]</a:t>
            </a:r>
          </a:p>
        </p:txBody>
      </p:sp>
    </p:spTree>
    <p:extLst>
      <p:ext uri="{BB962C8B-B14F-4D97-AF65-F5344CB8AC3E}">
        <p14:creationId xmlns:p14="http://schemas.microsoft.com/office/powerpoint/2010/main" val="20293407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Max, Min, </a:t>
            </a:r>
            <a:r>
              <a:rPr lang="en-US" dirty="0" err="1" smtClean="0"/>
              <a:t>argmin</a:t>
            </a:r>
            <a:r>
              <a:rPr lang="en-US" dirty="0" smtClean="0"/>
              <a:t>, </a:t>
            </a:r>
            <a:r>
              <a:rPr lang="en-US" dirty="0" err="1" smtClean="0"/>
              <a:t>argmax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5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numpy</a:t>
            </a:r>
            <a:r>
              <a:rPr lang="en-US" dirty="0" smtClean="0"/>
              <a:t> package gives you access to numerous modules, functions, and objects</a:t>
            </a:r>
          </a:p>
          <a:p>
            <a:r>
              <a:rPr lang="en-US" dirty="0" smtClean="0"/>
              <a:t>We can only scratch the surface in this class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 for a starting point with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We will start with the core functionality of </a:t>
            </a:r>
            <a:r>
              <a:rPr lang="en-US" dirty="0" err="1" smtClean="0"/>
              <a:t>numpy</a:t>
            </a:r>
            <a:r>
              <a:rPr lang="en-US" dirty="0" smtClean="0"/>
              <a:t> and then introduce useful functions along the rest of the class as they become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Just as we alias </a:t>
            </a:r>
            <a:r>
              <a:rPr lang="en-US" sz="2800" dirty="0" err="1" smtClean="0"/>
              <a:t>matplotlib.pyplot</a:t>
            </a:r>
            <a:r>
              <a:rPr lang="en-US" sz="2800" dirty="0" smtClean="0"/>
              <a:t> to </a:t>
            </a:r>
            <a:r>
              <a:rPr lang="en-US" sz="2800" dirty="0" err="1" smtClean="0"/>
              <a:t>plt</a:t>
            </a:r>
            <a:r>
              <a:rPr lang="en-US" sz="2800" dirty="0" smtClean="0"/>
              <a:t>, we alias </a:t>
            </a:r>
            <a:r>
              <a:rPr lang="en-US" sz="2800" dirty="0" err="1" smtClean="0"/>
              <a:t>numpy</a:t>
            </a:r>
            <a:r>
              <a:rPr lang="en-US" sz="2800" dirty="0" smtClean="0"/>
              <a:t> to np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numpy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as np</a:t>
            </a:r>
          </a:p>
          <a:p>
            <a:r>
              <a:rPr lang="en-US" sz="2800" dirty="0" smtClean="0"/>
              <a:t>In the subsequent examples, I will assume we have already run this line of code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451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NUMPY: 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 the very heart of </a:t>
            </a:r>
            <a:r>
              <a:rPr lang="en-US" sz="2400" dirty="0" err="1" smtClean="0"/>
              <a:t>numpy</a:t>
            </a:r>
            <a:r>
              <a:rPr lang="en-US" sz="2400" dirty="0" smtClean="0"/>
              <a:t> is an object called the </a:t>
            </a:r>
            <a:r>
              <a:rPr lang="en-US" sz="2400" b="1" i="1" dirty="0" err="1" smtClean="0"/>
              <a:t>ndarray</a:t>
            </a:r>
            <a:r>
              <a:rPr lang="en-US" sz="2400" b="1" i="1" dirty="0" smtClean="0"/>
              <a:t> </a:t>
            </a:r>
            <a:r>
              <a:rPr lang="en-US" sz="2400" dirty="0" smtClean="0"/>
              <a:t>(n-dimensional array)</a:t>
            </a:r>
            <a:endParaRPr lang="en-US" sz="2400" b="1" i="1" dirty="0" smtClean="0"/>
          </a:p>
          <a:p>
            <a:r>
              <a:rPr lang="en-US" sz="2400" dirty="0" smtClean="0"/>
              <a:t>The simplest way to create an </a:t>
            </a:r>
            <a:r>
              <a:rPr lang="en-US" sz="2400" b="1" i="1" dirty="0" err="1" smtClean="0"/>
              <a:t>ndarray</a:t>
            </a:r>
            <a:r>
              <a:rPr lang="en-US" sz="2400" dirty="0" smtClean="0"/>
              <a:t> is with the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array() </a:t>
            </a:r>
            <a:r>
              <a:rPr lang="en-US" sz="2400" dirty="0" smtClean="0"/>
              <a:t>function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)</a:t>
            </a:r>
          </a:p>
        </p:txBody>
      </p:sp>
    </p:spTree>
    <p:extLst>
      <p:ext uri="{BB962C8B-B14F-4D97-AF65-F5344CB8AC3E}">
        <p14:creationId xmlns:p14="http://schemas.microsoft.com/office/powerpoint/2010/main" val="206568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NUMPY: 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)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We pass a standard python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list</a:t>
            </a:r>
            <a:r>
              <a:rPr lang="en-US" sz="2400" dirty="0" smtClean="0">
                <a:ea typeface="Courier" charset="0"/>
                <a:cs typeface="Courier" charset="0"/>
              </a:rPr>
              <a:t> to the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400" dirty="0" smtClean="0">
                <a:ea typeface="Courier" charset="0"/>
                <a:cs typeface="Courier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4643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NUMPY: 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Access array elements just like we do with lists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[1,2,3,4,5]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print(a[0]) #1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print(a[-1]) #5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424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12160</TotalTime>
  <Words>1463</Words>
  <Application>Microsoft Macintosh PowerPoint</Application>
  <PresentationFormat>Widescreen</PresentationFormat>
  <Paragraphs>312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Calibri</vt:lpstr>
      <vt:lpstr>Calibri Light</vt:lpstr>
      <vt:lpstr>Courier</vt:lpstr>
      <vt:lpstr>Arial</vt:lpstr>
      <vt:lpstr>Celestial</vt:lpstr>
      <vt:lpstr>Lists and Arrays</vt:lpstr>
      <vt:lpstr>Example</vt:lpstr>
      <vt:lpstr>Example</vt:lpstr>
      <vt:lpstr>NUMPY</vt:lpstr>
      <vt:lpstr>NUMPY</vt:lpstr>
      <vt:lpstr>Importing numpy</vt:lpstr>
      <vt:lpstr>NUMPY: NDARRAY</vt:lpstr>
      <vt:lpstr>NUMPY: NDARRAY</vt:lpstr>
      <vt:lpstr>NUMPY: NDARRAY</vt:lpstr>
      <vt:lpstr>NUMPY: NDARRAY</vt:lpstr>
      <vt:lpstr>NUMPY: NDARRAY</vt:lpstr>
      <vt:lpstr>NUMPY: NDARRAY</vt:lpstr>
      <vt:lpstr>NUMPY: NDARRAY</vt:lpstr>
      <vt:lpstr>Some notes on NDARRAYs</vt:lpstr>
      <vt:lpstr>Some notes on NDARRAYs</vt:lpstr>
      <vt:lpstr>NDARRAY Vectorization</vt:lpstr>
      <vt:lpstr>How it works</vt:lpstr>
      <vt:lpstr>How it works</vt:lpstr>
      <vt:lpstr>How it works</vt:lpstr>
      <vt:lpstr>How it works</vt:lpstr>
      <vt:lpstr>How it works</vt:lpstr>
      <vt:lpstr>NDARRAY Vectorization</vt:lpstr>
      <vt:lpstr>NDARRAY Broadcasting</vt:lpstr>
      <vt:lpstr>How it works</vt:lpstr>
      <vt:lpstr>How it works</vt:lpstr>
      <vt:lpstr>NDARRAY Broadcasting</vt:lpstr>
      <vt:lpstr>NDARRAY Creation</vt:lpstr>
      <vt:lpstr>NP.arange()</vt:lpstr>
      <vt:lpstr>NP.arange()</vt:lpstr>
      <vt:lpstr>Example</vt:lpstr>
      <vt:lpstr>NP.Linspace()</vt:lpstr>
      <vt:lpstr>NP.Zeros(), np.ONES()</vt:lpstr>
      <vt:lpstr>NUMPY also REPLACES the RANDOM AND MATH MODULES</vt:lpstr>
      <vt:lpstr>Example</vt:lpstr>
      <vt:lpstr>Random numbers with numpy</vt:lpstr>
      <vt:lpstr>Example</vt:lpstr>
      <vt:lpstr>Other cool numpy features</vt:lpstr>
      <vt:lpstr>np.isclose()</vt:lpstr>
      <vt:lpstr>np.isclose()</vt:lpstr>
      <vt:lpstr>Searching and Splitting</vt:lpstr>
      <vt:lpstr>Searching and Splitting</vt:lpstr>
      <vt:lpstr>Searching and Splitting</vt:lpstr>
      <vt:lpstr>NP.WHERE</vt:lpstr>
      <vt:lpstr>Boolean indices</vt:lpstr>
      <vt:lpstr>Boolean indices</vt:lpstr>
      <vt:lpstr>Max, Min, argmin, argmax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515</cp:revision>
  <dcterms:created xsi:type="dcterms:W3CDTF">2021-01-14T21:28:44Z</dcterms:created>
  <dcterms:modified xsi:type="dcterms:W3CDTF">2021-03-24T18:19:53Z</dcterms:modified>
</cp:coreProperties>
</file>