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62"/>
    <p:restoredTop sz="85247"/>
  </p:normalViewPr>
  <p:slideViewPr>
    <p:cSldViewPr snapToGrid="0" snapToObjects="1">
      <p:cViewPr>
        <p:scale>
          <a:sx n="65" d="100"/>
          <a:sy n="65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use else yet</a:t>
            </a:r>
          </a:p>
          <a:p>
            <a:r>
              <a:rPr lang="en-US" dirty="0" smtClean="0"/>
              <a:t>if name==“Tyler”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name!=“Tyler”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flowchart</a:t>
            </a:r>
          </a:p>
          <a:p>
            <a:r>
              <a:rPr lang="en-US" dirty="0" smtClean="0"/>
              <a:t>if grade&gt;=90: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grade&gt;=80</a:t>
            </a:r>
          </a:p>
          <a:p>
            <a:endParaRPr lang="en-US" baseline="0" dirty="0" smtClean="0"/>
          </a:p>
          <a:p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grade&gt;=90</a:t>
            </a:r>
          </a:p>
          <a:p>
            <a:r>
              <a:rPr lang="en-US" baseline="0" dirty="0" smtClean="0"/>
              <a:t>else: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 </a:t>
            </a:r>
            <a:r>
              <a:rPr lang="en-US" dirty="0" smtClean="0"/>
              <a:t>(2/?)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9660" y="624468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732050" y="1427356"/>
            <a:ext cx="0" cy="10928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869797" y="2520176"/>
            <a:ext cx="3724506" cy="1717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Test condition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4880" y="4237463"/>
            <a:ext cx="0" cy="109282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5708" y="4414541"/>
            <a:ext cx="73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True</a:t>
            </a:r>
            <a:endParaRPr lang="en-US" sz="2400"/>
          </a:p>
        </p:txBody>
      </p:sp>
      <p:sp>
        <p:nvSpPr>
          <p:cNvPr id="12" name="Rounded Rectangle 11"/>
          <p:cNvSpPr/>
          <p:nvPr/>
        </p:nvSpPr>
        <p:spPr>
          <a:xfrm>
            <a:off x="1449660" y="5330283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 “if” block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94303" y="3378819"/>
            <a:ext cx="1248936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43239" y="2977375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 ”else” block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3852" y="2870317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5843239" y="5330283"/>
            <a:ext cx="2564780" cy="802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 flipV="1">
            <a:off x="4014440" y="5731727"/>
            <a:ext cx="1828799" cy="33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125629" y="3832302"/>
            <a:ext cx="0" cy="14979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which does the following:</a:t>
            </a:r>
          </a:p>
          <a:p>
            <a:pPr lvl="1"/>
            <a:r>
              <a:rPr lang="en-US" sz="2800" dirty="0" smtClean="0"/>
              <a:t>Have the user enter a numerical grade between 0 and 100 (convert it to a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float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Write a program to convert the numerical grade to a letter grade (&gt;=90 is an A, &gt;=80 is a B, &gt;=70 is a C, </a:t>
            </a:r>
            <a:r>
              <a:rPr lang="mr-IN" sz="2800" dirty="0" smtClean="0"/>
              <a:t>…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46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easier way: “ELIF”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Short for “else if”</a:t>
            </a:r>
          </a:p>
          <a:p>
            <a:r>
              <a:rPr lang="en-US" sz="2800" dirty="0" smtClean="0"/>
              <a:t>If the condition is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2800" dirty="0" smtClean="0"/>
              <a:t>, then check another condition</a:t>
            </a:r>
          </a:p>
          <a:p>
            <a:r>
              <a:rPr lang="en-US" sz="2800" dirty="0" smtClean="0"/>
              <a:t>Syntax: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keyword followed by condition followed by colon</a:t>
            </a:r>
          </a:p>
          <a:p>
            <a:pPr lvl="1"/>
            <a:r>
              <a:rPr lang="en-US" sz="2800" dirty="0" smtClean="0"/>
              <a:t>Starting on next line, an indented block of code (the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clause)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73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51102"/>
            <a:ext cx="11506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input(“Enter grade between 0-100”) 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grade &gt;= 90: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80: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print(“B”)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70: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FlowCHart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1" y="1806498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7450" y="2961682"/>
            <a:ext cx="3752384" cy="602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grade= float(input(“Enter grade”))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620287" y="4005353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90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  <a:endCxn id="9" idx="0"/>
          </p:cNvCxnSpPr>
          <p:nvPr/>
        </p:nvCxnSpPr>
        <p:spPr>
          <a:xfrm flipH="1">
            <a:off x="2093641" y="5588827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21058" y="6030333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print(“A”)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58383" y="2562513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93639" y="3641080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1058" y="562326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22392" y="4797090"/>
            <a:ext cx="7596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6996" y="427499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4237464" y="4005353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80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702919" y="5629717"/>
            <a:ext cx="1" cy="4415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01515" y="4797090"/>
            <a:ext cx="653126" cy="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9871" y="427123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2738" y="565481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12069" y="6050490"/>
            <a:ext cx="1745165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print(“B”)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7820577" y="4002211"/>
            <a:ext cx="2946709" cy="15834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grade &gt;= 70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767286" y="4793948"/>
            <a:ext cx="75967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293931" y="5561731"/>
            <a:ext cx="0" cy="640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 smtClean="0"/>
              <a:t>Elif</a:t>
            </a:r>
            <a:r>
              <a:rPr lang="en-US" sz="2800" dirty="0" smtClean="0"/>
              <a:t> statements may only follow an initial if statement</a:t>
            </a:r>
          </a:p>
          <a:p>
            <a:r>
              <a:rPr lang="en-US" sz="2800" dirty="0" smtClean="0"/>
              <a:t>If initial “if” condition is False, will sequentially check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conditions</a:t>
            </a:r>
          </a:p>
          <a:p>
            <a:r>
              <a:rPr lang="en-US" sz="2800" dirty="0" smtClean="0"/>
              <a:t>Keep checking “</a:t>
            </a:r>
            <a:r>
              <a:rPr lang="en-US" sz="2800" dirty="0" err="1" smtClean="0"/>
              <a:t>elif</a:t>
            </a:r>
            <a:r>
              <a:rPr lang="en-US" sz="2800" dirty="0" smtClean="0"/>
              <a:t>” conditions until:</a:t>
            </a:r>
          </a:p>
          <a:p>
            <a:pPr lvl="1"/>
            <a:r>
              <a:rPr lang="en-US" sz="2600" dirty="0" smtClean="0"/>
              <a:t>Find one that is True</a:t>
            </a:r>
          </a:p>
          <a:p>
            <a:pPr lvl="1"/>
            <a:r>
              <a:rPr lang="en-US" sz="2600" dirty="0" smtClean="0"/>
              <a:t>There are no more to check</a:t>
            </a:r>
          </a:p>
          <a:p>
            <a:r>
              <a:rPr lang="en-US" sz="2800" dirty="0" smtClean="0"/>
              <a:t>If an </a:t>
            </a:r>
            <a:r>
              <a:rPr lang="en-US" sz="2800" dirty="0" err="1" smtClean="0"/>
              <a:t>elif</a:t>
            </a:r>
            <a:r>
              <a:rPr lang="en-US" sz="2800" dirty="0" smtClean="0"/>
              <a:t> condition evaluates True, that block is run </a:t>
            </a:r>
            <a:r>
              <a:rPr lang="en-US" sz="2800" b="1" dirty="0" smtClean="0"/>
              <a:t>and the rest of the </a:t>
            </a:r>
            <a:r>
              <a:rPr lang="en-US" sz="2800" b="1" dirty="0" err="1" smtClean="0"/>
              <a:t>elif</a:t>
            </a:r>
            <a:r>
              <a:rPr lang="en-US" sz="2800" b="1" dirty="0" smtClean="0"/>
              <a:t> conditions are not checked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551662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(optionally) end a series of </a:t>
            </a:r>
            <a:r>
              <a:rPr lang="en-US" sz="2800" dirty="0" err="1" smtClean="0"/>
              <a:t>elif</a:t>
            </a:r>
            <a:r>
              <a:rPr lang="en-US" sz="2800" dirty="0" smtClean="0"/>
              <a:t> statements with a final else statement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59044" y="2065867"/>
            <a:ext cx="81329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conditionA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different stuff</a:t>
            </a: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conditionC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other stuff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conditionA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conditionB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and     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conditionC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are all False”)</a:t>
            </a:r>
          </a:p>
        </p:txBody>
      </p:sp>
    </p:spTree>
    <p:extLst>
      <p:ext uri="{BB962C8B-B14F-4D97-AF65-F5344CB8AC3E}">
        <p14:creationId xmlns:p14="http://schemas.microsoft.com/office/powerpoint/2010/main" val="159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ELIF-ELSE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51102"/>
            <a:ext cx="11506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input(“Enter grade between 0-100”) )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grade &gt;= 90: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80: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70: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print(“C”)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grade &gt;= 60: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print(“D”)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print(“F”)</a:t>
            </a:r>
          </a:p>
        </p:txBody>
      </p:sp>
    </p:spTree>
    <p:extLst>
      <p:ext uri="{BB962C8B-B14F-4D97-AF65-F5344CB8AC3E}">
        <p14:creationId xmlns:p14="http://schemas.microsoft.com/office/powerpoint/2010/main" val="1692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multiple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I am looking for a car, but I </a:t>
            </a:r>
            <a:r>
              <a:rPr lang="en-US" sz="2800" i="1" dirty="0" smtClean="0"/>
              <a:t>only </a:t>
            </a:r>
            <a:r>
              <a:rPr lang="en-US" sz="2800" dirty="0" smtClean="0"/>
              <a:t>want to buy it if it has fewer than 50,000 miles </a:t>
            </a:r>
            <a:r>
              <a:rPr lang="en-US" sz="2800" smtClean="0"/>
              <a:t>AND is under $20,000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000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does the following</a:t>
            </a:r>
          </a:p>
          <a:p>
            <a:pPr lvl="1"/>
            <a:r>
              <a:rPr lang="en-US" sz="2800" dirty="0" smtClean="0"/>
              <a:t>Ask the user to enter a name</a:t>
            </a:r>
          </a:p>
          <a:p>
            <a:pPr lvl="1"/>
            <a:r>
              <a:rPr lang="en-US" sz="2800" dirty="0" smtClean="0"/>
              <a:t>If the name entered matches your own name, print a greeting message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8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WAY: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2659565" cy="36491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Python’s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800" dirty="0" smtClean="0"/>
              <a:t> operator to combine the results of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5162" y="2900350"/>
            <a:ext cx="8653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15000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25000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</p:spTree>
    <p:extLst>
      <p:ext uri="{BB962C8B-B14F-4D97-AF65-F5344CB8AC3E}">
        <p14:creationId xmlns:p14="http://schemas.microsoft.com/office/powerpoint/2010/main" val="19431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15000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25000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861063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8959437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9648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4723" y="4930176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5975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47" y="5660588"/>
            <a:ext cx="46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 and True = True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949" y="2323880"/>
            <a:ext cx="10783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26000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13000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want_to_buy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price &lt; 20000 and mileage &lt; 50000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861063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8959437" y="3042385"/>
            <a:ext cx="760413" cy="29551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89647" y="4900175"/>
            <a:ext cx="141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4723" y="4930176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5975" y="4900175"/>
            <a:ext cx="110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9647" y="5660588"/>
            <a:ext cx="513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 and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 </a:t>
            </a:r>
            <a:r>
              <a:rPr lang="en-US" sz="28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False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994919"/>
              </p:ext>
            </p:extLst>
          </p:nvPr>
        </p:nvGraphicFramePr>
        <p:xfrm>
          <a:off x="685800" y="3036060"/>
          <a:ext cx="101314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 of A and 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85801" y="5387009"/>
            <a:ext cx="8915399" cy="11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If even one condition </a:t>
            </a:r>
            <a:r>
              <a:rPr lang="en-US" sz="2800" smtClean="0"/>
              <a:t>is False, the whole expression is False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3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0306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price &lt; 20000 and mileage &lt; 50000: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print(“Buy the car!”)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use Any number of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065867"/>
            <a:ext cx="11022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price = float(input(“Enter the price”))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mileage = float(input(“Enter the mileage”))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age = float(input(“Enter the car’s age”))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price &lt; 20000 and mileage &lt; 50000 and age &lt; 5: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print(“Buy the car!”)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3277"/>
              </p:ext>
            </p:extLst>
          </p:nvPr>
        </p:nvGraphicFramePr>
        <p:xfrm>
          <a:off x="318050" y="2698129"/>
          <a:ext cx="115890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57"/>
                <a:gridCol w="2897257"/>
                <a:gridCol w="2897257"/>
                <a:gridCol w="2897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 of (A and B and C)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“OR”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sz="2800" dirty="0" smtClean="0">
                <a:solidFill>
                  <a:schemeClr val="accent3"/>
                </a:solidFill>
              </a:rPr>
              <a:t> </a:t>
            </a:r>
            <a:r>
              <a:rPr lang="en-US" sz="2800" dirty="0" smtClean="0"/>
              <a:t>when every condition needs to be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</a:p>
          <a:p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2800" dirty="0" smtClean="0"/>
              <a:t> when </a:t>
            </a:r>
            <a:r>
              <a:rPr lang="en-US" sz="2800" i="1" dirty="0" smtClean="0"/>
              <a:t>any</a:t>
            </a:r>
            <a:r>
              <a:rPr lang="en-US" sz="2800" dirty="0" smtClean="0"/>
              <a:t> condition needs to be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33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statement to modify the </a:t>
            </a:r>
            <a:r>
              <a:rPr lang="en-US" sz="2400" b="1" i="1" dirty="0" smtClean="0"/>
              <a:t>flow of control</a:t>
            </a:r>
            <a:r>
              <a:rPr lang="en-US" sz="2400" i="1" dirty="0" smtClean="0"/>
              <a:t> </a:t>
            </a:r>
            <a:r>
              <a:rPr lang="en-US" sz="2400" dirty="0" smtClean="0"/>
              <a:t>of your program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24450" y="2065867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 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more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one last thing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print(“Previous code block ends here”)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will run regardless of the result of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278" y="2802835"/>
            <a:ext cx="10654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 200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 33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 = 500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 a &gt; b or a &gt; c: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 print("At least one of the conditions is True")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3349" cy="36491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statement to modify the </a:t>
            </a:r>
            <a:r>
              <a:rPr lang="en-US" sz="2400" b="1" i="1" dirty="0" smtClean="0"/>
              <a:t>flow of control</a:t>
            </a:r>
            <a:r>
              <a:rPr lang="en-US" sz="2400" i="1" dirty="0" smtClean="0"/>
              <a:t> </a:t>
            </a:r>
            <a:r>
              <a:rPr lang="en-US" sz="2400" dirty="0" smtClean="0"/>
              <a:t>of your program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24450" y="2065867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 :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do more stuff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one last thing</a:t>
            </a:r>
          </a:p>
          <a:p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print(“Previous code block ends here”)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print(“This code will run regardless of the result of &lt;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expression&gt;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21462" y="509059"/>
            <a:ext cx="17907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Condition</a:t>
            </a:r>
            <a:endParaRPr lang="en-US" sz="2800" b="1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7181849" y="-124883"/>
            <a:ext cx="760413" cy="362108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8058150" y="2402931"/>
            <a:ext cx="760413" cy="164835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18563" y="2683925"/>
            <a:ext cx="2933700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Clause</a:t>
            </a:r>
            <a:r>
              <a:rPr lang="en-US" sz="2000" dirty="0" smtClean="0"/>
              <a:t> (code block that only runs if condition evaluates to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1" name="Left Brace 10"/>
          <p:cNvSpPr/>
          <p:nvPr/>
        </p:nvSpPr>
        <p:spPr>
          <a:xfrm>
            <a:off x="4248943" y="4422231"/>
            <a:ext cx="760413" cy="164835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5595" y="4779682"/>
            <a:ext cx="4058442" cy="1621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New Block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400" dirty="0" smtClean="0"/>
              <a:t> clause is terminated by a new code block, signified by the indentation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07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Modify your previous program so that:</a:t>
            </a:r>
          </a:p>
          <a:p>
            <a:pPr lvl="1"/>
            <a:r>
              <a:rPr lang="en-US" sz="2800" dirty="0" smtClean="0"/>
              <a:t>If the name entered matches your own, print a greeting</a:t>
            </a:r>
          </a:p>
          <a:p>
            <a:pPr lvl="1"/>
            <a:r>
              <a:rPr lang="en-US" sz="2800" dirty="0" smtClean="0"/>
              <a:t>If the name entered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match, print another message (“Hey, you’re not &lt;my name&gt;!”)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8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know how to run a block of code when a condition is True</a:t>
            </a:r>
          </a:p>
          <a:p>
            <a:r>
              <a:rPr lang="en-US" sz="2800" dirty="0" smtClean="0"/>
              <a:t>What if I specifically want to run some code when the condition is </a:t>
            </a:r>
            <a:r>
              <a:rPr lang="en-US" sz="2800" i="1" dirty="0" smtClean="0"/>
              <a:t>False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The answer is Python’s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dirty="0" smtClean="0"/>
              <a:t> statement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70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3948" y="2511916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596267" cy="364913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Else statement must follow if statement</a:t>
            </a:r>
          </a:p>
          <a:p>
            <a:r>
              <a:rPr lang="en-US" sz="2800" dirty="0" smtClean="0"/>
              <a:t>Terminate with colon and followed by a separate block (the else clause)</a:t>
            </a:r>
          </a:p>
          <a:p>
            <a:r>
              <a:rPr lang="en-US" sz="2800" dirty="0" smtClean="0"/>
              <a:t>No need for a condition, the condition is the opposite of the if statement condition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543" y="2355798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“Else”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636" y="2467311"/>
            <a:ext cx="8943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input(“Enter your name”)</a:t>
            </a:r>
          </a:p>
          <a:p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name == “Tyler”: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print(“Welcome, Tyler”)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print(“Hey, you’re not Tyler!”)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75" y="3048538"/>
            <a:ext cx="4215161" cy="2096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one of these two blocks </a:t>
            </a:r>
            <a:r>
              <a:rPr lang="en-US" sz="2400" b="1" i="1" dirty="0" smtClean="0"/>
              <a:t>will</a:t>
            </a:r>
            <a:r>
              <a:rPr lang="en-US" sz="2400" dirty="0" smtClean="0"/>
              <a:t> be run (it’s impossible to skip them both) since the expression name==“Tyler” is either True or it isn’t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1912</TotalTime>
  <Words>930</Words>
  <Application>Microsoft Macintosh PowerPoint</Application>
  <PresentationFormat>Widescreen</PresentationFormat>
  <Paragraphs>237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Courier</vt:lpstr>
      <vt:lpstr>Mangal</vt:lpstr>
      <vt:lpstr>Arial</vt:lpstr>
      <vt:lpstr>Celestial</vt:lpstr>
      <vt:lpstr>Flow of control (2/?)</vt:lpstr>
      <vt:lpstr>Review</vt:lpstr>
      <vt:lpstr>Review</vt:lpstr>
      <vt:lpstr>Review</vt:lpstr>
      <vt:lpstr>Example</vt:lpstr>
      <vt:lpstr>The “Else” Statement</vt:lpstr>
      <vt:lpstr>The “Else” Statement</vt:lpstr>
      <vt:lpstr>The “Else” Statement</vt:lpstr>
      <vt:lpstr>The “Else” Statement</vt:lpstr>
      <vt:lpstr>PowerPoint Presentation</vt:lpstr>
      <vt:lpstr>Example</vt:lpstr>
      <vt:lpstr>PowerPoint Presentation</vt:lpstr>
      <vt:lpstr>AN easier way: “ELIF”</vt:lpstr>
      <vt:lpstr>ELIF Example</vt:lpstr>
      <vt:lpstr>Elif FlowCHart</vt:lpstr>
      <vt:lpstr>ELIF Notes</vt:lpstr>
      <vt:lpstr>ELIF Notes</vt:lpstr>
      <vt:lpstr>ELIF-ELSE Example</vt:lpstr>
      <vt:lpstr>Checking multiple conditions</vt:lpstr>
      <vt:lpstr>PowerPoint Presentation</vt:lpstr>
      <vt:lpstr>Another WAY: AND</vt:lpstr>
      <vt:lpstr>How it works</vt:lpstr>
      <vt:lpstr>How it works</vt:lpstr>
      <vt:lpstr>How it works</vt:lpstr>
      <vt:lpstr>RESULTS of AND</vt:lpstr>
      <vt:lpstr>Try IT!</vt:lpstr>
      <vt:lpstr>Can use Any number of conditions</vt:lpstr>
      <vt:lpstr>PowerPoint Presentation</vt:lpstr>
      <vt:lpstr>The “OR” Operator</vt:lpstr>
      <vt:lpstr>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85</cp:revision>
  <dcterms:created xsi:type="dcterms:W3CDTF">2021-01-14T21:28:44Z</dcterms:created>
  <dcterms:modified xsi:type="dcterms:W3CDTF">2021-01-27T19:49:25Z</dcterms:modified>
</cp:coreProperties>
</file>