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6"/>
  </p:notesMasterIdLst>
  <p:sldIdLst>
    <p:sldId id="294" r:id="rId2"/>
    <p:sldId id="295" r:id="rId3"/>
    <p:sldId id="298" r:id="rId4"/>
    <p:sldId id="296" r:id="rId5"/>
    <p:sldId id="299" r:id="rId6"/>
    <p:sldId id="300" r:id="rId7"/>
    <p:sldId id="301" r:id="rId8"/>
    <p:sldId id="302" r:id="rId9"/>
    <p:sldId id="303" r:id="rId10"/>
    <p:sldId id="304" r:id="rId11"/>
    <p:sldId id="305" r:id="rId12"/>
    <p:sldId id="306" r:id="rId13"/>
    <p:sldId id="307" r:id="rId14"/>
    <p:sldId id="308" r:id="rId15"/>
    <p:sldId id="309" r:id="rId16"/>
    <p:sldId id="310" r:id="rId17"/>
    <p:sldId id="311" r:id="rId18"/>
    <p:sldId id="312" r:id="rId19"/>
    <p:sldId id="313" r:id="rId20"/>
    <p:sldId id="314" r:id="rId21"/>
    <p:sldId id="349" r:id="rId22"/>
    <p:sldId id="315" r:id="rId23"/>
    <p:sldId id="316" r:id="rId24"/>
    <p:sldId id="317" r:id="rId25"/>
    <p:sldId id="318" r:id="rId26"/>
    <p:sldId id="319" r:id="rId27"/>
    <p:sldId id="320" r:id="rId28"/>
    <p:sldId id="321" r:id="rId29"/>
    <p:sldId id="322" r:id="rId30"/>
    <p:sldId id="323" r:id="rId31"/>
    <p:sldId id="324" r:id="rId32"/>
    <p:sldId id="325" r:id="rId33"/>
    <p:sldId id="326" r:id="rId34"/>
    <p:sldId id="327" r:id="rId35"/>
    <p:sldId id="328" r:id="rId36"/>
    <p:sldId id="329" r:id="rId37"/>
    <p:sldId id="330" r:id="rId38"/>
    <p:sldId id="331" r:id="rId39"/>
    <p:sldId id="332" r:id="rId40"/>
    <p:sldId id="333" r:id="rId41"/>
    <p:sldId id="334" r:id="rId42"/>
    <p:sldId id="335" r:id="rId43"/>
    <p:sldId id="336" r:id="rId44"/>
    <p:sldId id="337" r:id="rId45"/>
    <p:sldId id="338" r:id="rId46"/>
    <p:sldId id="339" r:id="rId47"/>
    <p:sldId id="340" r:id="rId48"/>
    <p:sldId id="341" r:id="rId49"/>
    <p:sldId id="342" r:id="rId50"/>
    <p:sldId id="343" r:id="rId51"/>
    <p:sldId id="344" r:id="rId52"/>
    <p:sldId id="345" r:id="rId53"/>
    <p:sldId id="346" r:id="rId54"/>
    <p:sldId id="347" r:id="rId55"/>
    <p:sldId id="348" r:id="rId56"/>
    <p:sldId id="350" r:id="rId57"/>
    <p:sldId id="352" r:id="rId58"/>
    <p:sldId id="353" r:id="rId59"/>
    <p:sldId id="354" r:id="rId60"/>
    <p:sldId id="355" r:id="rId61"/>
    <p:sldId id="356" r:id="rId62"/>
    <p:sldId id="357" r:id="rId63"/>
    <p:sldId id="358" r:id="rId64"/>
    <p:sldId id="359" r:id="rId6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5086"/>
    <p:restoredTop sz="85336"/>
  </p:normalViewPr>
  <p:slideViewPr>
    <p:cSldViewPr snapToGrid="0" snapToObjects="1">
      <p:cViewPr>
        <p:scale>
          <a:sx n="65" d="100"/>
          <a:sy n="65" d="100"/>
        </p:scale>
        <p:origin x="864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notesMaster" Target="notesMasters/notesMaster1.xml"/><Relationship Id="rId67" Type="http://schemas.openxmlformats.org/officeDocument/2006/relationships/presProps" Target="presProps.xml"/><Relationship Id="rId68" Type="http://schemas.openxmlformats.org/officeDocument/2006/relationships/viewProps" Target="viewProps.xml"/><Relationship Id="rId69" Type="http://schemas.openxmlformats.org/officeDocument/2006/relationships/theme" Target="theme/theme1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064B70-CC46-9A48-B7C4-0763456A6877}" type="datetimeFigureOut">
              <a:rPr lang="en-US" smtClean="0"/>
              <a:t>2/1/21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83406F-A421-4245-A2B4-86897630D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496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83406F-A421-4245-A2B4-86897630D40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2419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2/1/21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of control </a:t>
            </a:r>
            <a:r>
              <a:rPr lang="en-US" dirty="0" smtClean="0"/>
              <a:t>(3/?)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872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 to flow of control!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7872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Write a program to print out the first five </a:t>
            </a:r>
            <a:r>
              <a:rPr lang="en-US" sz="2800" smtClean="0"/>
              <a:t>whole numbers (0-5)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928223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80221" y="2443554"/>
            <a:ext cx="994258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print(0)</a:t>
            </a:r>
          </a:p>
          <a:p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print(1)</a:t>
            </a:r>
          </a:p>
          <a:p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print(2)</a:t>
            </a:r>
          </a:p>
          <a:p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print(3)</a:t>
            </a:r>
          </a:p>
          <a:p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print(4)</a:t>
            </a:r>
          </a:p>
          <a:p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print(5)</a:t>
            </a:r>
          </a:p>
          <a:p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#That was easy!</a:t>
            </a:r>
            <a:endParaRPr lang="en-US" sz="2800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06059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 scenario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Write </a:t>
            </a:r>
            <a:r>
              <a:rPr lang="en-US" sz="2800" smtClean="0"/>
              <a:t>a program to print the first 10,000 numbers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527413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33670" y="2524539"/>
            <a:ext cx="828923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number = 0</a:t>
            </a:r>
          </a:p>
          <a:p>
            <a:endParaRPr lang="en-US" sz="2800" dirty="0" smtClean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print(number)</a:t>
            </a:r>
          </a:p>
          <a:p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number = number + 1</a:t>
            </a:r>
          </a:p>
          <a:p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print(number)</a:t>
            </a:r>
          </a:p>
          <a:p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number = number + 1</a:t>
            </a:r>
          </a:p>
          <a:p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print(number)</a:t>
            </a:r>
          </a:p>
          <a:p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number = number + 1</a:t>
            </a:r>
          </a:p>
          <a:p>
            <a:r>
              <a:rPr lang="mr-IN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…</a:t>
            </a:r>
            <a:endParaRPr lang="en-US" sz="2800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5982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33670" y="2524539"/>
            <a:ext cx="828923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number = 0</a:t>
            </a:r>
          </a:p>
          <a:p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if number &lt;= 10000:</a:t>
            </a:r>
          </a:p>
          <a:p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print(number)</a:t>
            </a:r>
          </a:p>
          <a:p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number = number + 1</a:t>
            </a:r>
          </a:p>
          <a:p>
            <a:r>
              <a:rPr lang="en-US" sz="2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if number &lt;= 10000:</a:t>
            </a:r>
          </a:p>
          <a:p>
            <a:r>
              <a:rPr lang="en-US" sz="2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print(number)</a:t>
            </a:r>
          </a:p>
          <a:p>
            <a:r>
              <a:rPr lang="en-US" sz="2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number = number + 1</a:t>
            </a:r>
          </a:p>
          <a:p>
            <a:r>
              <a:rPr lang="en-US" sz="2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if number &lt;= 10000:</a:t>
            </a:r>
          </a:p>
          <a:p>
            <a:r>
              <a:rPr lang="en-US" sz="2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print(number)</a:t>
            </a:r>
          </a:p>
          <a:p>
            <a:r>
              <a:rPr lang="en-US" sz="2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number = number + 1</a:t>
            </a:r>
          </a:p>
          <a:p>
            <a:r>
              <a:rPr lang="mr-IN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…</a:t>
            </a:r>
            <a:endParaRPr lang="en-US" sz="2400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8401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33670" y="2524539"/>
            <a:ext cx="828923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number = 0</a:t>
            </a:r>
          </a:p>
          <a:p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if number &lt;= 10000:</a:t>
            </a:r>
          </a:p>
          <a:p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print(number)</a:t>
            </a:r>
          </a:p>
          <a:p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number = number + 1</a:t>
            </a:r>
          </a:p>
          <a:p>
            <a:r>
              <a:rPr lang="en-US" sz="2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if number &lt;= 10000:</a:t>
            </a:r>
          </a:p>
          <a:p>
            <a:r>
              <a:rPr lang="en-US" sz="2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print(number)</a:t>
            </a:r>
          </a:p>
          <a:p>
            <a:r>
              <a:rPr lang="en-US" sz="2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number = number + 1</a:t>
            </a:r>
          </a:p>
          <a:p>
            <a:r>
              <a:rPr lang="en-US" sz="2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if number &lt;= 10000:</a:t>
            </a:r>
          </a:p>
          <a:p>
            <a:r>
              <a:rPr lang="en-US" sz="2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print(number)</a:t>
            </a:r>
          </a:p>
          <a:p>
            <a:r>
              <a:rPr lang="en-US" sz="2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number = number + 1</a:t>
            </a:r>
          </a:p>
          <a:p>
            <a:r>
              <a:rPr lang="mr-IN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…</a:t>
            </a:r>
            <a:endParaRPr lang="en-US" sz="2400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Right Brace 1"/>
          <p:cNvSpPr/>
          <p:nvPr/>
        </p:nvSpPr>
        <p:spPr>
          <a:xfrm>
            <a:off x="5208104" y="3001617"/>
            <a:ext cx="556592" cy="111318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764696" y="3204265"/>
            <a:ext cx="27630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>
                <a:solidFill>
                  <a:schemeClr val="accent1"/>
                </a:solidFill>
              </a:rPr>
              <a:t>This code is repeated over and over again</a:t>
            </a:r>
            <a:endParaRPr lang="en-US" sz="200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0507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33670" y="2524539"/>
            <a:ext cx="828923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number = 0</a:t>
            </a:r>
          </a:p>
          <a:p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if number &lt;= 10000:</a:t>
            </a:r>
          </a:p>
          <a:p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print(number)</a:t>
            </a:r>
          </a:p>
          <a:p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number = number + 1</a:t>
            </a:r>
          </a:p>
          <a:p>
            <a:r>
              <a:rPr lang="en-US" sz="2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if number &lt;= 10000:</a:t>
            </a:r>
          </a:p>
          <a:p>
            <a:r>
              <a:rPr lang="en-US" sz="2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print(number)</a:t>
            </a:r>
          </a:p>
          <a:p>
            <a:r>
              <a:rPr lang="en-US" sz="2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number = number + 1</a:t>
            </a:r>
          </a:p>
          <a:p>
            <a:r>
              <a:rPr lang="en-US" sz="2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if number &lt;= 10000:</a:t>
            </a:r>
          </a:p>
          <a:p>
            <a:r>
              <a:rPr lang="en-US" sz="2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print(number)</a:t>
            </a:r>
          </a:p>
          <a:p>
            <a:r>
              <a:rPr lang="en-US" sz="2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number = number + 1</a:t>
            </a:r>
          </a:p>
          <a:p>
            <a:r>
              <a:rPr lang="mr-IN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…</a:t>
            </a:r>
            <a:endParaRPr lang="en-US" sz="2400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Right Brace 1"/>
          <p:cNvSpPr/>
          <p:nvPr/>
        </p:nvSpPr>
        <p:spPr>
          <a:xfrm>
            <a:off x="5208104" y="3001617"/>
            <a:ext cx="556592" cy="111318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764696" y="3204265"/>
            <a:ext cx="276307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1"/>
                </a:solidFill>
              </a:rPr>
              <a:t>This code is repeated over and over again</a:t>
            </a:r>
          </a:p>
          <a:p>
            <a:endParaRPr lang="en-US" sz="2000" dirty="0">
              <a:solidFill>
                <a:schemeClr val="accent1"/>
              </a:solidFill>
            </a:endParaRPr>
          </a:p>
          <a:p>
            <a:r>
              <a:rPr lang="en-US" sz="2000" dirty="0" smtClean="0">
                <a:solidFill>
                  <a:schemeClr val="accent1"/>
                </a:solidFill>
              </a:rPr>
              <a:t>Why can’t we just write it once and have the computer repeat it for us?</a:t>
            </a:r>
            <a:endParaRPr lang="en-US" sz="2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2336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Introducing: The While statement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1" y="2523067"/>
            <a:ext cx="828923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number = 0</a:t>
            </a:r>
          </a:p>
          <a:p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while number &lt;= 10000:</a:t>
            </a:r>
          </a:p>
          <a:p>
            <a:r>
              <a:rPr lang="en-US" sz="2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print(number)</a:t>
            </a:r>
          </a:p>
          <a:p>
            <a:r>
              <a:rPr lang="en-US" sz="2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number = number + 1</a:t>
            </a:r>
            <a:endParaRPr lang="en-US" sz="2400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45376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Introducing: The While statement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1" y="2523067"/>
            <a:ext cx="828923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number = 0</a:t>
            </a:r>
          </a:p>
          <a:p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while number &lt;= 10000:</a:t>
            </a:r>
          </a:p>
          <a:p>
            <a:r>
              <a:rPr lang="en-US" sz="2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print(number)</a:t>
            </a:r>
          </a:p>
          <a:p>
            <a:r>
              <a:rPr lang="en-US" sz="2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number = number + 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1</a:t>
            </a:r>
          </a:p>
          <a:p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print(“Done!”)</a:t>
            </a:r>
            <a:endParaRPr lang="en-US" sz="2400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5227983" y="2568985"/>
            <a:ext cx="1789044" cy="10199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Try it!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33766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Mistakes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66730" y="2683565"/>
            <a:ext cx="92831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x = float(input())</a:t>
            </a:r>
          </a:p>
          <a:p>
            <a:r>
              <a:rPr lang="en-US" sz="32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if x = 10:</a:t>
            </a:r>
          </a:p>
          <a:p>
            <a:r>
              <a:rPr lang="en-US" sz="32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32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print(“x is 10”)</a:t>
            </a:r>
          </a:p>
        </p:txBody>
      </p:sp>
    </p:spTree>
    <p:extLst>
      <p:ext uri="{BB962C8B-B14F-4D97-AF65-F5344CB8AC3E}">
        <p14:creationId xmlns:p14="http://schemas.microsoft.com/office/powerpoint/2010/main" val="15478608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works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7565" y="2065867"/>
            <a:ext cx="1107219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print(“About to start the loop!”)</a:t>
            </a:r>
          </a:p>
          <a:p>
            <a:endParaRPr lang="en-US" sz="2800" dirty="0" smtClean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while </a:t>
            </a:r>
            <a:r>
              <a:rPr lang="en-US" sz="2800" b="1" i="1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condition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:</a:t>
            </a:r>
          </a:p>
          <a:p>
            <a:r>
              <a:rPr lang="en-US" sz="28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print(“This code gets repeated”)</a:t>
            </a:r>
          </a:p>
          <a:p>
            <a:endParaRPr lang="en-US" sz="2800" dirty="0" smtClean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print(“This code runs after the repeating stops”)</a:t>
            </a:r>
            <a:endParaRPr lang="en-US" sz="2800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197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524539" y="198783"/>
            <a:ext cx="2246244" cy="8746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Start</a:t>
            </a:r>
            <a:endParaRPr lang="en-US" sz="2800" dirty="0"/>
          </a:p>
        </p:txBody>
      </p:sp>
      <p:sp>
        <p:nvSpPr>
          <p:cNvPr id="6" name="Diamond 5"/>
          <p:cNvSpPr/>
          <p:nvPr/>
        </p:nvSpPr>
        <p:spPr>
          <a:xfrm>
            <a:off x="2027582" y="1948070"/>
            <a:ext cx="3240158" cy="1789043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mtClean="0"/>
              <a:t>Condition</a:t>
            </a:r>
            <a:endParaRPr lang="en-US" sz="2800"/>
          </a:p>
        </p:txBody>
      </p:sp>
      <p:sp>
        <p:nvSpPr>
          <p:cNvPr id="7" name="Rounded Rectangle 6"/>
          <p:cNvSpPr/>
          <p:nvPr/>
        </p:nvSpPr>
        <p:spPr>
          <a:xfrm>
            <a:off x="6291469" y="2405269"/>
            <a:ext cx="2246244" cy="8746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while block</a:t>
            </a:r>
            <a:endParaRPr lang="en-US" sz="2800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647661" y="1272209"/>
            <a:ext cx="0" cy="516834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879574" y="2047463"/>
            <a:ext cx="3535017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7414591" y="2047463"/>
            <a:ext cx="0" cy="357806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7414591" y="3379307"/>
            <a:ext cx="0" cy="357806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3879574" y="3737113"/>
            <a:ext cx="3554893" cy="39756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329032" y="1590260"/>
            <a:ext cx="8292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/>
              <a:t>True</a:t>
            </a:r>
            <a:endParaRPr lang="en-US" sz="2800"/>
          </a:p>
        </p:txBody>
      </p:sp>
      <p:sp>
        <p:nvSpPr>
          <p:cNvPr id="21" name="TextBox 20"/>
          <p:cNvSpPr txBox="1"/>
          <p:nvPr/>
        </p:nvSpPr>
        <p:spPr>
          <a:xfrm>
            <a:off x="2734975" y="4165093"/>
            <a:ext cx="9126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False</a:t>
            </a:r>
            <a:endParaRPr lang="en-US" sz="2800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3647661" y="3883124"/>
            <a:ext cx="0" cy="1364737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2524539" y="5261349"/>
            <a:ext cx="2246244" cy="8746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End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19142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works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51722" y="2065867"/>
            <a:ext cx="1107219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print(“About to start the loop!”)</a:t>
            </a:r>
          </a:p>
          <a:p>
            <a:endParaRPr lang="en-US" sz="2800" dirty="0" smtClean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while </a:t>
            </a:r>
            <a:r>
              <a:rPr lang="en-US" sz="2800" b="1" i="1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condition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:</a:t>
            </a:r>
          </a:p>
          <a:p>
            <a:r>
              <a:rPr lang="en-US" sz="28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print(“This code gets repeated”)</a:t>
            </a:r>
          </a:p>
          <a:p>
            <a:endParaRPr lang="en-US" sz="2800" dirty="0" smtClean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print(“This code runs after the repeating stops”)</a:t>
            </a:r>
            <a:endParaRPr lang="en-US" sz="2800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Right Arrow 2"/>
          <p:cNvSpPr/>
          <p:nvPr/>
        </p:nvSpPr>
        <p:spPr>
          <a:xfrm>
            <a:off x="248479" y="2065867"/>
            <a:ext cx="1103243" cy="6162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1222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works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51722" y="2065867"/>
            <a:ext cx="1107219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print(“About to start the loop!”)</a:t>
            </a:r>
          </a:p>
          <a:p>
            <a:endParaRPr lang="en-US" sz="2800" dirty="0" smtClean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while </a:t>
            </a:r>
            <a:r>
              <a:rPr lang="en-US" sz="2800" b="1" i="1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condition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:</a:t>
            </a:r>
          </a:p>
          <a:p>
            <a:r>
              <a:rPr lang="en-US" sz="28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print(“This code gets repeated”)</a:t>
            </a:r>
          </a:p>
          <a:p>
            <a:endParaRPr lang="en-US" sz="2800" dirty="0" smtClean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print(“This code runs after the repeating stops”)</a:t>
            </a:r>
            <a:endParaRPr lang="en-US" sz="2800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109333" y="2866153"/>
            <a:ext cx="1302025" cy="6162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Check </a:t>
            </a:r>
            <a:r>
              <a:rPr lang="en-US" i="1" dirty="0" smtClean="0"/>
              <a:t>condition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3066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works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51722" y="2065867"/>
            <a:ext cx="1107219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print(“About to start the loop!”)</a:t>
            </a:r>
          </a:p>
          <a:p>
            <a:endParaRPr lang="en-US" sz="2800" dirty="0" smtClean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while </a:t>
            </a:r>
            <a:r>
              <a:rPr lang="en-US" sz="2800" b="1" i="1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condition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:</a:t>
            </a:r>
          </a:p>
          <a:p>
            <a:r>
              <a:rPr lang="en-US" sz="28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print(“This code gets repeated”)</a:t>
            </a:r>
          </a:p>
          <a:p>
            <a:endParaRPr lang="en-US" sz="2800" dirty="0" smtClean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print(“This code runs after the repeating stops”)</a:t>
            </a:r>
            <a:endParaRPr lang="en-US" sz="2800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109333" y="4127298"/>
            <a:ext cx="1302025" cy="61622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condition is False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8964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works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51722" y="2065867"/>
            <a:ext cx="1107219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print(“About to start the loop!”)</a:t>
            </a:r>
          </a:p>
          <a:p>
            <a:endParaRPr lang="en-US" sz="2800" dirty="0" smtClean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while </a:t>
            </a:r>
            <a:r>
              <a:rPr lang="en-US" sz="2800" b="1" i="1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condition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:</a:t>
            </a:r>
          </a:p>
          <a:p>
            <a:r>
              <a:rPr lang="en-US" sz="28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print(“This code gets repeated”)</a:t>
            </a:r>
          </a:p>
          <a:p>
            <a:endParaRPr lang="en-US" sz="2800" dirty="0" smtClean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print(“This code runs after the repeating stops”)</a:t>
            </a:r>
            <a:endParaRPr lang="en-US" sz="2800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109333" y="3323354"/>
            <a:ext cx="1302025" cy="616225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condition is True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4456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works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51722" y="2065867"/>
            <a:ext cx="1107219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print(“About to start the loop!”)</a:t>
            </a:r>
          </a:p>
          <a:p>
            <a:endParaRPr lang="en-US" sz="2800" dirty="0" smtClean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while </a:t>
            </a:r>
            <a:r>
              <a:rPr lang="en-US" sz="2800" b="1" i="1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condition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:</a:t>
            </a:r>
          </a:p>
          <a:p>
            <a:r>
              <a:rPr lang="en-US" sz="28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print(“This code gets repeated”)</a:t>
            </a:r>
          </a:p>
          <a:p>
            <a:endParaRPr lang="en-US" sz="2800" dirty="0" smtClean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print(“This code runs after the repeating stops”)</a:t>
            </a:r>
            <a:endParaRPr lang="en-US" sz="2800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109333" y="2866153"/>
            <a:ext cx="1302025" cy="6162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Check </a:t>
            </a:r>
            <a:r>
              <a:rPr lang="en-US" i="1" dirty="0" smtClean="0"/>
              <a:t>condition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2540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works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51722" y="2065867"/>
            <a:ext cx="1107219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print(“About to start the loop!”)</a:t>
            </a:r>
          </a:p>
          <a:p>
            <a:endParaRPr lang="en-US" sz="2800" dirty="0" smtClean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while </a:t>
            </a:r>
            <a:r>
              <a:rPr lang="en-US" sz="2800" b="1" i="1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condition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:</a:t>
            </a:r>
          </a:p>
          <a:p>
            <a:r>
              <a:rPr lang="en-US" sz="28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print(“This code gets repeated”)</a:t>
            </a:r>
          </a:p>
          <a:p>
            <a:endParaRPr lang="en-US" sz="2800" dirty="0" smtClean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print(“This code runs after the repeating stops”)</a:t>
            </a:r>
            <a:endParaRPr lang="en-US" sz="2800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109333" y="3323354"/>
            <a:ext cx="1302025" cy="616225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condition is True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8191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works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51722" y="2065867"/>
            <a:ext cx="1107219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print(“About to start the loop!”)</a:t>
            </a:r>
          </a:p>
          <a:p>
            <a:endParaRPr lang="en-US" sz="2800" dirty="0" smtClean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while </a:t>
            </a:r>
            <a:r>
              <a:rPr lang="en-US" sz="2800" b="1" i="1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condition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:</a:t>
            </a:r>
          </a:p>
          <a:p>
            <a:r>
              <a:rPr lang="en-US" sz="28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print(“This code gets repeated”)</a:t>
            </a:r>
          </a:p>
          <a:p>
            <a:endParaRPr lang="en-US" sz="2800" dirty="0" smtClean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print(“This code runs after the repeating stops”)</a:t>
            </a:r>
            <a:endParaRPr lang="en-US" sz="2800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109333" y="2866153"/>
            <a:ext cx="1302025" cy="6162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Check </a:t>
            </a:r>
            <a:r>
              <a:rPr lang="en-US" i="1" dirty="0" smtClean="0"/>
              <a:t>condition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2214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works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51722" y="2065867"/>
            <a:ext cx="1107219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print(“About to start the loop!”)</a:t>
            </a:r>
          </a:p>
          <a:p>
            <a:endParaRPr lang="en-US" sz="2800" dirty="0" smtClean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while </a:t>
            </a:r>
            <a:r>
              <a:rPr lang="en-US" sz="2800" b="1" i="1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condition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:</a:t>
            </a:r>
          </a:p>
          <a:p>
            <a:r>
              <a:rPr lang="en-US" sz="28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print(“This code gets repeated”)</a:t>
            </a:r>
          </a:p>
          <a:p>
            <a:endParaRPr lang="en-US" sz="2800" dirty="0" smtClean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print(“This code runs after the repeating stops”)</a:t>
            </a:r>
            <a:endParaRPr lang="en-US" sz="2800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109333" y="3323354"/>
            <a:ext cx="1302025" cy="616225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condition is True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55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Mistakes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66730" y="2683565"/>
            <a:ext cx="92831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counter = 5</a:t>
            </a:r>
          </a:p>
          <a:p>
            <a:r>
              <a:rPr lang="en-US" sz="32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counter + 1</a:t>
            </a:r>
          </a:p>
          <a:p>
            <a:r>
              <a:rPr lang="en-US" sz="32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print(counter)</a:t>
            </a:r>
          </a:p>
        </p:txBody>
      </p:sp>
    </p:spTree>
    <p:extLst>
      <p:ext uri="{BB962C8B-B14F-4D97-AF65-F5344CB8AC3E}">
        <p14:creationId xmlns:p14="http://schemas.microsoft.com/office/powerpoint/2010/main" val="3401829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works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51722" y="2065867"/>
            <a:ext cx="1107219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print(“About to start the loop!”)</a:t>
            </a:r>
          </a:p>
          <a:p>
            <a:endParaRPr lang="en-US" sz="2800" dirty="0" smtClean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while </a:t>
            </a:r>
            <a:r>
              <a:rPr lang="en-US" sz="2800" b="1" i="1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condition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:</a:t>
            </a:r>
          </a:p>
          <a:p>
            <a:r>
              <a:rPr lang="en-US" sz="28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print(“This code gets repeated”)</a:t>
            </a:r>
          </a:p>
          <a:p>
            <a:endParaRPr lang="en-US" sz="2800" dirty="0" smtClean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print(“This code runs after the repeating stops”)</a:t>
            </a:r>
            <a:endParaRPr lang="en-US" sz="2800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109333" y="2866153"/>
            <a:ext cx="1302025" cy="6162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Check </a:t>
            </a:r>
            <a:r>
              <a:rPr lang="en-US" i="1" dirty="0" smtClean="0"/>
              <a:t>condition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944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works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51722" y="2065867"/>
            <a:ext cx="1107219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print(“About to start the loop!”)</a:t>
            </a:r>
          </a:p>
          <a:p>
            <a:endParaRPr lang="en-US" sz="2800" dirty="0" smtClean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while </a:t>
            </a:r>
            <a:r>
              <a:rPr lang="en-US" sz="2800" b="1" i="1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condition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:</a:t>
            </a:r>
          </a:p>
          <a:p>
            <a:r>
              <a:rPr lang="en-US" sz="28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print(“This code gets repeated”)</a:t>
            </a:r>
          </a:p>
          <a:p>
            <a:endParaRPr lang="en-US" sz="2800" dirty="0" smtClean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print(“This code runs after the repeating stops”)</a:t>
            </a:r>
            <a:endParaRPr lang="en-US" sz="2800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109333" y="4127298"/>
            <a:ext cx="1302025" cy="61622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condition is False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5144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Our Example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27992" y="2065867"/>
            <a:ext cx="828923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number = 0</a:t>
            </a:r>
          </a:p>
          <a:p>
            <a:endParaRPr lang="en-US" sz="3600" dirty="0" smtClean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36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while number &lt;= 5:</a:t>
            </a:r>
          </a:p>
          <a:p>
            <a:r>
              <a:rPr lang="en-US" sz="36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36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print(number)</a:t>
            </a:r>
          </a:p>
          <a:p>
            <a:r>
              <a:rPr lang="en-US" sz="36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number = number + 1</a:t>
            </a:r>
          </a:p>
          <a:p>
            <a:endParaRPr lang="en-US" sz="3600" dirty="0" smtClean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sz="3600" dirty="0" smtClean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36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print(“Done!”)</a:t>
            </a:r>
          </a:p>
        </p:txBody>
      </p:sp>
    </p:spTree>
    <p:extLst>
      <p:ext uri="{BB962C8B-B14F-4D97-AF65-F5344CB8AC3E}">
        <p14:creationId xmlns:p14="http://schemas.microsoft.com/office/powerpoint/2010/main" val="8322204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Our Example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27992" y="2065867"/>
            <a:ext cx="828923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number = 0</a:t>
            </a:r>
          </a:p>
          <a:p>
            <a:endParaRPr lang="en-US" sz="3600" dirty="0" smtClean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36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while number &lt;= 5:</a:t>
            </a:r>
          </a:p>
          <a:p>
            <a:r>
              <a:rPr lang="en-US" sz="36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36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print(number)</a:t>
            </a:r>
          </a:p>
          <a:p>
            <a:r>
              <a:rPr lang="en-US" sz="36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number = number + 1</a:t>
            </a:r>
          </a:p>
          <a:p>
            <a:endParaRPr lang="en-US" sz="3600" dirty="0" smtClean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sz="3600" dirty="0" smtClean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36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print(“Done!”)</a:t>
            </a:r>
          </a:p>
        </p:txBody>
      </p:sp>
      <p:sp>
        <p:nvSpPr>
          <p:cNvPr id="5" name="Right Arrow 4"/>
          <p:cNvSpPr/>
          <p:nvPr/>
        </p:nvSpPr>
        <p:spPr>
          <a:xfrm>
            <a:off x="265117" y="1966477"/>
            <a:ext cx="1484170" cy="9107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number = 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6499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Our Example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27992" y="2065867"/>
            <a:ext cx="828923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number = 0</a:t>
            </a:r>
          </a:p>
          <a:p>
            <a:endParaRPr lang="en-US" sz="3600" dirty="0" smtClean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36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while number &lt;= 5:</a:t>
            </a:r>
          </a:p>
          <a:p>
            <a:r>
              <a:rPr lang="en-US" sz="36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36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print(number)</a:t>
            </a:r>
          </a:p>
          <a:p>
            <a:r>
              <a:rPr lang="en-US" sz="36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number = number + 1</a:t>
            </a:r>
          </a:p>
          <a:p>
            <a:endParaRPr lang="en-US" sz="3600" dirty="0" smtClean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sz="3600" dirty="0" smtClean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36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print(“Done!”)</a:t>
            </a:r>
          </a:p>
        </p:txBody>
      </p:sp>
      <p:sp>
        <p:nvSpPr>
          <p:cNvPr id="7" name="Right Arrow 6"/>
          <p:cNvSpPr/>
          <p:nvPr/>
        </p:nvSpPr>
        <p:spPr>
          <a:xfrm>
            <a:off x="265117" y="3020027"/>
            <a:ext cx="1484170" cy="910717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0 &lt;= 5 (True)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7616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Our Example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27992" y="2065867"/>
            <a:ext cx="828923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number = 0</a:t>
            </a:r>
          </a:p>
          <a:p>
            <a:endParaRPr lang="en-US" sz="3600" dirty="0" smtClean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36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while number &lt;= 5:</a:t>
            </a:r>
          </a:p>
          <a:p>
            <a:r>
              <a:rPr lang="en-US" sz="36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36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print(number)</a:t>
            </a:r>
          </a:p>
          <a:p>
            <a:r>
              <a:rPr lang="en-US" sz="36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number = number + 1</a:t>
            </a:r>
          </a:p>
          <a:p>
            <a:endParaRPr lang="en-US" sz="3600" dirty="0" smtClean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sz="3600" dirty="0" smtClean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36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print(“Done!”)</a:t>
            </a:r>
          </a:p>
        </p:txBody>
      </p:sp>
      <p:sp>
        <p:nvSpPr>
          <p:cNvPr id="7" name="Right Arrow 6"/>
          <p:cNvSpPr/>
          <p:nvPr/>
        </p:nvSpPr>
        <p:spPr>
          <a:xfrm>
            <a:off x="265117" y="3556742"/>
            <a:ext cx="1484170" cy="910717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42959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Our Example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27992" y="2065867"/>
            <a:ext cx="828923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number = 0</a:t>
            </a:r>
          </a:p>
          <a:p>
            <a:endParaRPr lang="en-US" sz="3600" dirty="0" smtClean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36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while number &lt;= 5:</a:t>
            </a:r>
          </a:p>
          <a:p>
            <a:r>
              <a:rPr lang="en-US" sz="36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36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print(number)</a:t>
            </a:r>
          </a:p>
          <a:p>
            <a:r>
              <a:rPr lang="en-US" sz="36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number = number + 1</a:t>
            </a:r>
          </a:p>
          <a:p>
            <a:endParaRPr lang="en-US" sz="3600" dirty="0" smtClean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sz="3600" dirty="0" smtClean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36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print(“Done!”)</a:t>
            </a:r>
          </a:p>
        </p:txBody>
      </p:sp>
      <p:sp>
        <p:nvSpPr>
          <p:cNvPr id="7" name="Right Arrow 6"/>
          <p:cNvSpPr/>
          <p:nvPr/>
        </p:nvSpPr>
        <p:spPr>
          <a:xfrm>
            <a:off x="265117" y="4172969"/>
            <a:ext cx="1822100" cy="910717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 = 0 + 1 =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47904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Our Example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27992" y="2065867"/>
            <a:ext cx="828923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number = 0</a:t>
            </a:r>
          </a:p>
          <a:p>
            <a:endParaRPr lang="en-US" sz="3600" dirty="0" smtClean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36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while number &lt;= 5:</a:t>
            </a:r>
          </a:p>
          <a:p>
            <a:r>
              <a:rPr lang="en-US" sz="36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36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print(number)</a:t>
            </a:r>
          </a:p>
          <a:p>
            <a:r>
              <a:rPr lang="en-US" sz="36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number = number + 1</a:t>
            </a:r>
          </a:p>
          <a:p>
            <a:endParaRPr lang="en-US" sz="3600" dirty="0" smtClean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sz="3600" dirty="0" smtClean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36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print(“Done!”)</a:t>
            </a:r>
          </a:p>
        </p:txBody>
      </p:sp>
      <p:sp>
        <p:nvSpPr>
          <p:cNvPr id="7" name="Right Arrow 6"/>
          <p:cNvSpPr/>
          <p:nvPr/>
        </p:nvSpPr>
        <p:spPr>
          <a:xfrm>
            <a:off x="265117" y="3020027"/>
            <a:ext cx="1484170" cy="910717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r>
              <a:rPr lang="en-US" dirty="0" smtClean="0"/>
              <a:t> &lt;= 5 (True)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4415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Our Example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27992" y="2065867"/>
            <a:ext cx="828923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number = 0</a:t>
            </a:r>
          </a:p>
          <a:p>
            <a:endParaRPr lang="en-US" sz="3600" dirty="0" smtClean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36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while number &lt;= 5:</a:t>
            </a:r>
          </a:p>
          <a:p>
            <a:r>
              <a:rPr lang="en-US" sz="36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36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print(number)</a:t>
            </a:r>
          </a:p>
          <a:p>
            <a:r>
              <a:rPr lang="en-US" sz="36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number = number + 1</a:t>
            </a:r>
          </a:p>
          <a:p>
            <a:endParaRPr lang="en-US" sz="3600" dirty="0" smtClean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sz="3600" dirty="0" smtClean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36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print(“Done!”)</a:t>
            </a:r>
          </a:p>
        </p:txBody>
      </p:sp>
      <p:sp>
        <p:nvSpPr>
          <p:cNvPr id="7" name="Right Arrow 6"/>
          <p:cNvSpPr/>
          <p:nvPr/>
        </p:nvSpPr>
        <p:spPr>
          <a:xfrm>
            <a:off x="265117" y="3556742"/>
            <a:ext cx="1484170" cy="910717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15780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Our Example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27992" y="2065867"/>
            <a:ext cx="828923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number = 0</a:t>
            </a:r>
          </a:p>
          <a:p>
            <a:endParaRPr lang="en-US" sz="3600" dirty="0" smtClean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36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while number &lt;= 5:</a:t>
            </a:r>
          </a:p>
          <a:p>
            <a:r>
              <a:rPr lang="en-US" sz="36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36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print(number)</a:t>
            </a:r>
          </a:p>
          <a:p>
            <a:r>
              <a:rPr lang="en-US" sz="36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number = number + 1</a:t>
            </a:r>
          </a:p>
          <a:p>
            <a:endParaRPr lang="en-US" sz="3600" dirty="0" smtClean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sz="3600" dirty="0" smtClean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36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print(“Done!”)</a:t>
            </a:r>
          </a:p>
        </p:txBody>
      </p:sp>
      <p:sp>
        <p:nvSpPr>
          <p:cNvPr id="7" name="Right Arrow 6"/>
          <p:cNvSpPr/>
          <p:nvPr/>
        </p:nvSpPr>
        <p:spPr>
          <a:xfrm>
            <a:off x="265117" y="4172969"/>
            <a:ext cx="1822100" cy="910717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 = 1 + 1 =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188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Mistakes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66730" y="2683565"/>
            <a:ext cx="928314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name = input(“Enter name”)</a:t>
            </a:r>
          </a:p>
          <a:p>
            <a:r>
              <a:rPr lang="en-US" sz="32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if name == “Sarah”:</a:t>
            </a:r>
          </a:p>
          <a:p>
            <a:r>
              <a:rPr lang="en-US" sz="32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32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print(“Welcome!”)</a:t>
            </a:r>
          </a:p>
          <a:p>
            <a:r>
              <a:rPr lang="en-US" sz="32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else name == “John”:</a:t>
            </a:r>
          </a:p>
          <a:p>
            <a:r>
              <a:rPr lang="en-US" sz="32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32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print(“Not you again!”)</a:t>
            </a:r>
          </a:p>
        </p:txBody>
      </p:sp>
    </p:spTree>
    <p:extLst>
      <p:ext uri="{BB962C8B-B14F-4D97-AF65-F5344CB8AC3E}">
        <p14:creationId xmlns:p14="http://schemas.microsoft.com/office/powerpoint/2010/main" val="120405268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Our Example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27992" y="2065867"/>
            <a:ext cx="828923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number = 0</a:t>
            </a:r>
          </a:p>
          <a:p>
            <a:endParaRPr lang="en-US" sz="3600" dirty="0" smtClean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36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while number &lt;= 5:</a:t>
            </a:r>
          </a:p>
          <a:p>
            <a:r>
              <a:rPr lang="en-US" sz="36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36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print(number)</a:t>
            </a:r>
          </a:p>
          <a:p>
            <a:r>
              <a:rPr lang="en-US" sz="36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number = number + 1</a:t>
            </a:r>
          </a:p>
          <a:p>
            <a:endParaRPr lang="en-US" sz="3600" dirty="0" smtClean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sz="3600" dirty="0" smtClean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36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print(“Done!”)</a:t>
            </a:r>
          </a:p>
        </p:txBody>
      </p:sp>
      <p:sp>
        <p:nvSpPr>
          <p:cNvPr id="7" name="Right Arrow 6"/>
          <p:cNvSpPr/>
          <p:nvPr/>
        </p:nvSpPr>
        <p:spPr>
          <a:xfrm>
            <a:off x="265117" y="3020027"/>
            <a:ext cx="1484170" cy="910717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 &lt;= 5 (True)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52904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Our Example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27992" y="2065867"/>
            <a:ext cx="828923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number = 0</a:t>
            </a:r>
          </a:p>
          <a:p>
            <a:endParaRPr lang="en-US" sz="3600" dirty="0" smtClean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36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while number &lt;= 5:</a:t>
            </a:r>
          </a:p>
          <a:p>
            <a:r>
              <a:rPr lang="en-US" sz="36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36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print(number)</a:t>
            </a:r>
          </a:p>
          <a:p>
            <a:r>
              <a:rPr lang="en-US" sz="36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number = number + 1</a:t>
            </a:r>
          </a:p>
          <a:p>
            <a:endParaRPr lang="en-US" sz="3600" dirty="0" smtClean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sz="3600" dirty="0" smtClean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36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print(“Done!”)</a:t>
            </a:r>
          </a:p>
        </p:txBody>
      </p:sp>
      <p:sp>
        <p:nvSpPr>
          <p:cNvPr id="7" name="Right Arrow 6"/>
          <p:cNvSpPr/>
          <p:nvPr/>
        </p:nvSpPr>
        <p:spPr>
          <a:xfrm>
            <a:off x="265117" y="3556742"/>
            <a:ext cx="1484170" cy="910717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07676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Our Example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27992" y="2065867"/>
            <a:ext cx="828923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number = 0</a:t>
            </a:r>
          </a:p>
          <a:p>
            <a:endParaRPr lang="en-US" sz="3600" dirty="0" smtClean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36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while number &lt;= 5:</a:t>
            </a:r>
          </a:p>
          <a:p>
            <a:r>
              <a:rPr lang="en-US" sz="36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36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print(number)</a:t>
            </a:r>
          </a:p>
          <a:p>
            <a:r>
              <a:rPr lang="en-US" sz="36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number = number + 1</a:t>
            </a:r>
          </a:p>
          <a:p>
            <a:endParaRPr lang="en-US" sz="3600" dirty="0" smtClean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sz="3600" dirty="0" smtClean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36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print(“Done!”)</a:t>
            </a:r>
          </a:p>
        </p:txBody>
      </p:sp>
      <p:sp>
        <p:nvSpPr>
          <p:cNvPr id="7" name="Right Arrow 6"/>
          <p:cNvSpPr/>
          <p:nvPr/>
        </p:nvSpPr>
        <p:spPr>
          <a:xfrm>
            <a:off x="265117" y="4172969"/>
            <a:ext cx="1822100" cy="910717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 = 2 + 1 =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12851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Our Example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27992" y="2065867"/>
            <a:ext cx="828923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number = 0</a:t>
            </a:r>
          </a:p>
          <a:p>
            <a:endParaRPr lang="en-US" sz="3600" dirty="0" smtClean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36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while number &lt;= 5:</a:t>
            </a:r>
          </a:p>
          <a:p>
            <a:r>
              <a:rPr lang="en-US" sz="36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36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print(number)</a:t>
            </a:r>
          </a:p>
          <a:p>
            <a:r>
              <a:rPr lang="en-US" sz="36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number = number + 1</a:t>
            </a:r>
          </a:p>
          <a:p>
            <a:endParaRPr lang="en-US" sz="3600" dirty="0" smtClean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sz="3600" dirty="0" smtClean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36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print(“Done!”)</a:t>
            </a:r>
          </a:p>
        </p:txBody>
      </p:sp>
      <p:sp>
        <p:nvSpPr>
          <p:cNvPr id="7" name="Right Arrow 6"/>
          <p:cNvSpPr/>
          <p:nvPr/>
        </p:nvSpPr>
        <p:spPr>
          <a:xfrm>
            <a:off x="265117" y="3020027"/>
            <a:ext cx="1484170" cy="910717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r>
              <a:rPr lang="en-US" dirty="0" smtClean="0"/>
              <a:t> &lt;= 5 (True)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70003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Our Example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27992" y="2065867"/>
            <a:ext cx="828923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number = 0</a:t>
            </a:r>
          </a:p>
          <a:p>
            <a:endParaRPr lang="en-US" sz="3600" dirty="0" smtClean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36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while number &lt;= 5:</a:t>
            </a:r>
          </a:p>
          <a:p>
            <a:r>
              <a:rPr lang="en-US" sz="36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36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print(number)</a:t>
            </a:r>
          </a:p>
          <a:p>
            <a:r>
              <a:rPr lang="en-US" sz="36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number = number + 1</a:t>
            </a:r>
          </a:p>
          <a:p>
            <a:endParaRPr lang="en-US" sz="3600" dirty="0" smtClean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sz="3600" dirty="0" smtClean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36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print(“Done!”)</a:t>
            </a:r>
          </a:p>
        </p:txBody>
      </p:sp>
      <p:sp>
        <p:nvSpPr>
          <p:cNvPr id="7" name="Right Arrow 6"/>
          <p:cNvSpPr/>
          <p:nvPr/>
        </p:nvSpPr>
        <p:spPr>
          <a:xfrm>
            <a:off x="265117" y="3556742"/>
            <a:ext cx="1484170" cy="910717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32127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Our Example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27992" y="2065867"/>
            <a:ext cx="828923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number = 0</a:t>
            </a:r>
          </a:p>
          <a:p>
            <a:endParaRPr lang="en-US" sz="3600" dirty="0" smtClean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36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while number &lt;= 5:</a:t>
            </a:r>
          </a:p>
          <a:p>
            <a:r>
              <a:rPr lang="en-US" sz="36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36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print(number)</a:t>
            </a:r>
          </a:p>
          <a:p>
            <a:r>
              <a:rPr lang="en-US" sz="36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number = number + 1</a:t>
            </a:r>
          </a:p>
          <a:p>
            <a:endParaRPr lang="en-US" sz="3600" dirty="0" smtClean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sz="3600" dirty="0" smtClean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36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print(“Done!”)</a:t>
            </a:r>
          </a:p>
        </p:txBody>
      </p:sp>
      <p:sp>
        <p:nvSpPr>
          <p:cNvPr id="7" name="Right Arrow 6"/>
          <p:cNvSpPr/>
          <p:nvPr/>
        </p:nvSpPr>
        <p:spPr>
          <a:xfrm>
            <a:off x="265117" y="4172969"/>
            <a:ext cx="1822100" cy="910717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 = 3 + 1 = 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48361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Our Example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27992" y="2065867"/>
            <a:ext cx="828923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number = 0</a:t>
            </a:r>
          </a:p>
          <a:p>
            <a:endParaRPr lang="en-US" sz="3600" dirty="0" smtClean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36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while number &lt;= 5:</a:t>
            </a:r>
          </a:p>
          <a:p>
            <a:r>
              <a:rPr lang="en-US" sz="36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36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print(number)</a:t>
            </a:r>
          </a:p>
          <a:p>
            <a:r>
              <a:rPr lang="en-US" sz="36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number = number + 1</a:t>
            </a:r>
          </a:p>
          <a:p>
            <a:endParaRPr lang="en-US" sz="3600" dirty="0" smtClean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sz="3600" dirty="0" smtClean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36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print(“Done!”)</a:t>
            </a:r>
          </a:p>
        </p:txBody>
      </p:sp>
      <p:sp>
        <p:nvSpPr>
          <p:cNvPr id="7" name="Right Arrow 6"/>
          <p:cNvSpPr/>
          <p:nvPr/>
        </p:nvSpPr>
        <p:spPr>
          <a:xfrm>
            <a:off x="265117" y="3020027"/>
            <a:ext cx="1484170" cy="910717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 &lt;= 5 (True)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150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Our Example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27992" y="2065867"/>
            <a:ext cx="828923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number = 0</a:t>
            </a:r>
          </a:p>
          <a:p>
            <a:endParaRPr lang="en-US" sz="3600" dirty="0" smtClean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36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while number &lt;= 5:</a:t>
            </a:r>
          </a:p>
          <a:p>
            <a:r>
              <a:rPr lang="en-US" sz="36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36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print(number)</a:t>
            </a:r>
          </a:p>
          <a:p>
            <a:r>
              <a:rPr lang="en-US" sz="36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number = number + 1</a:t>
            </a:r>
          </a:p>
          <a:p>
            <a:endParaRPr lang="en-US" sz="3600" dirty="0" smtClean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sz="3600" dirty="0" smtClean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36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print(“Done!”)</a:t>
            </a:r>
          </a:p>
        </p:txBody>
      </p:sp>
      <p:sp>
        <p:nvSpPr>
          <p:cNvPr id="7" name="Right Arrow 6"/>
          <p:cNvSpPr/>
          <p:nvPr/>
        </p:nvSpPr>
        <p:spPr>
          <a:xfrm>
            <a:off x="265117" y="3556742"/>
            <a:ext cx="1484170" cy="910717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38684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Our Example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27992" y="2065867"/>
            <a:ext cx="828923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number = 0</a:t>
            </a:r>
          </a:p>
          <a:p>
            <a:endParaRPr lang="en-US" sz="3600" dirty="0" smtClean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36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while number &lt;= 5:</a:t>
            </a:r>
          </a:p>
          <a:p>
            <a:r>
              <a:rPr lang="en-US" sz="36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36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print(number)</a:t>
            </a:r>
          </a:p>
          <a:p>
            <a:r>
              <a:rPr lang="en-US" sz="36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number = number + 1</a:t>
            </a:r>
          </a:p>
          <a:p>
            <a:endParaRPr lang="en-US" sz="3600" dirty="0" smtClean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sz="3600" dirty="0" smtClean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36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print(“Done!”)</a:t>
            </a:r>
          </a:p>
        </p:txBody>
      </p:sp>
      <p:sp>
        <p:nvSpPr>
          <p:cNvPr id="7" name="Right Arrow 6"/>
          <p:cNvSpPr/>
          <p:nvPr/>
        </p:nvSpPr>
        <p:spPr>
          <a:xfrm>
            <a:off x="265117" y="4172969"/>
            <a:ext cx="1822100" cy="910717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 = 4 + 1 = 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47691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Our Example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27992" y="2065867"/>
            <a:ext cx="828923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number = 0</a:t>
            </a:r>
          </a:p>
          <a:p>
            <a:endParaRPr lang="en-US" sz="3600" dirty="0" smtClean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36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while number &lt;= 5:</a:t>
            </a:r>
          </a:p>
          <a:p>
            <a:r>
              <a:rPr lang="en-US" sz="36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36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print(number)</a:t>
            </a:r>
          </a:p>
          <a:p>
            <a:r>
              <a:rPr lang="en-US" sz="36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number = number + 1</a:t>
            </a:r>
          </a:p>
          <a:p>
            <a:endParaRPr lang="en-US" sz="3600" dirty="0" smtClean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sz="3600" dirty="0" smtClean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36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print(“Done!”)</a:t>
            </a:r>
          </a:p>
        </p:txBody>
      </p:sp>
      <p:sp>
        <p:nvSpPr>
          <p:cNvPr id="7" name="Right Arrow 6"/>
          <p:cNvSpPr/>
          <p:nvPr/>
        </p:nvSpPr>
        <p:spPr>
          <a:xfrm>
            <a:off x="265117" y="3020027"/>
            <a:ext cx="1484170" cy="910717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r>
              <a:rPr lang="en-US" dirty="0" smtClean="0"/>
              <a:t> &lt;= 5 (True)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872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In Python, lines beginning with the “#” character are completely ignored</a:t>
            </a:r>
          </a:p>
          <a:p>
            <a:r>
              <a:rPr lang="en-US" sz="2800" dirty="0" smtClean="0"/>
              <a:t>This is extremely useful for writing notes to yourself (and anyone else who may use your code) about the logic of your code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834910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Our Example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27992" y="2065867"/>
            <a:ext cx="828923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number = 0</a:t>
            </a:r>
          </a:p>
          <a:p>
            <a:endParaRPr lang="en-US" sz="3600" dirty="0" smtClean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36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while number &lt;= 5:</a:t>
            </a:r>
          </a:p>
          <a:p>
            <a:r>
              <a:rPr lang="en-US" sz="36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36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print(number)</a:t>
            </a:r>
          </a:p>
          <a:p>
            <a:r>
              <a:rPr lang="en-US" sz="36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number = number + 1</a:t>
            </a:r>
          </a:p>
          <a:p>
            <a:endParaRPr lang="en-US" sz="3600" dirty="0" smtClean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sz="3600" dirty="0" smtClean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36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print(“Done!”)</a:t>
            </a:r>
          </a:p>
        </p:txBody>
      </p:sp>
      <p:sp>
        <p:nvSpPr>
          <p:cNvPr id="7" name="Right Arrow 6"/>
          <p:cNvSpPr/>
          <p:nvPr/>
        </p:nvSpPr>
        <p:spPr>
          <a:xfrm>
            <a:off x="265117" y="3556742"/>
            <a:ext cx="1484170" cy="910717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49504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Our Example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27992" y="2065867"/>
            <a:ext cx="828923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number = 0</a:t>
            </a:r>
          </a:p>
          <a:p>
            <a:endParaRPr lang="en-US" sz="3600" dirty="0" smtClean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36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while number &lt;= 5:</a:t>
            </a:r>
          </a:p>
          <a:p>
            <a:r>
              <a:rPr lang="en-US" sz="36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36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print(number)</a:t>
            </a:r>
          </a:p>
          <a:p>
            <a:r>
              <a:rPr lang="en-US" sz="36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number = number + 1</a:t>
            </a:r>
          </a:p>
          <a:p>
            <a:endParaRPr lang="en-US" sz="3600" dirty="0" smtClean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sz="3600" dirty="0" smtClean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36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print(“Done!”)</a:t>
            </a:r>
          </a:p>
        </p:txBody>
      </p:sp>
      <p:sp>
        <p:nvSpPr>
          <p:cNvPr id="7" name="Right Arrow 6"/>
          <p:cNvSpPr/>
          <p:nvPr/>
        </p:nvSpPr>
        <p:spPr>
          <a:xfrm>
            <a:off x="265117" y="4172969"/>
            <a:ext cx="1822100" cy="910717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 = 5+ 1 = 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46666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Our Example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27992" y="2065867"/>
            <a:ext cx="828923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number = 0</a:t>
            </a:r>
          </a:p>
          <a:p>
            <a:endParaRPr lang="en-US" sz="3600" dirty="0" smtClean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36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while number &lt;= 5:</a:t>
            </a:r>
          </a:p>
          <a:p>
            <a:r>
              <a:rPr lang="en-US" sz="36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36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print(number)</a:t>
            </a:r>
          </a:p>
          <a:p>
            <a:r>
              <a:rPr lang="en-US" sz="36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number = number + 1</a:t>
            </a:r>
          </a:p>
          <a:p>
            <a:endParaRPr lang="en-US" sz="3600" dirty="0" smtClean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sz="3600" dirty="0" smtClean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36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print(“Done!”)</a:t>
            </a:r>
          </a:p>
        </p:txBody>
      </p:sp>
      <p:sp>
        <p:nvSpPr>
          <p:cNvPr id="7" name="Right Arrow 6"/>
          <p:cNvSpPr/>
          <p:nvPr/>
        </p:nvSpPr>
        <p:spPr>
          <a:xfrm>
            <a:off x="265117" y="3020027"/>
            <a:ext cx="1484170" cy="91071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r>
              <a:rPr lang="en-US" smtClean="0"/>
              <a:t> </a:t>
            </a:r>
            <a:r>
              <a:rPr lang="en-US" dirty="0" smtClean="0"/>
              <a:t>&lt;= </a:t>
            </a:r>
            <a:r>
              <a:rPr lang="en-US" smtClean="0"/>
              <a:t>5 (False)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16835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Our Example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27992" y="2065867"/>
            <a:ext cx="828923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number = 0</a:t>
            </a:r>
          </a:p>
          <a:p>
            <a:endParaRPr lang="en-US" sz="3600" dirty="0" smtClean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36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while number &lt;= 5:</a:t>
            </a:r>
          </a:p>
          <a:p>
            <a:r>
              <a:rPr lang="en-US" sz="36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36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print(number)</a:t>
            </a:r>
          </a:p>
          <a:p>
            <a:r>
              <a:rPr lang="en-US" sz="36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number = number + 1</a:t>
            </a:r>
          </a:p>
          <a:p>
            <a:endParaRPr lang="en-US" sz="3600" dirty="0" smtClean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sz="3600" dirty="0" smtClean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36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print(“Done!”)</a:t>
            </a:r>
          </a:p>
        </p:txBody>
      </p:sp>
      <p:sp>
        <p:nvSpPr>
          <p:cNvPr id="7" name="Right Arrow 6"/>
          <p:cNvSpPr/>
          <p:nvPr/>
        </p:nvSpPr>
        <p:spPr>
          <a:xfrm>
            <a:off x="265117" y="5842743"/>
            <a:ext cx="1484170" cy="910717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01669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While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Think of it like </a:t>
            </a:r>
            <a:r>
              <a:rPr lang="en-US" sz="2800" smtClean="0"/>
              <a:t>a repeating “if” statement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72907278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an Example!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Write a program that repeatedly asks the user to “Type your name” until they literally type the phrase: “your name”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6990413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14400" y="2065867"/>
            <a:ext cx="846813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Please type your name: Jennifer</a:t>
            </a:r>
          </a:p>
          <a:p>
            <a:r>
              <a:rPr lang="en-US" dirty="0" smtClean="0"/>
              <a:t>Sorry! That is not your name</a:t>
            </a:r>
          </a:p>
          <a:p>
            <a:endParaRPr lang="en-US" dirty="0"/>
          </a:p>
          <a:p>
            <a:r>
              <a:rPr lang="en-US" dirty="0"/>
              <a:t>Please type your name: </a:t>
            </a:r>
            <a:r>
              <a:rPr lang="en-US" dirty="0" smtClean="0"/>
              <a:t>Jen</a:t>
            </a:r>
            <a:endParaRPr lang="en-US" dirty="0"/>
          </a:p>
          <a:p>
            <a:r>
              <a:rPr lang="en-US" dirty="0"/>
              <a:t>Sorry! That is not your </a:t>
            </a:r>
            <a:r>
              <a:rPr lang="en-US" dirty="0" smtClean="0"/>
              <a:t>name</a:t>
            </a:r>
          </a:p>
          <a:p>
            <a:endParaRPr lang="en-US" dirty="0"/>
          </a:p>
          <a:p>
            <a:r>
              <a:rPr lang="en-US" dirty="0"/>
              <a:t>Please type your name: </a:t>
            </a:r>
            <a:r>
              <a:rPr lang="mr-IN" dirty="0"/>
              <a:t>%#@#%*(^&amp;!!!</a:t>
            </a:r>
            <a:endParaRPr lang="en-US" dirty="0"/>
          </a:p>
          <a:p>
            <a:r>
              <a:rPr lang="en-US" dirty="0"/>
              <a:t>Sorry! That is not your </a:t>
            </a:r>
            <a:r>
              <a:rPr lang="en-US" dirty="0" smtClean="0"/>
              <a:t>name</a:t>
            </a:r>
          </a:p>
          <a:p>
            <a:endParaRPr lang="en-US" dirty="0"/>
          </a:p>
          <a:p>
            <a:r>
              <a:rPr lang="en-US" dirty="0"/>
              <a:t>Please type your name: </a:t>
            </a:r>
            <a:r>
              <a:rPr lang="en-US" dirty="0" smtClean="0"/>
              <a:t>your name</a:t>
            </a:r>
            <a:endParaRPr lang="en-US" dirty="0"/>
          </a:p>
          <a:p>
            <a:r>
              <a:rPr lang="en-US" dirty="0" smtClean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20503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Example!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We want to write a program which has the user enter as many positive numbers as they want</a:t>
            </a:r>
          </a:p>
          <a:p>
            <a:r>
              <a:rPr lang="en-US" sz="2800" dirty="0" smtClean="0"/>
              <a:t>When the user enters a negative number, we stop asking for new numbers and print the sum total of all the numbers they entered (except for the very last one)</a:t>
            </a:r>
          </a:p>
        </p:txBody>
      </p:sp>
    </p:spTree>
    <p:extLst>
      <p:ext uri="{BB962C8B-B14F-4D97-AF65-F5344CB8AC3E}">
        <p14:creationId xmlns:p14="http://schemas.microsoft.com/office/powerpoint/2010/main" val="210265900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WARNING!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2104" y="1823410"/>
            <a:ext cx="5314122" cy="4596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2998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WARNING!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The code inside the while loop’s block </a:t>
            </a:r>
            <a:r>
              <a:rPr lang="en-US" sz="2800" i="1" dirty="0" smtClean="0"/>
              <a:t>must</a:t>
            </a:r>
            <a:r>
              <a:rPr lang="en-US" sz="2800" dirty="0" smtClean="0"/>
              <a:t> affect the condition!</a:t>
            </a:r>
          </a:p>
          <a:p>
            <a:r>
              <a:rPr lang="en-US" sz="2800" dirty="0" smtClean="0"/>
              <a:t>Otherwise the loop will never stop!</a:t>
            </a:r>
          </a:p>
        </p:txBody>
      </p:sp>
    </p:spTree>
    <p:extLst>
      <p:ext uri="{BB962C8B-B14F-4D97-AF65-F5344CB8AC3E}">
        <p14:creationId xmlns:p14="http://schemas.microsoft.com/office/powerpoint/2010/main" val="581669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Comments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1" y="2065867"/>
            <a:ext cx="1076407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#A program to divide two numbers</a:t>
            </a:r>
          </a:p>
          <a:p>
            <a:endParaRPr lang="en-US" sz="2400" dirty="0" smtClean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4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#Get values from user</a:t>
            </a:r>
          </a:p>
          <a:p>
            <a:r>
              <a:rPr lang="en-US" sz="24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num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= float(input(“Enter numerator”))</a:t>
            </a:r>
          </a:p>
          <a:p>
            <a:r>
              <a:rPr lang="en-US" sz="24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denom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= float(input(“Enter denominator”))</a:t>
            </a:r>
          </a:p>
          <a:p>
            <a:endParaRPr lang="en-US" sz="2400" dirty="0" smtClean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4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#Only do division if </a:t>
            </a:r>
            <a:r>
              <a:rPr lang="en-US" sz="24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denom</a:t>
            </a:r>
            <a:r>
              <a:rPr lang="en-US" sz="24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is not 0</a:t>
            </a:r>
            <a:endParaRPr lang="en-US" sz="2400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if </a:t>
            </a:r>
            <a:r>
              <a:rPr lang="en-US" sz="24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denom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!= 0:</a:t>
            </a:r>
          </a:p>
          <a:p>
            <a:r>
              <a:rPr lang="en-US" sz="2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print(“Ratio = “, </a:t>
            </a:r>
            <a:r>
              <a:rPr lang="en-US" sz="24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num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/ </a:t>
            </a:r>
            <a:r>
              <a:rPr lang="en-US" sz="24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denom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else:</a:t>
            </a:r>
          </a:p>
          <a:p>
            <a:r>
              <a:rPr lang="en-US" sz="2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print(“Cannot divide by 0”)</a:t>
            </a:r>
          </a:p>
        </p:txBody>
      </p:sp>
    </p:spTree>
    <p:extLst>
      <p:ext uri="{BB962C8B-B14F-4D97-AF65-F5344CB8AC3E}">
        <p14:creationId xmlns:p14="http://schemas.microsoft.com/office/powerpoint/2010/main" val="78814230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Warning: Infinite Loops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27992" y="2065867"/>
            <a:ext cx="828923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number = 0</a:t>
            </a:r>
          </a:p>
          <a:p>
            <a:endParaRPr lang="en-US" sz="3600" dirty="0" smtClean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36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while number &lt;= 5:</a:t>
            </a:r>
          </a:p>
          <a:p>
            <a:r>
              <a:rPr lang="en-US" sz="36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36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print(number)</a:t>
            </a:r>
          </a:p>
          <a:p>
            <a:endParaRPr lang="en-US" sz="3600" dirty="0" smtClean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36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print(“Done!”)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686801" y="3101008"/>
            <a:ext cx="324015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number</a:t>
            </a:r>
            <a:r>
              <a:rPr lang="en-US" sz="2800" dirty="0" smtClean="0">
                <a:solidFill>
                  <a:schemeClr val="accent3"/>
                </a:solidFill>
              </a:rPr>
              <a:t> </a:t>
            </a:r>
            <a:r>
              <a:rPr lang="en-US" sz="2800" dirty="0" smtClean="0"/>
              <a:t>never changes, so the condition is </a:t>
            </a:r>
            <a:r>
              <a:rPr lang="en-US" sz="2800" i="1" dirty="0" smtClean="0"/>
              <a:t>always 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True</a:t>
            </a:r>
            <a:endParaRPr lang="en-US" sz="2800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190758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Warning: Infinite Loops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27992" y="2065867"/>
            <a:ext cx="828923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number = 0</a:t>
            </a:r>
          </a:p>
          <a:p>
            <a:endParaRPr lang="en-US" sz="3600" dirty="0" smtClean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36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while True:</a:t>
            </a:r>
          </a:p>
          <a:p>
            <a:r>
              <a:rPr lang="en-US" sz="36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36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print(number)</a:t>
            </a:r>
          </a:p>
          <a:p>
            <a:endParaRPr lang="en-US" sz="3600" dirty="0" smtClean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36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print(“Done!”)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686801" y="3101008"/>
            <a:ext cx="324015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number</a:t>
            </a:r>
            <a:r>
              <a:rPr lang="en-US" sz="2800" dirty="0" smtClean="0">
                <a:solidFill>
                  <a:schemeClr val="accent3"/>
                </a:solidFill>
              </a:rPr>
              <a:t> </a:t>
            </a:r>
            <a:r>
              <a:rPr lang="en-US" sz="2800" dirty="0" smtClean="0"/>
              <a:t>never changes, so the condition is </a:t>
            </a:r>
            <a:r>
              <a:rPr lang="en-US" sz="2800" i="1" dirty="0" smtClean="0"/>
              <a:t>always 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True</a:t>
            </a:r>
            <a:endParaRPr lang="en-US" sz="2800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517070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Exception: the break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Python has a reserved keyword called 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break</a:t>
            </a:r>
          </a:p>
          <a:p>
            <a:r>
              <a:rPr lang="en-US" sz="2800" dirty="0" smtClean="0">
                <a:ea typeface="Courier" charset="0"/>
                <a:cs typeface="Courier" charset="0"/>
              </a:rPr>
              <a:t>If you type 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break</a:t>
            </a:r>
            <a:r>
              <a:rPr lang="en-US" sz="2800" dirty="0" smtClean="0">
                <a:solidFill>
                  <a:schemeClr val="accent3"/>
                </a:solidFill>
                <a:ea typeface="Courier" charset="0"/>
                <a:cs typeface="Courier" charset="0"/>
              </a:rPr>
              <a:t> </a:t>
            </a:r>
            <a:r>
              <a:rPr lang="en-US" sz="2800" dirty="0" smtClean="0">
                <a:ea typeface="Courier" charset="0"/>
                <a:cs typeface="Courier" charset="0"/>
              </a:rPr>
              <a:t>inside of your while loop block, the block is </a:t>
            </a:r>
            <a:r>
              <a:rPr lang="en-US" sz="2800" i="1" dirty="0" smtClean="0">
                <a:ea typeface="Courier" charset="0"/>
                <a:cs typeface="Courier" charset="0"/>
              </a:rPr>
              <a:t>immediately </a:t>
            </a:r>
            <a:r>
              <a:rPr lang="en-US" sz="2800" dirty="0" smtClean="0">
                <a:ea typeface="Courier" charset="0"/>
                <a:cs typeface="Courier" charset="0"/>
              </a:rPr>
              <a:t>exited </a:t>
            </a:r>
            <a:endParaRPr lang="en-US" sz="2800" dirty="0"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04895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Warning: Infinite Loops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27992" y="2065867"/>
            <a:ext cx="828923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number = 0</a:t>
            </a:r>
          </a:p>
          <a:p>
            <a:endParaRPr lang="en-US" sz="2800" dirty="0" smtClean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while True:</a:t>
            </a:r>
          </a:p>
          <a:p>
            <a:r>
              <a:rPr lang="en-US" sz="28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print(number)</a:t>
            </a:r>
          </a:p>
          <a:p>
            <a:r>
              <a:rPr lang="en-US" sz="28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number = number + 1</a:t>
            </a:r>
          </a:p>
          <a:p>
            <a:r>
              <a:rPr lang="en-US" sz="28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if number &gt; 5:</a:t>
            </a:r>
          </a:p>
          <a:p>
            <a:r>
              <a:rPr lang="en-US" sz="28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break</a:t>
            </a:r>
          </a:p>
          <a:p>
            <a:endParaRPr lang="en-US" sz="2800" dirty="0" smtClean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print(“Done!”)</a:t>
            </a:r>
          </a:p>
        </p:txBody>
      </p:sp>
    </p:spTree>
    <p:extLst>
      <p:ext uri="{BB962C8B-B14F-4D97-AF65-F5344CB8AC3E}">
        <p14:creationId xmlns:p14="http://schemas.microsoft.com/office/powerpoint/2010/main" val="153466288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Warning: Infinite Loops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27992" y="1867087"/>
            <a:ext cx="828923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number = 0</a:t>
            </a:r>
          </a:p>
          <a:p>
            <a:endParaRPr lang="en-US" sz="2800" dirty="0" smtClean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while True:</a:t>
            </a:r>
          </a:p>
          <a:p>
            <a:r>
              <a:rPr lang="en-US" sz="28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print(number)</a:t>
            </a:r>
          </a:p>
          <a:p>
            <a:r>
              <a:rPr lang="en-US" sz="28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number = number + 1</a:t>
            </a:r>
          </a:p>
          <a:p>
            <a:r>
              <a:rPr lang="en-US" sz="28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if number &gt; 5:</a:t>
            </a:r>
          </a:p>
          <a:p>
            <a:r>
              <a:rPr lang="en-US" sz="28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break</a:t>
            </a:r>
          </a:p>
          <a:p>
            <a:r>
              <a:rPr lang="en-US" sz="28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print(“If number &gt; 5, this line is 			never reached!”)</a:t>
            </a:r>
          </a:p>
          <a:p>
            <a:endParaRPr lang="en-US" sz="2800" dirty="0" smtClean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print(“Done!”)</a:t>
            </a:r>
          </a:p>
        </p:txBody>
      </p:sp>
    </p:spTree>
    <p:extLst>
      <p:ext uri="{BB962C8B-B14F-4D97-AF65-F5344CB8AC3E}">
        <p14:creationId xmlns:p14="http://schemas.microsoft.com/office/powerpoint/2010/main" val="631732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Comments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27923" y="1753705"/>
            <a:ext cx="10764077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#A program to log a user into a network</a:t>
            </a:r>
          </a:p>
          <a:p>
            <a:endParaRPr lang="en-US" sz="2000" dirty="0" smtClean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#Here are the correct username and password</a:t>
            </a:r>
          </a:p>
          <a:p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username = “Leslie”</a:t>
            </a:r>
          </a:p>
          <a:p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password = “parks1975” </a:t>
            </a:r>
            <a:r>
              <a:rPr lang="en-US" sz="20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#We can also start comments here</a:t>
            </a:r>
          </a:p>
          <a:p>
            <a:endParaRPr lang="en-US" sz="2000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#Now, ask the user to enter in their name and </a:t>
            </a:r>
            <a:r>
              <a:rPr lang="en-US" sz="20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pwd</a:t>
            </a:r>
            <a:endParaRPr lang="en-US" sz="2000" dirty="0" smtClean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username_test</a:t>
            </a: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= input(“Enter your name”)</a:t>
            </a:r>
          </a:p>
          <a:p>
            <a:r>
              <a:rPr lang="en-US" sz="20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password_test</a:t>
            </a: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= input(“Enter your password”) </a:t>
            </a:r>
          </a:p>
          <a:p>
            <a:endParaRPr lang="en-US" sz="2000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#Only login if BOTH username AND password are correct</a:t>
            </a:r>
          </a:p>
          <a:p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if username==</a:t>
            </a:r>
            <a:r>
              <a:rPr lang="en-US" sz="20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username_test</a:t>
            </a: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and password==</a:t>
            </a:r>
            <a:r>
              <a:rPr lang="en-US" sz="20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password_test</a:t>
            </a: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:</a:t>
            </a:r>
          </a:p>
          <a:p>
            <a:r>
              <a:rPr lang="en-US" sz="20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print(“Welcome, Leslie”)</a:t>
            </a:r>
          </a:p>
          <a:p>
            <a:r>
              <a:rPr lang="en-US" sz="20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#If above is false, we’re being hacked!</a:t>
            </a:r>
          </a:p>
          <a:p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else:</a:t>
            </a:r>
          </a:p>
          <a:p>
            <a:r>
              <a:rPr lang="en-US" sz="20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print(“Intruder alert!”)</a:t>
            </a:r>
          </a:p>
        </p:txBody>
      </p:sp>
    </p:spTree>
    <p:extLst>
      <p:ext uri="{BB962C8B-B14F-4D97-AF65-F5344CB8AC3E}">
        <p14:creationId xmlns:p14="http://schemas.microsoft.com/office/powerpoint/2010/main" val="1940971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Use comments to:</a:t>
            </a:r>
          </a:p>
          <a:p>
            <a:pPr lvl="1"/>
            <a:r>
              <a:rPr lang="en-US" sz="2800" dirty="0" smtClean="0"/>
              <a:t>Organize code into logical units</a:t>
            </a:r>
          </a:p>
          <a:p>
            <a:pPr lvl="1"/>
            <a:r>
              <a:rPr lang="en-US" sz="2800" dirty="0" smtClean="0"/>
              <a:t>Clarify the purpose of a variable</a:t>
            </a:r>
          </a:p>
          <a:p>
            <a:pPr lvl="1"/>
            <a:r>
              <a:rPr lang="en-US" sz="2800" dirty="0" smtClean="0"/>
              <a:t>Write notes to yourself or others</a:t>
            </a:r>
          </a:p>
          <a:p>
            <a:pPr lvl="1"/>
            <a:r>
              <a:rPr lang="en-US" sz="2800" dirty="0" smtClean="0"/>
              <a:t>Explain your program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850759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Required comments for class assignments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 smtClean="0"/>
              <a:t>A header comment at the very beginning of the file which contains:</a:t>
            </a:r>
          </a:p>
          <a:p>
            <a:pPr lvl="1"/>
            <a:r>
              <a:rPr lang="en-US" sz="2600" dirty="0" smtClean="0"/>
              <a:t>Your name</a:t>
            </a:r>
          </a:p>
          <a:p>
            <a:pPr lvl="1"/>
            <a:r>
              <a:rPr lang="en-US" sz="2600" dirty="0" smtClean="0"/>
              <a:t>The date</a:t>
            </a:r>
          </a:p>
          <a:p>
            <a:pPr lvl="1"/>
            <a:r>
              <a:rPr lang="en-US" sz="2600" dirty="0" smtClean="0"/>
              <a:t>A brief summary of the purpose of the program</a:t>
            </a:r>
          </a:p>
          <a:p>
            <a:r>
              <a:rPr lang="en-US" sz="2800" dirty="0" smtClean="0"/>
              <a:t>A comment about each “logical unit” of your code</a:t>
            </a:r>
          </a:p>
          <a:p>
            <a:r>
              <a:rPr lang="en-US" sz="2800" dirty="0" smtClean="0"/>
              <a:t>A comment defining the important variables in your program</a:t>
            </a:r>
          </a:p>
          <a:p>
            <a:r>
              <a:rPr lang="en-US" sz="2800" dirty="0" smtClean="0"/>
              <a:t>After you turn in your quadratic equation code, I’ll post an example of well-commented code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980742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2355</TotalTime>
  <Words>1239</Words>
  <Application>Microsoft Macintosh PowerPoint</Application>
  <PresentationFormat>Widescreen</PresentationFormat>
  <Paragraphs>508</Paragraphs>
  <Slides>64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70" baseType="lpstr">
      <vt:lpstr>Calibri</vt:lpstr>
      <vt:lpstr>Calibri Light</vt:lpstr>
      <vt:lpstr>Courier</vt:lpstr>
      <vt:lpstr>Mangal</vt:lpstr>
      <vt:lpstr>Arial</vt:lpstr>
      <vt:lpstr>Celestial</vt:lpstr>
      <vt:lpstr>Flow of control (3/?)</vt:lpstr>
      <vt:lpstr>Common Mistakes</vt:lpstr>
      <vt:lpstr>Common Mistakes</vt:lpstr>
      <vt:lpstr>Common Mistakes</vt:lpstr>
      <vt:lpstr>Comments</vt:lpstr>
      <vt:lpstr>Comments</vt:lpstr>
      <vt:lpstr>Comments</vt:lpstr>
      <vt:lpstr>Comments</vt:lpstr>
      <vt:lpstr>Required comments for class assignments</vt:lpstr>
      <vt:lpstr>Back to flow of control!</vt:lpstr>
      <vt:lpstr>Scenario:</vt:lpstr>
      <vt:lpstr>Solution</vt:lpstr>
      <vt:lpstr>Different scenario</vt:lpstr>
      <vt:lpstr>PowerPoint Presentation</vt:lpstr>
      <vt:lpstr>PowerPoint Presentation</vt:lpstr>
      <vt:lpstr>PowerPoint Presentation</vt:lpstr>
      <vt:lpstr>PowerPoint Presentation</vt:lpstr>
      <vt:lpstr>Introducing: The While statement</vt:lpstr>
      <vt:lpstr>Introducing: The While statement</vt:lpstr>
      <vt:lpstr>How it works</vt:lpstr>
      <vt:lpstr>PowerPoint Presentation</vt:lpstr>
      <vt:lpstr>How it works</vt:lpstr>
      <vt:lpstr>How it works</vt:lpstr>
      <vt:lpstr>How it works</vt:lpstr>
      <vt:lpstr>How it works</vt:lpstr>
      <vt:lpstr>How it works</vt:lpstr>
      <vt:lpstr>How it works</vt:lpstr>
      <vt:lpstr>How it works</vt:lpstr>
      <vt:lpstr>How it works</vt:lpstr>
      <vt:lpstr>How it works</vt:lpstr>
      <vt:lpstr>How it works</vt:lpstr>
      <vt:lpstr>In Our Example</vt:lpstr>
      <vt:lpstr>In Our Example</vt:lpstr>
      <vt:lpstr>In Our Example</vt:lpstr>
      <vt:lpstr>In Our Example</vt:lpstr>
      <vt:lpstr>In Our Example</vt:lpstr>
      <vt:lpstr>In Our Example</vt:lpstr>
      <vt:lpstr>In Our Example</vt:lpstr>
      <vt:lpstr>In Our Example</vt:lpstr>
      <vt:lpstr>In Our Example</vt:lpstr>
      <vt:lpstr>In Our Example</vt:lpstr>
      <vt:lpstr>In Our Example</vt:lpstr>
      <vt:lpstr>In Our Example</vt:lpstr>
      <vt:lpstr>In Our Example</vt:lpstr>
      <vt:lpstr>In Our Example</vt:lpstr>
      <vt:lpstr>In Our Example</vt:lpstr>
      <vt:lpstr>In Our Example</vt:lpstr>
      <vt:lpstr>In Our Example</vt:lpstr>
      <vt:lpstr>In Our Example</vt:lpstr>
      <vt:lpstr>In Our Example</vt:lpstr>
      <vt:lpstr>In Our Example</vt:lpstr>
      <vt:lpstr>In Our Example</vt:lpstr>
      <vt:lpstr>In Our Example</vt:lpstr>
      <vt:lpstr>While Loops</vt:lpstr>
      <vt:lpstr>Try an Example!</vt:lpstr>
      <vt:lpstr>Sample </vt:lpstr>
      <vt:lpstr>Another Example!</vt:lpstr>
      <vt:lpstr>WARNING!</vt:lpstr>
      <vt:lpstr>WARNING!</vt:lpstr>
      <vt:lpstr>Warning: Infinite Loops</vt:lpstr>
      <vt:lpstr>Warning: Infinite Loops</vt:lpstr>
      <vt:lpstr>An Exception: the break statement</vt:lpstr>
      <vt:lpstr>Warning: Infinite Loops</vt:lpstr>
      <vt:lpstr>Warning: Infinite Loops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Installing Python (And SPYDER)</dc:title>
  <dc:creator>Microsoft Office User</dc:creator>
  <cp:lastModifiedBy>Microsoft Office User</cp:lastModifiedBy>
  <cp:revision>118</cp:revision>
  <dcterms:created xsi:type="dcterms:W3CDTF">2021-01-14T21:28:44Z</dcterms:created>
  <dcterms:modified xsi:type="dcterms:W3CDTF">2021-02-01T18:11:13Z</dcterms:modified>
</cp:coreProperties>
</file>