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4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46"/>
    <p:restoredTop sz="78445"/>
  </p:normalViewPr>
  <p:slideViewPr>
    <p:cSldViewPr snapToGrid="0" snapToObjects="1">
      <p:cViewPr>
        <p:scale>
          <a:sx n="76" d="100"/>
          <a:sy n="76" d="100"/>
        </p:scale>
        <p:origin x="216" y="160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write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7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9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a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want to write a program to calculate sin(x)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34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4393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“What is the magnitude of the first force (in </a:t>
            </a:r>
            <a:r>
              <a:rPr lang="en-US" sz="2400" dirty="0" err="1" smtClean="0"/>
              <a:t>Newtons</a:t>
            </a:r>
            <a:r>
              <a:rPr lang="en-US" sz="2400" dirty="0" smtClean="0"/>
              <a:t>?)”: 200</a:t>
            </a:r>
          </a:p>
          <a:p>
            <a:pPr marL="0" indent="0">
              <a:buNone/>
            </a:pPr>
            <a:r>
              <a:rPr lang="en-US" sz="2400" dirty="0" smtClean="0"/>
              <a:t>“What angle does the first force make with the positive x-axis (in degrees)?”: 57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“What is the magnitude of the </a:t>
            </a:r>
            <a:r>
              <a:rPr lang="en-US" sz="2400" dirty="0" smtClean="0"/>
              <a:t>second force </a:t>
            </a:r>
            <a:r>
              <a:rPr lang="en-US" sz="2400" dirty="0"/>
              <a:t>(in </a:t>
            </a:r>
            <a:r>
              <a:rPr lang="en-US" sz="2400" dirty="0" err="1"/>
              <a:t>Newtons</a:t>
            </a:r>
            <a:r>
              <a:rPr lang="en-US" sz="2400" dirty="0"/>
              <a:t>?)”: </a:t>
            </a:r>
            <a:r>
              <a:rPr lang="en-US" sz="2400" dirty="0" smtClean="0"/>
              <a:t>150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“What angle does the first force make with the positive x-axis (in degrees)?”: </a:t>
            </a:r>
            <a:r>
              <a:rPr lang="en-US" sz="2400" dirty="0" smtClean="0"/>
              <a:t>120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82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439399" cy="3649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&lt;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439399" cy="364913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3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439399" cy="3649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charset="0"/>
                        </a:rPr>
                        <m:t>&gt;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&gt;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400" b="0" i="0" smtClean="0">
                        <a:latin typeface="Cambria Math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24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charset="0"/>
                      </a:rPr>
                      <m:t>&gt;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439399" cy="364913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9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COS(X)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func>
                      <m:r>
                        <a:rPr lang="en-US" sz="3200" b="0" i="1" smtClean="0">
                          <a:latin typeface="Cambria Math" charset="0"/>
                        </a:rPr>
                        <m:t>=1−</m:t>
                      </m:r>
                      <m:f>
                        <m:fPr>
                          <m:ctrlPr>
                            <a:rPr lang="bg-BG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2!</m:t>
                          </m:r>
                        </m:den>
                      </m:f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4!</m:t>
                          </m:r>
                        </m:den>
                      </m:f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6!</m:t>
                          </m:r>
                        </m:den>
                      </m:f>
                      <m:r>
                        <a:rPr lang="en-US" sz="3200" b="0" i="1" smtClean="0"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81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4393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908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works! But it could be improved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such a simple program, it’s pretty long and complicated</a:t>
            </a:r>
          </a:p>
          <a:p>
            <a:r>
              <a:rPr lang="en-US" sz="2800" dirty="0" smtClean="0"/>
              <a:t>A lot of our code was just copied and pasted!</a:t>
            </a:r>
          </a:p>
        </p:txBody>
      </p:sp>
    </p:spTree>
    <p:extLst>
      <p:ext uri="{BB962C8B-B14F-4D97-AF65-F5344CB8AC3E}">
        <p14:creationId xmlns:p14="http://schemas.microsoft.com/office/powerpoint/2010/main" val="13939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9" y="609600"/>
            <a:ext cx="5258077" cy="5102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61" y="609600"/>
            <a:ext cx="5309378" cy="51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9" y="609600"/>
            <a:ext cx="5258077" cy="5102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61" y="609600"/>
            <a:ext cx="5309378" cy="510294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85801" y="881149"/>
            <a:ext cx="1708264" cy="199506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73488" y="864524"/>
            <a:ext cx="1708264" cy="199506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2426" y="5436525"/>
            <a:ext cx="2140526" cy="2261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90113" y="5453150"/>
            <a:ext cx="2140526" cy="226148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this code simpler?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there a way to just write these lines one time, but have them </a:t>
            </a:r>
            <a:r>
              <a:rPr lang="en-US" sz="2800" smtClean="0"/>
              <a:t>run whenever we want?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94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answer in Python (and most languages) is something called a </a:t>
            </a:r>
            <a:r>
              <a:rPr lang="en-US" sz="2800" i="1" dirty="0" smtClean="0"/>
              <a:t>function</a:t>
            </a:r>
            <a:endParaRPr lang="en-US" sz="2800" dirty="0" smtClean="0"/>
          </a:p>
          <a:p>
            <a:r>
              <a:rPr lang="en-US" sz="2800" dirty="0" smtClean="0"/>
              <a:t>Think of a function as a program </a:t>
            </a:r>
            <a:r>
              <a:rPr lang="en-US" sz="2800" i="1" dirty="0" smtClean="0"/>
              <a:t>within</a:t>
            </a:r>
            <a:r>
              <a:rPr lang="en-US" sz="2800" dirty="0"/>
              <a:t> </a:t>
            </a:r>
            <a:r>
              <a:rPr lang="en-US" sz="2800" dirty="0" smtClean="0"/>
              <a:t>the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0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 to (approximate) Sin(x)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Skipping over the details, note that the function sin(x) can be expressed via an infinite series: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7!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9!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5!=(5)(4)(3)(2)(1)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𝑛</m:t>
                    </m:r>
                    <m:r>
                      <a:rPr lang="en-US" sz="3200" b="0" i="1" smtClean="0">
                        <a:latin typeface="Cambria Math" charset="0"/>
                      </a:rPr>
                      <m:t>!=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−2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(…)</m:t>
                    </m:r>
                  </m:oMath>
                </a14:m>
                <a:r>
                  <a:rPr lang="en-US" sz="3200" dirty="0"/>
                  <a:t>	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 r="-1325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0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print(“Greetings!”)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print(“How are you today?”)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print(“Greetings!”)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print(“How are you today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?”)</a:t>
            </a:r>
          </a:p>
        </p:txBody>
      </p:sp>
    </p:spTree>
    <p:extLst>
      <p:ext uri="{BB962C8B-B14F-4D97-AF65-F5344CB8AC3E}">
        <p14:creationId xmlns:p14="http://schemas.microsoft.com/office/powerpoint/2010/main" val="1694093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run “Greetings”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run “Greetings”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10491" y="1911928"/>
            <a:ext cx="4006735" cy="96427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print(“Greetings!”)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2568" y="155029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Greetings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8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(essentially) what a function 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</p:spTree>
    <p:extLst>
      <p:ext uri="{BB962C8B-B14F-4D97-AF65-F5344CB8AC3E}">
        <p14:creationId xmlns:p14="http://schemas.microsoft.com/office/powerpoint/2010/main" val="79700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86248" y="2142067"/>
            <a:ext cx="565265" cy="1216275"/>
          </a:xfrm>
          <a:prstGeom prst="rightBrac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1513" y="2565538"/>
            <a:ext cx="510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called the function </a:t>
            </a:r>
            <a:r>
              <a:rPr lang="en-US" i="1" dirty="0" smtClean="0"/>
              <a:t>definition</a:t>
            </a:r>
            <a:r>
              <a:rPr lang="en-US" dirty="0" smtClean="0"/>
              <a:t> (hence the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6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4" name="Left Arrow 3"/>
          <p:cNvSpPr/>
          <p:nvPr/>
        </p:nvSpPr>
        <p:spPr>
          <a:xfrm rot="573928">
            <a:off x="3142212" y="4771506"/>
            <a:ext cx="2344189" cy="36576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rot="21074859">
            <a:off x="3142127" y="5398687"/>
            <a:ext cx="2344189" cy="36576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9404" y="4867831"/>
            <a:ext cx="3341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function </a:t>
            </a:r>
            <a:r>
              <a:rPr lang="en-US" i="1" dirty="0" smtClean="0"/>
              <a:t>call</a:t>
            </a:r>
            <a:r>
              <a:rPr lang="en-US" dirty="0" smtClean="0"/>
              <a:t>. The code defined earlier is actually run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4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1664701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94440" y="1746410"/>
            <a:ext cx="358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here, print “Hello!” like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5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2096959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94440" y="2162045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line, do 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63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2545844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0012" y="2481404"/>
            <a:ext cx="524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Python sees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/>
              <a:t>, it saves the subsequent block of code for later and labels it with the name “greetings”.</a:t>
            </a:r>
          </a:p>
        </p:txBody>
      </p:sp>
    </p:spTree>
    <p:extLst>
      <p:ext uri="{BB962C8B-B14F-4D97-AF65-F5344CB8AC3E}">
        <p14:creationId xmlns:p14="http://schemas.microsoft.com/office/powerpoint/2010/main" val="149599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2928231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37134" y="3080009"/>
            <a:ext cx="524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is not run now. Nothing is printed yet.</a:t>
            </a:r>
          </a:p>
        </p:txBody>
      </p:sp>
    </p:spTree>
    <p:extLst>
      <p:ext uri="{BB962C8B-B14F-4D97-AF65-F5344CB8AC3E}">
        <p14:creationId xmlns:p14="http://schemas.microsoft.com/office/powerpoint/2010/main" val="13315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3426993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15695" y="3426993"/>
            <a:ext cx="386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is not run now. Nothing is printed yet.</a:t>
            </a:r>
          </a:p>
        </p:txBody>
      </p:sp>
    </p:spTree>
    <p:extLst>
      <p:ext uri="{BB962C8B-B14F-4D97-AF65-F5344CB8AC3E}">
        <p14:creationId xmlns:p14="http://schemas.microsoft.com/office/powerpoint/2010/main" val="194813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down into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Figure out how to calculate a factorial (n!)</a:t>
            </a:r>
          </a:p>
          <a:p>
            <a:r>
              <a:rPr lang="en-US" sz="2800" dirty="0" smtClean="0"/>
              <a:t>Write a loop to calculate consecutive terms of the series</a:t>
            </a:r>
          </a:p>
          <a:p>
            <a:r>
              <a:rPr lang="en-US" sz="2800" dirty="0" smtClean="0"/>
              <a:t>Add all the terms together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4241634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4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4640642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5106152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35287" y="4796932"/>
            <a:ext cx="379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() tells Python that you want to run the code inside of a function. It looks for defined functions with the name “greetings”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50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2928231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69890" y="2928231"/>
            <a:ext cx="5950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“greetings” function is found, and the associated code is now executed. The program prints(“Greetings”)</a:t>
            </a:r>
          </a:p>
        </p:txBody>
      </p:sp>
    </p:spTree>
    <p:extLst>
      <p:ext uri="{BB962C8B-B14F-4D97-AF65-F5344CB8AC3E}">
        <p14:creationId xmlns:p14="http://schemas.microsoft.com/office/powerpoint/2010/main" val="1594041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3393741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7171" y="3329301"/>
            <a:ext cx="299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 prints(“How are </a:t>
            </a:r>
            <a:r>
              <a:rPr lang="en-US" smtClean="0"/>
              <a:t>you today?”)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41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3742871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7171" y="3645182"/>
            <a:ext cx="299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Reach end of function. Move back to where it was called.</a:t>
            </a:r>
          </a:p>
        </p:txBody>
      </p:sp>
    </p:spTree>
    <p:extLst>
      <p:ext uri="{BB962C8B-B14F-4D97-AF65-F5344CB8AC3E}">
        <p14:creationId xmlns:p14="http://schemas.microsoft.com/office/powerpoint/2010/main" val="2011341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alter 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6" y="2310938"/>
            <a:ext cx="9405849" cy="3563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print(“Hello!”)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print(“Greetings!”)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(“How are you today?”)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greetings()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31273" y="5555044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18531" y="5522823"/>
            <a:ext cx="299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function finishes, proceed to the next line as usual</a:t>
            </a:r>
          </a:p>
        </p:txBody>
      </p:sp>
    </p:spTree>
    <p:extLst>
      <p:ext uri="{BB962C8B-B14F-4D97-AF65-F5344CB8AC3E}">
        <p14:creationId xmlns:p14="http://schemas.microsoft.com/office/powerpoint/2010/main" val="637729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function_name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statement 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statement 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another statement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99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function_name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statement 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statement 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another statement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0164" y="1709805"/>
            <a:ext cx="2123901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Reserved keyword used for defining functions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0861" y="2574329"/>
            <a:ext cx="29182" cy="42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56164" y="1511684"/>
            <a:ext cx="2716876" cy="115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smtClean="0"/>
              <a:t>ny </a:t>
            </a:r>
            <a:r>
              <a:rPr lang="en-US" dirty="0" smtClean="0"/>
              <a:t>name used to “label” the function and call it later. Normal variable naming rules apply.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0406" y="2574329"/>
            <a:ext cx="183795" cy="42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73483" y="1578109"/>
            <a:ext cx="2123901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empty parentheses (we’ll see why soon!)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14502" y="2442633"/>
            <a:ext cx="1137011" cy="591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01936" y="2902680"/>
            <a:ext cx="1233199" cy="50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 colon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44440" y="3156911"/>
            <a:ext cx="8574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92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function_name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statement 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statement 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another statement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0164" y="1709805"/>
            <a:ext cx="2123901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Reserved keyword used for defining functions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0861" y="2574329"/>
            <a:ext cx="29182" cy="42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56164" y="1511684"/>
            <a:ext cx="2716876" cy="115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smtClean="0"/>
              <a:t>ny </a:t>
            </a:r>
            <a:r>
              <a:rPr lang="en-US" dirty="0" smtClean="0"/>
              <a:t>name used to “label” the function and call it later. Normal variable naming rules apply.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0406" y="2574329"/>
            <a:ext cx="183795" cy="42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73483" y="1578109"/>
            <a:ext cx="2123901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empty parentheses (we’ll see why soon!)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14502" y="2442633"/>
            <a:ext cx="1137011" cy="591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01936" y="2902680"/>
            <a:ext cx="1233199" cy="50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 colon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44440" y="3156911"/>
            <a:ext cx="8574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914602" y="3447164"/>
            <a:ext cx="438742" cy="103893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11532" y="3575817"/>
            <a:ext cx="2123901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indented block of code (just like if or while)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function_name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statement 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statement 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another statement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0164" y="1709805"/>
            <a:ext cx="2123901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Reserved keyword used for defining functions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0861" y="2574329"/>
            <a:ext cx="29182" cy="42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56164" y="1511684"/>
            <a:ext cx="2716876" cy="115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smtClean="0"/>
              <a:t>ny </a:t>
            </a:r>
            <a:r>
              <a:rPr lang="en-US" dirty="0" smtClean="0"/>
              <a:t>name used to “label” the function and call it later. Normal variable naming rules apply.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940406" y="2574329"/>
            <a:ext cx="183795" cy="42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73483" y="1578109"/>
            <a:ext cx="2123901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empty parentheses (we’ll see why soon!)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14502" y="2442633"/>
            <a:ext cx="1137011" cy="591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901936" y="2902680"/>
            <a:ext cx="1233199" cy="50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 colon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44440" y="3156911"/>
            <a:ext cx="8574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914602" y="3447164"/>
            <a:ext cx="438742" cy="103893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11532" y="3575817"/>
            <a:ext cx="2123901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indented block of code (just like if or while)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617317" y="4840697"/>
            <a:ext cx="4359043" cy="1115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next line in the program that matches the indentation of the function signifies the end of </a:t>
            </a:r>
            <a:r>
              <a:rPr lang="en-US" smtClean="0"/>
              <a:t>the definition (this statement is </a:t>
            </a:r>
            <a:r>
              <a:rPr lang="en-US" i="1" smtClean="0"/>
              <a:t>not</a:t>
            </a:r>
            <a:r>
              <a:rPr lang="en-US" smtClean="0"/>
              <a:t> included in the function!)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07080" y="5065063"/>
            <a:ext cx="1333546" cy="405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77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function_name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30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function_name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16976" y="3116040"/>
            <a:ext cx="3013464" cy="19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Pretty straightforward. To run the code defined in the “</a:t>
            </a:r>
            <a:r>
              <a:rPr lang="en-US" dirty="0" err="1" smtClean="0"/>
              <a:t>function_name</a:t>
            </a:r>
            <a:r>
              <a:rPr lang="en-US" dirty="0" smtClean="0"/>
              <a:t>” function, just write the name of the function followed by a pair of parentheses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68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Use a function to write a ”hello world” program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88231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greetings(name):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Greetings, ” + name)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print(“How are you today?”)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(“Alice”)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(“Steve”)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3772593" y="4215311"/>
            <a:ext cx="1350819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4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greetings(name):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Greetings, ” + name)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print(“How are you today?”)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(“Alice”)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(“Steve”)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971800" y="1688305"/>
            <a:ext cx="3597949" cy="2837975"/>
          </a:xfrm>
          <a:custGeom>
            <a:avLst/>
            <a:gdLst>
              <a:gd name="connsiteX0" fmla="*/ 792480 w 3597949"/>
              <a:gd name="connsiteY0" fmla="*/ 2837975 h 2837975"/>
              <a:gd name="connsiteX1" fmla="*/ 3596640 w 3597949"/>
              <a:gd name="connsiteY1" fmla="*/ 1146335 h 2837975"/>
              <a:gd name="connsiteX2" fmla="*/ 1143000 w 3597949"/>
              <a:gd name="connsiteY2" fmla="*/ 18575 h 2837975"/>
              <a:gd name="connsiteX3" fmla="*/ 0 w 3597949"/>
              <a:gd name="connsiteY3" fmla="*/ 414815 h 283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7949" h="2837975">
                <a:moveTo>
                  <a:pt x="792480" y="2837975"/>
                </a:moveTo>
                <a:cubicBezTo>
                  <a:pt x="2165350" y="2227105"/>
                  <a:pt x="3538220" y="1616235"/>
                  <a:pt x="3596640" y="1146335"/>
                </a:cubicBezTo>
                <a:cubicBezTo>
                  <a:pt x="3655060" y="676435"/>
                  <a:pt x="1742440" y="140495"/>
                  <a:pt x="1143000" y="18575"/>
                </a:cubicBezTo>
                <a:cubicBezTo>
                  <a:pt x="543560" y="-103345"/>
                  <a:pt x="0" y="414815"/>
                  <a:pt x="0" y="414815"/>
                </a:cubicBezTo>
              </a:path>
            </a:pathLst>
          </a:custGeom>
          <a:noFill/>
          <a:ln w="412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4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greetings(name):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Greetings, ” + name)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print(“How are you today?”)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(“Alice”)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(“Steve”)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971800" y="1688305"/>
            <a:ext cx="3597949" cy="2837975"/>
          </a:xfrm>
          <a:custGeom>
            <a:avLst/>
            <a:gdLst>
              <a:gd name="connsiteX0" fmla="*/ 792480 w 3597949"/>
              <a:gd name="connsiteY0" fmla="*/ 2837975 h 2837975"/>
              <a:gd name="connsiteX1" fmla="*/ 3596640 w 3597949"/>
              <a:gd name="connsiteY1" fmla="*/ 1146335 h 2837975"/>
              <a:gd name="connsiteX2" fmla="*/ 1143000 w 3597949"/>
              <a:gd name="connsiteY2" fmla="*/ 18575 h 2837975"/>
              <a:gd name="connsiteX3" fmla="*/ 0 w 3597949"/>
              <a:gd name="connsiteY3" fmla="*/ 414815 h 283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7949" h="2837975">
                <a:moveTo>
                  <a:pt x="792480" y="2837975"/>
                </a:moveTo>
                <a:cubicBezTo>
                  <a:pt x="2165350" y="2227105"/>
                  <a:pt x="3538220" y="1616235"/>
                  <a:pt x="3596640" y="1146335"/>
                </a:cubicBezTo>
                <a:cubicBezTo>
                  <a:pt x="3655060" y="676435"/>
                  <a:pt x="1742440" y="140495"/>
                  <a:pt x="1143000" y="18575"/>
                </a:cubicBezTo>
                <a:cubicBezTo>
                  <a:pt x="543560" y="-103345"/>
                  <a:pt x="0" y="414815"/>
                  <a:pt x="0" y="414815"/>
                </a:cubicBezTo>
              </a:path>
            </a:pathLst>
          </a:custGeom>
          <a:noFill/>
          <a:ln w="412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85985" y="2479760"/>
            <a:ext cx="433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new variable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 = “Alice”</a:t>
            </a:r>
            <a:r>
              <a:rPr lang="en-US" dirty="0" smtClean="0"/>
              <a:t>, and then run the function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24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greetings(name):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Greetings, ” + name)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print(“How are you today?”)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input(“What’s your name? “)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“Alice”: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(“Alice”)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name == “Steve”::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greetings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(“Steve”)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971800" y="1688305"/>
            <a:ext cx="3597949" cy="3565620"/>
          </a:xfrm>
          <a:custGeom>
            <a:avLst/>
            <a:gdLst>
              <a:gd name="connsiteX0" fmla="*/ 792480 w 3597949"/>
              <a:gd name="connsiteY0" fmla="*/ 2837975 h 2837975"/>
              <a:gd name="connsiteX1" fmla="*/ 3596640 w 3597949"/>
              <a:gd name="connsiteY1" fmla="*/ 1146335 h 2837975"/>
              <a:gd name="connsiteX2" fmla="*/ 1143000 w 3597949"/>
              <a:gd name="connsiteY2" fmla="*/ 18575 h 2837975"/>
              <a:gd name="connsiteX3" fmla="*/ 0 w 3597949"/>
              <a:gd name="connsiteY3" fmla="*/ 414815 h 283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7949" h="2837975">
                <a:moveTo>
                  <a:pt x="792480" y="2837975"/>
                </a:moveTo>
                <a:cubicBezTo>
                  <a:pt x="2165350" y="2227105"/>
                  <a:pt x="3538220" y="1616235"/>
                  <a:pt x="3596640" y="1146335"/>
                </a:cubicBezTo>
                <a:cubicBezTo>
                  <a:pt x="3655060" y="676435"/>
                  <a:pt x="1742440" y="140495"/>
                  <a:pt x="1143000" y="18575"/>
                </a:cubicBezTo>
                <a:cubicBezTo>
                  <a:pt x="543560" y="-103345"/>
                  <a:pt x="0" y="414815"/>
                  <a:pt x="0" y="414815"/>
                </a:cubicBezTo>
              </a:path>
            </a:pathLst>
          </a:custGeom>
          <a:noFill/>
          <a:ln w="41275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85985" y="2479760"/>
            <a:ext cx="433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new variable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 = “Steve”</a:t>
            </a:r>
            <a:r>
              <a:rPr lang="en-US" dirty="0" smtClean="0"/>
              <a:t>, and then run the function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85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greetings(“Alice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”)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smtClean="0">
                <a:ea typeface="Courier" charset="0"/>
                <a:cs typeface="Courier" charset="0"/>
              </a:rPr>
              <a:t>“Alice” is an </a:t>
            </a:r>
            <a:r>
              <a:rPr lang="en-US" sz="2800" b="1" i="1" dirty="0" smtClean="0">
                <a:ea typeface="Courier" charset="0"/>
                <a:cs typeface="Courier" charset="0"/>
              </a:rPr>
              <a:t>argument</a:t>
            </a:r>
            <a:r>
              <a:rPr lang="en-US" sz="2800" dirty="0" smtClean="0">
                <a:ea typeface="Courier" charset="0"/>
                <a:cs typeface="Courier" charset="0"/>
              </a:rPr>
              <a:t> that is </a:t>
            </a:r>
            <a:r>
              <a:rPr lang="en-US" sz="2800" b="1" i="1" dirty="0" smtClean="0">
                <a:ea typeface="Courier" charset="0"/>
                <a:cs typeface="Courier" charset="0"/>
              </a:rPr>
              <a:t>passed</a:t>
            </a:r>
            <a:r>
              <a:rPr lang="en-US" sz="2800" dirty="0" smtClean="0">
                <a:ea typeface="Courier" charset="0"/>
                <a:cs typeface="Courier" charset="0"/>
              </a:rPr>
              <a:t> to the function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45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greetings(name):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print(“Greetings, ” + name)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print(“How are you today?”)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800" dirty="0" smtClean="0">
                <a:solidFill>
                  <a:schemeClr val="accent3"/>
                </a:solidFill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ea typeface="Courier" charset="0"/>
                <a:cs typeface="Courier" charset="0"/>
              </a:rPr>
              <a:t>is a </a:t>
            </a:r>
            <a:r>
              <a:rPr lang="en-US" sz="2800" b="1" i="1" dirty="0" smtClean="0">
                <a:ea typeface="Courier" charset="0"/>
                <a:cs typeface="Courier" charset="0"/>
              </a:rPr>
              <a:t>parameter </a:t>
            </a:r>
            <a:r>
              <a:rPr lang="en-US" sz="2800" dirty="0" smtClean="0">
                <a:ea typeface="Courier" charset="0"/>
                <a:cs typeface="Courier" charset="0"/>
              </a:rPr>
              <a:t>used in the function definition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800" dirty="0" smtClean="0">
                <a:ea typeface="Courier" charset="0"/>
                <a:cs typeface="Courier" charset="0"/>
              </a:rPr>
              <a:t> does not have any value until the function is called with an </a:t>
            </a:r>
            <a:r>
              <a:rPr lang="en-US" sz="2800" b="1" i="1" dirty="0" smtClean="0">
                <a:ea typeface="Courier" charset="0"/>
                <a:cs typeface="Courier" charset="0"/>
              </a:rPr>
              <a:t>argument</a:t>
            </a:r>
          </a:p>
          <a:p>
            <a:r>
              <a:rPr lang="en-US" sz="2800" dirty="0"/>
              <a:t>When a function is called with </a:t>
            </a:r>
            <a:r>
              <a:rPr lang="en-US" sz="2800" b="1" i="1" dirty="0"/>
              <a:t>arguments</a:t>
            </a:r>
            <a:r>
              <a:rPr lang="en-US" sz="2800" dirty="0"/>
              <a:t>, the </a:t>
            </a:r>
            <a:r>
              <a:rPr lang="en-US" sz="2800" b="1" i="1" dirty="0"/>
              <a:t>arguments</a:t>
            </a:r>
            <a:r>
              <a:rPr lang="en-US" sz="2800" dirty="0"/>
              <a:t> are stored in the </a:t>
            </a:r>
            <a:r>
              <a:rPr lang="en-US" sz="2800" b="1" i="1" dirty="0"/>
              <a:t>parameters</a:t>
            </a:r>
            <a:endParaRPr lang="en-US" sz="2800" b="1" i="1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2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Series terms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What is the pattern?</a:t>
                </a:r>
              </a:p>
              <a:p>
                <a:pPr marL="0" indent="0" defTabSz="914400"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7!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9!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Loop over odd numbers!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2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(“The sum is: “,num1 + num2)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(3,4)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#will print “The sum is 7”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02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num1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num2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(“The sum is: “,num1 + num2)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#will print “The sum is 7”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02617" y="3022169"/>
            <a:ext cx="790414" cy="12398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2718" y="370576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num1 = 3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42475" y="3022169"/>
            <a:ext cx="1485081" cy="1255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0764" y="370576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num2 = 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85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num1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num2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(“The sum is: “,num1 + num2)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#will print “The sum is 7”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02617" y="3022169"/>
            <a:ext cx="790414" cy="12398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2718" y="370576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num1 = 3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42475" y="3022169"/>
            <a:ext cx="1485081" cy="1255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0764" y="370576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num2 =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44497" y="4075099"/>
            <a:ext cx="4274565" cy="1436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Order matters. Arguments must be passed in the same order as the parameters they will assigned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01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divide_numbers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num1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num2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(“The result is: “,num1 / num2)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divide_numbers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#will print “The result is 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14683" y="3022169"/>
            <a:ext cx="805552" cy="1239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91495" y="370576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num1 = 10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48027" y="3022169"/>
            <a:ext cx="1463126" cy="1239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4150" y="370576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num2 </a:t>
            </a:r>
            <a:r>
              <a:rPr lang="en-US" smtClean="0">
                <a:solidFill>
                  <a:srgbClr val="FF0000"/>
                </a:solidFill>
              </a:rPr>
              <a:t>=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38763" y="4075099"/>
            <a:ext cx="4274565" cy="1436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Order matters. Arguments must be passed in the same order as the parameters they will assigned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231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divide_numbers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num1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num2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(“The result is: “,num1 / num2)</a:t>
            </a: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divide_numbers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#will print “The result is 0.2”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14683" y="3022169"/>
            <a:ext cx="805552" cy="1239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91495" y="370576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num1 = 2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48027" y="3022169"/>
            <a:ext cx="1463126" cy="12398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4150" y="370576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num2 =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38763" y="4075099"/>
            <a:ext cx="4274565" cy="1436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Order matters. Arguments must be passed in the same order as the parameters they will assigned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3: Sum the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/>
              <a:t>How do we add all of the terms together?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/>
              <a:t>Create a new variable that starts at 0 and add one term to it each loop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03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now have a working program to calculate sin(x)</a:t>
            </a:r>
          </a:p>
          <a:p>
            <a:r>
              <a:rPr lang="en-US" sz="2800" dirty="0" smtClean="0"/>
              <a:t>Try it out!</a:t>
            </a:r>
          </a:p>
          <a:p>
            <a:pPr lvl="1"/>
            <a:r>
              <a:rPr lang="en-US" sz="2800" dirty="0" smtClean="0"/>
              <a:t>Try a few angles with different numbers of terms</a:t>
            </a:r>
          </a:p>
        </p:txBody>
      </p:sp>
    </p:spTree>
    <p:extLst>
      <p:ext uri="{BB962C8B-B14F-4D97-AF65-F5344CB8AC3E}">
        <p14:creationId xmlns:p14="http://schemas.microsoft.com/office/powerpoint/2010/main" val="1099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user provides two force vectors (magnitude and angle) and the program adds them together</a:t>
            </a:r>
          </a:p>
        </p:txBody>
      </p:sp>
    </p:spTree>
    <p:extLst>
      <p:ext uri="{BB962C8B-B14F-4D97-AF65-F5344CB8AC3E}">
        <p14:creationId xmlns:p14="http://schemas.microsoft.com/office/powerpoint/2010/main" val="698628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3257</TotalTime>
  <Words>1408</Words>
  <Application>Microsoft Macintosh PowerPoint</Application>
  <PresentationFormat>Widescreen</PresentationFormat>
  <Paragraphs>393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Calibri Light</vt:lpstr>
      <vt:lpstr>Cambria Math</vt:lpstr>
      <vt:lpstr>Courier</vt:lpstr>
      <vt:lpstr>Mangal</vt:lpstr>
      <vt:lpstr>Arial</vt:lpstr>
      <vt:lpstr>Celestial</vt:lpstr>
      <vt:lpstr>Let’s write a program!</vt:lpstr>
      <vt:lpstr>Python program to (approximate) Sin(x)</vt:lpstr>
      <vt:lpstr>Break down into steps</vt:lpstr>
      <vt:lpstr>Step 1: Factorial</vt:lpstr>
      <vt:lpstr>Step 2: Series terms</vt:lpstr>
      <vt:lpstr>Step 3: Sum the terms</vt:lpstr>
      <vt:lpstr>PowerPoint Presentation</vt:lpstr>
      <vt:lpstr>That’s it!</vt:lpstr>
      <vt:lpstr>Example program</vt:lpstr>
      <vt:lpstr>Example Input</vt:lpstr>
      <vt:lpstr>Example Input</vt:lpstr>
      <vt:lpstr>Example Input</vt:lpstr>
      <vt:lpstr>COS(X) Code</vt:lpstr>
      <vt:lpstr>Let’s write it</vt:lpstr>
      <vt:lpstr>IT works! But it could be improved…</vt:lpstr>
      <vt:lpstr>PowerPoint Presentation</vt:lpstr>
      <vt:lpstr>PowerPoint Presentation</vt:lpstr>
      <vt:lpstr>Can we make this code simpler?</vt:lpstr>
      <vt:lpstr>FUnctions</vt:lpstr>
      <vt:lpstr>Example</vt:lpstr>
      <vt:lpstr>Example</vt:lpstr>
      <vt:lpstr>This is (essentially) what a function is!</vt:lpstr>
      <vt:lpstr>Breakdown</vt:lpstr>
      <vt:lpstr>Breakdown</vt:lpstr>
      <vt:lpstr>Functions alter flow of control</vt:lpstr>
      <vt:lpstr>Functions alter flow of control</vt:lpstr>
      <vt:lpstr>Functions alter flow of control</vt:lpstr>
      <vt:lpstr>Functions alter flow of control</vt:lpstr>
      <vt:lpstr>Functions alter flow of control</vt:lpstr>
      <vt:lpstr>Functions alter flow of control</vt:lpstr>
      <vt:lpstr>Functions alter flow of control</vt:lpstr>
      <vt:lpstr>Functions alter flow of control</vt:lpstr>
      <vt:lpstr>Functions alter flow of control</vt:lpstr>
      <vt:lpstr>Functions alter flow of control</vt:lpstr>
      <vt:lpstr>Functions alter flow of control</vt:lpstr>
      <vt:lpstr>Functions alter flow of control</vt:lpstr>
      <vt:lpstr>Anatomy of a function definition</vt:lpstr>
      <vt:lpstr>Anatomy of a function definition</vt:lpstr>
      <vt:lpstr>Anatomy of a function definition</vt:lpstr>
      <vt:lpstr>Anatomy of a function definition</vt:lpstr>
      <vt:lpstr>Anatomy of a function Call</vt:lpstr>
      <vt:lpstr>Anatomy of a function Call</vt:lpstr>
      <vt:lpstr>Try IT!</vt:lpstr>
      <vt:lpstr>Sending arguments To functions</vt:lpstr>
      <vt:lpstr>Sending arguments To functions</vt:lpstr>
      <vt:lpstr>Sending arguments To functions</vt:lpstr>
      <vt:lpstr>Sending arguments To functions</vt:lpstr>
      <vt:lpstr>Function Arguments</vt:lpstr>
      <vt:lpstr>Function Parameters</vt:lpstr>
      <vt:lpstr>Passing multiple arguments</vt:lpstr>
      <vt:lpstr>Passing multiple arguments</vt:lpstr>
      <vt:lpstr>Passing multiple arguments</vt:lpstr>
      <vt:lpstr>Passing multiple arguments</vt:lpstr>
      <vt:lpstr>Passing multiple arguments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194</cp:revision>
  <dcterms:created xsi:type="dcterms:W3CDTF">2021-01-14T21:28:44Z</dcterms:created>
  <dcterms:modified xsi:type="dcterms:W3CDTF">2021-02-10T15:36:07Z</dcterms:modified>
</cp:coreProperties>
</file>