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07" r:id="rId2"/>
    <p:sldId id="29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08" r:id="rId11"/>
    <p:sldId id="309" r:id="rId12"/>
    <p:sldId id="266" r:id="rId13"/>
    <p:sldId id="267" r:id="rId14"/>
    <p:sldId id="268" r:id="rId15"/>
    <p:sldId id="269" r:id="rId16"/>
    <p:sldId id="270" r:id="rId17"/>
    <p:sldId id="283" r:id="rId18"/>
    <p:sldId id="284" r:id="rId19"/>
    <p:sldId id="285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8" r:id="rId40"/>
    <p:sldId id="299" r:id="rId41"/>
    <p:sldId id="300" r:id="rId42"/>
    <p:sldId id="294" r:id="rId43"/>
    <p:sldId id="295" r:id="rId44"/>
    <p:sldId id="296" r:id="rId45"/>
    <p:sldId id="297" r:id="rId46"/>
    <p:sldId id="301" r:id="rId47"/>
    <p:sldId id="302" r:id="rId48"/>
    <p:sldId id="303" r:id="rId49"/>
    <p:sldId id="304" r:id="rId50"/>
    <p:sldId id="305" r:id="rId51"/>
    <p:sldId id="306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46"/>
    <p:restoredTop sz="78445"/>
  </p:normalViewPr>
  <p:slideViewPr>
    <p:cSldViewPr snapToGrid="0" snapToObjects="1">
      <p:cViewPr>
        <p:scale>
          <a:sx n="76" d="100"/>
          <a:sy n="76" d="100"/>
        </p:scale>
        <p:origin x="216" y="160"/>
      </p:cViewPr>
      <p:guideLst/>
    </p:cSldViewPr>
  </p:slid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4B70-CC46-9A48-B7C4-0763456A687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3406F-A421-4245-A2B4-86897630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9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6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12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3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9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78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3406F-A421-4245-A2B4-86897630D40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26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radius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pi * radius **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print(circle)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4470400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</a:t>
            </a:r>
          </a:p>
          <a:p>
            <a:pPr algn="ctr"/>
            <a:r>
              <a:rPr lang="en-US" sz="2800" dirty="0" smtClean="0"/>
              <a:t>radius</a:t>
            </a:r>
          </a:p>
          <a:p>
            <a:pPr algn="ctr"/>
            <a:r>
              <a:rPr lang="en-US" sz="2800" dirty="0" smtClean="0"/>
              <a:t>area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83734" y="4555058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90533" y="4605850"/>
            <a:ext cx="3999975" cy="22014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98452" y="472759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08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radius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pi * radius **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print(circle)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4470400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</a:t>
            </a:r>
          </a:p>
          <a:p>
            <a:pPr algn="ctr"/>
            <a:r>
              <a:rPr lang="en-US" sz="2800" dirty="0" smtClean="0"/>
              <a:t>radius</a:t>
            </a:r>
          </a:p>
          <a:p>
            <a:pPr algn="ctr"/>
            <a:r>
              <a:rPr lang="en-US" sz="2800" dirty="0" smtClean="0"/>
              <a:t>area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83734" y="4555058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90533" y="4605850"/>
            <a:ext cx="3999975" cy="220141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398452" y="472759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241956" y="4972261"/>
            <a:ext cx="1903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NameError</a:t>
            </a:r>
            <a:r>
              <a:rPr lang="en-US" sz="2800" dirty="0" smtClean="0"/>
              <a:t>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17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function has its </a:t>
            </a:r>
            <a:r>
              <a:rPr lang="en-US" sz="3600" i="1" dirty="0" smtClean="0"/>
              <a:t>own namespace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76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075269" y="1972733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075269" y="2565397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 smtClean="0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075269" y="3090331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44602" y="5054597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Temporary Namespace for </a:t>
            </a:r>
            <a:r>
              <a:rPr lang="en-US" dirty="0" err="1" smtClean="0"/>
              <a:t>add_nums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84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44602" y="5054597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Temporary Namespace for </a:t>
            </a:r>
            <a:r>
              <a:rPr lang="en-US" dirty="0" err="1" smtClean="0"/>
              <a:t>add_nums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244602" y="3691468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1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44602" y="5054597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num1</a:t>
            </a:r>
          </a:p>
          <a:p>
            <a:pPr algn="ctr"/>
            <a:r>
              <a:rPr lang="en-US" sz="2800" dirty="0" smtClean="0"/>
              <a:t>num2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Temporary Namespace for </a:t>
            </a:r>
            <a:r>
              <a:rPr lang="en-US" dirty="0" err="1" smtClean="0"/>
              <a:t>add_nums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244602" y="4165601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44602" y="5054597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num1</a:t>
            </a:r>
          </a:p>
          <a:p>
            <a:pPr algn="ctr"/>
            <a:r>
              <a:rPr lang="en-US" sz="2800" smtClean="0"/>
              <a:t>num2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Temporary Namespace for </a:t>
            </a:r>
            <a:r>
              <a:rPr lang="en-US" dirty="0" err="1" smtClean="0"/>
              <a:t>add_nums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1244602" y="4673599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6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variables does the function have access to?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This is a tricky question</a:t>
            </a:r>
            <a:r>
              <a:rPr lang="mr-I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0003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44602" y="5393263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90109" y="3267900"/>
            <a:ext cx="1807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Namespace is destroyed </a:t>
            </a:r>
            <a:r>
              <a:rPr lang="en-US" sz="2400" smtClean="0"/>
              <a:t>after function is 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10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44602" y="5393263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90109" y="3267900"/>
            <a:ext cx="18076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Namespace is destroyed after function is done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091268" y="5747434"/>
            <a:ext cx="3141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I try to print num1 here, I’ll get an error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62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44602" y="5054597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num1</a:t>
            </a:r>
          </a:p>
          <a:p>
            <a:pPr algn="ctr"/>
            <a:r>
              <a:rPr lang="en-US" sz="2800" dirty="0" smtClean="0"/>
              <a:t>num2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876068"/>
            <a:ext cx="1807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Temporary Namespace for </a:t>
            </a:r>
            <a:r>
              <a:rPr lang="en-US" dirty="0" err="1" smtClean="0"/>
              <a:t>add_nums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print(num1+num2)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44602" y="5054597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num1</a:t>
            </a:r>
          </a:p>
          <a:p>
            <a:pPr algn="ctr"/>
            <a:r>
              <a:rPr lang="en-US" sz="2800" dirty="0" smtClean="0"/>
              <a:t>num2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print(name)</a:t>
            </a:r>
            <a:endParaRPr lang="en-US" sz="24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num1</a:t>
            </a:r>
          </a:p>
          <a:p>
            <a:pPr algn="ctr"/>
            <a:r>
              <a:rPr lang="en-US" sz="2800" dirty="0" smtClean="0"/>
              <a:t>num2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print(name)</a:t>
            </a:r>
            <a:endParaRPr lang="en-US" sz="24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num1</a:t>
            </a:r>
          </a:p>
          <a:p>
            <a:pPr algn="ctr"/>
            <a:r>
              <a:rPr lang="en-US" sz="2800" dirty="0" smtClean="0"/>
              <a:t>num2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1244602" y="4580465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10028242" y="5604934"/>
            <a:ext cx="826559" cy="1049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56981" y="5376670"/>
            <a:ext cx="236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First search for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000" b="1" dirty="0" smtClean="0"/>
              <a:t> in the local namespace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5238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print(name)</a:t>
            </a:r>
            <a:endParaRPr lang="en-US" sz="24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num1</a:t>
            </a:r>
          </a:p>
          <a:p>
            <a:pPr algn="ctr"/>
            <a:r>
              <a:rPr lang="en-US" sz="2800" dirty="0" smtClean="0"/>
              <a:t>num2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7698583" y="5604934"/>
            <a:ext cx="826559" cy="1049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95067" y="4897048"/>
            <a:ext cx="236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Then search the global namespace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04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name = “Johnny”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num1 = 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num2 = 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print(name)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name</a:t>
            </a:r>
          </a:p>
          <a:p>
            <a:pPr algn="ctr"/>
            <a:r>
              <a:rPr lang="en-US" sz="2800" dirty="0" err="1"/>
              <a:t>add_nums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num1</a:t>
            </a:r>
          </a:p>
          <a:p>
            <a:pPr algn="ctr"/>
            <a:r>
              <a:rPr lang="en-US" sz="2800" dirty="0" smtClean="0"/>
              <a:t>num2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4755" y="5716657"/>
            <a:ext cx="236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This program will print “Johnny”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3328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36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36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36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2497665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 our program runs, we end up creating many different variables</a:t>
            </a:r>
          </a:p>
          <a:p>
            <a:r>
              <a:rPr lang="en-US" sz="3600" dirty="0" smtClean="0"/>
              <a:t>When we reference a variable later on, how does Python know what we are referring to?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75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2954864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428062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2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428062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92669" y="3593820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428062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92669" y="3593820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5115" y="2142987"/>
            <a:ext cx="5486398" cy="2901666"/>
          </a:xfrm>
          <a:prstGeom prst="roundRect">
            <a:avLst/>
          </a:prstGeom>
          <a:solidFill>
            <a:schemeClr val="accent5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There are now </a:t>
            </a:r>
            <a:r>
              <a:rPr lang="en-US" sz="2800" i="1" dirty="0" smtClean="0"/>
              <a:t>two</a:t>
            </a:r>
            <a:r>
              <a:rPr lang="en-US" sz="2800" dirty="0" smtClean="0"/>
              <a:t> variables named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800" dirty="0" smtClean="0"/>
              <a:t>. One lives in the local namespace, and one in the global namespace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71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428062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92669" y="3593820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5115" y="2142987"/>
            <a:ext cx="5486398" cy="2901666"/>
          </a:xfrm>
          <a:prstGeom prst="roundRect">
            <a:avLst/>
          </a:prstGeom>
          <a:solidFill>
            <a:schemeClr val="accent5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There are now </a:t>
            </a:r>
            <a:r>
              <a:rPr lang="en-US" sz="2800" i="1" dirty="0" smtClean="0"/>
              <a:t>two</a:t>
            </a:r>
            <a:r>
              <a:rPr lang="en-US" sz="2800" dirty="0" smtClean="0"/>
              <a:t> variables named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800" dirty="0" smtClean="0"/>
              <a:t>. One lives in the local namespace, and one in the global namespace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11333" y="4030133"/>
            <a:ext cx="1544643" cy="118533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3.14159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8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428062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92669" y="3593820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65115" y="2142987"/>
            <a:ext cx="5486398" cy="2901666"/>
          </a:xfrm>
          <a:prstGeom prst="roundRect">
            <a:avLst/>
          </a:prstGeom>
          <a:solidFill>
            <a:schemeClr val="accent5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There are now </a:t>
            </a:r>
            <a:r>
              <a:rPr lang="en-US" sz="2800" i="1" dirty="0" smtClean="0"/>
              <a:t>two</a:t>
            </a:r>
            <a:r>
              <a:rPr lang="en-US" sz="2800" dirty="0" smtClean="0"/>
              <a:t> variables named </a:t>
            </a: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800" dirty="0" smtClean="0"/>
              <a:t>. One lives in the local namespace, and one in the global namespace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11333" y="4030133"/>
            <a:ext cx="1544643" cy="118533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3.14159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75940" y="4158678"/>
            <a:ext cx="1501248" cy="1709007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8718" y="5867685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2.71828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07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428062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92669" y="3593820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11333" y="4030133"/>
            <a:ext cx="1544643" cy="118533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3.14159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75940" y="4158678"/>
            <a:ext cx="1501248" cy="1709007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8718" y="5867685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2.71828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086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428062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</a:t>
            </a:r>
            <a:r>
              <a:rPr lang="en-US" smtClean="0"/>
              <a:t>” 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92669" y="4034085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11333" y="4030133"/>
            <a:ext cx="1544643" cy="118533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3.14159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75940" y="4158678"/>
            <a:ext cx="1501248" cy="1709007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8718" y="5867685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2.71828</a:t>
            </a:r>
            <a:endParaRPr lang="en-US" sz="2400" dirty="0"/>
          </a:p>
        </p:txBody>
      </p:sp>
      <p:sp>
        <p:nvSpPr>
          <p:cNvPr id="16" name="Up Arrow 15"/>
          <p:cNvSpPr/>
          <p:nvPr/>
        </p:nvSpPr>
        <p:spPr>
          <a:xfrm>
            <a:off x="10028242" y="5604934"/>
            <a:ext cx="826559" cy="1049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83976" y="4937320"/>
            <a:ext cx="2088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First search for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sz="2000" b="1" dirty="0" smtClean="0"/>
              <a:t>in the local namespace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251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428062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“Local” namespace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592669" y="4034085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11333" y="4030133"/>
            <a:ext cx="1544643" cy="118533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3.14159</a:t>
            </a:r>
            <a:endParaRPr lang="en-US" sz="24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75940" y="4158678"/>
            <a:ext cx="1501248" cy="1709007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88718" y="5867685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2.71828</a:t>
            </a:r>
            <a:endParaRPr lang="en-US" sz="2400" dirty="0"/>
          </a:p>
        </p:txBody>
      </p:sp>
      <p:sp>
        <p:nvSpPr>
          <p:cNvPr id="16" name="Up Arrow 15"/>
          <p:cNvSpPr/>
          <p:nvPr/>
        </p:nvSpPr>
        <p:spPr>
          <a:xfrm>
            <a:off x="10028242" y="5604934"/>
            <a:ext cx="826559" cy="10498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83976" y="4937320"/>
            <a:ext cx="20883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First search for </a:t>
            </a:r>
            <a:r>
              <a:rPr lang="en-US" sz="2000" b="1" dirty="0" smtClean="0"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sz="2000" b="1" dirty="0" smtClean="0"/>
              <a:t>in the local namespace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25658" y="5507855"/>
            <a:ext cx="3463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This line will print ``2.71828’’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4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902194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11333" y="4030133"/>
            <a:ext cx="1544643" cy="118533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3.14159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25658" y="5507855"/>
            <a:ext cx="3463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</a:rPr>
              <a:t>This</a:t>
            </a:r>
            <a:r>
              <a:rPr lang="en-US" sz="3200" dirty="0" smtClean="0">
                <a:solidFill>
                  <a:srgbClr val="FFFF00"/>
                </a:solidFill>
              </a:rPr>
              <a:t> line will print ``3.14159’’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0109" y="3267900"/>
            <a:ext cx="1807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namespace is destroyed after function is 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39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keeps a list of all created variables, called a </a:t>
            </a:r>
            <a:r>
              <a:rPr lang="en-US" sz="3600" i="1" dirty="0" smtClean="0"/>
              <a:t>namespace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1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902194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11333" y="4030133"/>
            <a:ext cx="1544643" cy="118533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3.14159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25658" y="5507855"/>
            <a:ext cx="3463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</a:rPr>
              <a:t>This</a:t>
            </a:r>
            <a:r>
              <a:rPr lang="en-US" sz="3200" dirty="0" smtClean="0">
                <a:solidFill>
                  <a:srgbClr val="FFFF00"/>
                </a:solidFill>
              </a:rPr>
              <a:t> line will print ``3.14159’’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0109" y="3267900"/>
            <a:ext cx="1807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namespace is destroyed after function is done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65115" y="2142987"/>
            <a:ext cx="5486398" cy="2901666"/>
          </a:xfrm>
          <a:prstGeom prst="roundRect">
            <a:avLst/>
          </a:prstGeom>
          <a:solidFill>
            <a:schemeClr val="accent5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If a variable was created outside of the function, we cannot change it’s value from inside the function.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37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1668" y="21269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3.14159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proc():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number = 2.71828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proc()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print(number)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number</a:t>
            </a:r>
          </a:p>
          <a:p>
            <a:pPr algn="ctr"/>
            <a:r>
              <a:rPr lang="en-US" sz="2800" dirty="0" smtClean="0"/>
              <a:t>proc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592669" y="4902194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011333" y="4030133"/>
            <a:ext cx="1544643" cy="1185334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41332" y="5215467"/>
            <a:ext cx="2201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number</a:t>
            </a:r>
            <a:r>
              <a:rPr lang="en-US" sz="2400" dirty="0" smtClean="0"/>
              <a:t> is 3.14159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25658" y="5507855"/>
            <a:ext cx="3463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</a:rPr>
              <a:t>This</a:t>
            </a:r>
            <a:r>
              <a:rPr lang="en-US" sz="3200" dirty="0" smtClean="0">
                <a:solidFill>
                  <a:srgbClr val="FFFF00"/>
                </a:solidFill>
              </a:rPr>
              <a:t> line will print ``3.14159’’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690109" y="3267900"/>
            <a:ext cx="1807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Local namespace is destroyed after function is done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265115" y="2142987"/>
            <a:ext cx="5486398" cy="2901666"/>
          </a:xfrm>
          <a:prstGeom prst="roundRect">
            <a:avLst/>
          </a:prstGeom>
          <a:solidFill>
            <a:schemeClr val="accent5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If a variable was created outside of the function, we cannot change its value from inside the function.</a:t>
            </a:r>
          </a:p>
          <a:p>
            <a:pPr algn="ctr"/>
            <a:r>
              <a:rPr lang="en-US" sz="2800" dirty="0" smtClean="0"/>
              <a:t>We can </a:t>
            </a:r>
            <a:r>
              <a:rPr lang="en-US" sz="2800" i="1" dirty="0" smtClean="0"/>
              <a:t>read</a:t>
            </a:r>
            <a:r>
              <a:rPr lang="en-US" sz="2800" dirty="0" smtClean="0"/>
              <a:t> the value but we can’t modify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9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5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 pi * radius**2 )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float(input(“Enter radius”))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3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5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 pi * radius**2 )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float(input(“Enter radius”))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print_area</a:t>
            </a:r>
            <a:endParaRPr lang="en-US" sz="2800" dirty="0" smtClean="0"/>
          </a:p>
          <a:p>
            <a:pPr algn="ctr"/>
            <a:r>
              <a:rPr lang="en-US" sz="2800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2467" y="4394195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5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 pi * radius**2 )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float(input(“Enter radius”))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print_area</a:t>
            </a:r>
            <a:endParaRPr lang="en-US" sz="2800" dirty="0" smtClean="0"/>
          </a:p>
          <a:p>
            <a:pPr algn="ctr"/>
            <a:r>
              <a:rPr lang="en-US" sz="2800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2467" y="4885260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13267" y="3060696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radius</a:t>
            </a:r>
          </a:p>
          <a:p>
            <a:pPr algn="ctr"/>
            <a:r>
              <a:rPr lang="en-US" sz="2800" dirty="0" smtClean="0"/>
              <a:t>pi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“Local”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1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5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 pi * radius**2 )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float(input(“Enter radius”))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095067" y="1883834"/>
            <a:ext cx="2048933" cy="42460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print_area</a:t>
            </a:r>
            <a:endParaRPr lang="en-US" sz="2800" dirty="0" smtClean="0"/>
          </a:p>
          <a:p>
            <a:pPr algn="ctr"/>
            <a:r>
              <a:rPr lang="en-US" sz="2800" dirty="0"/>
              <a:t>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976" y="1142537"/>
            <a:ext cx="145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“Global” Namespace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62467" y="4885260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13267" y="3060696"/>
            <a:ext cx="846667" cy="30691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296402" y="1883834"/>
            <a:ext cx="2048933" cy="424603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radius</a:t>
            </a:r>
          </a:p>
          <a:p>
            <a:pPr algn="ctr"/>
            <a:r>
              <a:rPr lang="en-US" sz="2800" dirty="0" smtClean="0"/>
              <a:t>pi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537709" y="1142536"/>
            <a:ext cx="180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“Local” namespace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5800" y="2330720"/>
            <a:ext cx="5486398" cy="2901666"/>
          </a:xfrm>
          <a:prstGeom prst="roundRect">
            <a:avLst/>
          </a:prstGeom>
          <a:solidFill>
            <a:schemeClr val="accent5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The function parameter exists in the temporary local namespace.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2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5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(radius):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print( pi * radius**2 )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 = float(input(“Enter radius”))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print_area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62467" y="4868328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3580" y="5130789"/>
            <a:ext cx="4047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name of the argument doesn’t matter; the value is copied to the function parameter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7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5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function(parameter):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print(parameter)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argument = 10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function(argument)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5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function(parameter):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print(parameter)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argument = 10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function(argument)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62467" y="4631261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555067" y="3098800"/>
            <a:ext cx="1012447" cy="1828800"/>
          </a:xfrm>
          <a:custGeom>
            <a:avLst/>
            <a:gdLst>
              <a:gd name="connsiteX0" fmla="*/ 0 w 944714"/>
              <a:gd name="connsiteY0" fmla="*/ 1778000 h 1778000"/>
              <a:gd name="connsiteX1" fmla="*/ 931333 w 944714"/>
              <a:gd name="connsiteY1" fmla="*/ 863600 h 1778000"/>
              <a:gd name="connsiteX2" fmla="*/ 575733 w 944714"/>
              <a:gd name="connsiteY2" fmla="*/ 0 h 1778000"/>
              <a:gd name="connsiteX3" fmla="*/ 575733 w 944714"/>
              <a:gd name="connsiteY3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714" h="1778000">
                <a:moveTo>
                  <a:pt x="0" y="1778000"/>
                </a:moveTo>
                <a:cubicBezTo>
                  <a:pt x="417689" y="1468966"/>
                  <a:pt x="835378" y="1159933"/>
                  <a:pt x="931333" y="863600"/>
                </a:cubicBezTo>
                <a:cubicBezTo>
                  <a:pt x="1027288" y="567267"/>
                  <a:pt x="575733" y="0"/>
                  <a:pt x="575733" y="0"/>
                </a:cubicBezTo>
                <a:lnTo>
                  <a:pt x="575733" y="0"/>
                </a:lnTo>
              </a:path>
            </a:pathLst>
          </a:custGeom>
          <a:noFill/>
          <a:ln w="50800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program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735" y="20658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function(parameter):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print(parameter)</a:t>
            </a:r>
          </a:p>
          <a:p>
            <a:pPr marL="0" indent="0">
              <a:buNone/>
            </a:pP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argument = 10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function(argument)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62467" y="4631261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555067" y="3098800"/>
            <a:ext cx="1012447" cy="1828800"/>
          </a:xfrm>
          <a:custGeom>
            <a:avLst/>
            <a:gdLst>
              <a:gd name="connsiteX0" fmla="*/ 0 w 944714"/>
              <a:gd name="connsiteY0" fmla="*/ 1778000 h 1778000"/>
              <a:gd name="connsiteX1" fmla="*/ 931333 w 944714"/>
              <a:gd name="connsiteY1" fmla="*/ 863600 h 1778000"/>
              <a:gd name="connsiteX2" fmla="*/ 575733 w 944714"/>
              <a:gd name="connsiteY2" fmla="*/ 0 h 1778000"/>
              <a:gd name="connsiteX3" fmla="*/ 575733 w 944714"/>
              <a:gd name="connsiteY3" fmla="*/ 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714" h="1778000">
                <a:moveTo>
                  <a:pt x="0" y="1778000"/>
                </a:moveTo>
                <a:cubicBezTo>
                  <a:pt x="417689" y="1468966"/>
                  <a:pt x="835378" y="1159933"/>
                  <a:pt x="931333" y="863600"/>
                </a:cubicBezTo>
                <a:cubicBezTo>
                  <a:pt x="1027288" y="567267"/>
                  <a:pt x="575733" y="0"/>
                  <a:pt x="575733" y="0"/>
                </a:cubicBezTo>
                <a:lnTo>
                  <a:pt x="575733" y="0"/>
                </a:lnTo>
              </a:path>
            </a:pathLst>
          </a:custGeom>
          <a:noFill/>
          <a:ln w="50800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67700" y="3098800"/>
            <a:ext cx="4274460" cy="1418167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parameter = argument</a:t>
            </a:r>
          </a:p>
          <a:p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print(parameter)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82133" y="2065867"/>
            <a:ext cx="4826000" cy="21336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604934" y="2230513"/>
            <a:ext cx="2895600" cy="868287"/>
          </a:xfrm>
          <a:custGeom>
            <a:avLst/>
            <a:gdLst>
              <a:gd name="connsiteX0" fmla="*/ 0 w 3031067"/>
              <a:gd name="connsiteY0" fmla="*/ 377220 h 936020"/>
              <a:gd name="connsiteX1" fmla="*/ 1168400 w 3031067"/>
              <a:gd name="connsiteY1" fmla="*/ 21620 h 936020"/>
              <a:gd name="connsiteX2" fmla="*/ 3031067 w 3031067"/>
              <a:gd name="connsiteY2" fmla="*/ 936020 h 93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067" h="936020">
                <a:moveTo>
                  <a:pt x="0" y="377220"/>
                </a:moveTo>
                <a:cubicBezTo>
                  <a:pt x="331611" y="152853"/>
                  <a:pt x="663222" y="-71513"/>
                  <a:pt x="1168400" y="21620"/>
                </a:cubicBezTo>
                <a:cubicBezTo>
                  <a:pt x="1673578" y="114753"/>
                  <a:pt x="3031067" y="936020"/>
                  <a:pt x="3031067" y="936020"/>
                </a:cubicBezTo>
              </a:path>
            </a:pathLst>
          </a:custGeom>
          <a:noFill/>
          <a:ln w="50800">
            <a:solidFill>
              <a:srgbClr val="FFFF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4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radius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pi * radius ** 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83734" y="2912533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4470400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1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Variables (including function parameters) are destroyed as soon as the function finishes</a:t>
            </a:r>
          </a:p>
          <a:p>
            <a:r>
              <a:rPr lang="en-US" sz="2400" dirty="0" smtClean="0"/>
              <a:t>We cannot alter pre-existing variables from inside the function</a:t>
            </a:r>
          </a:p>
          <a:p>
            <a:r>
              <a:rPr lang="en-US" sz="2400" dirty="0" smtClean="0"/>
              <a:t>Is there any way to store information that was created within a function?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7433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num1 + num2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is”,num3)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number”))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(var1,var2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233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num1 + num2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num3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(var1,var2)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is”,result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600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use the built in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smtClean="0"/>
              <a:t>keyword to designate a variable (or an expression)  that the function can send back to the statement that called it</a:t>
            </a:r>
          </a:p>
          <a:p>
            <a:r>
              <a:rPr lang="en-US" sz="2400" dirty="0" smtClean="0"/>
              <a:t>Treat the function call like an expression</a:t>
            </a:r>
          </a:p>
          <a:p>
            <a:pPr lvl="1"/>
            <a:r>
              <a:rPr lang="en-US" sz="2200" dirty="0" smtClean="0"/>
              <a:t>Store the result in a variable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3376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num1 + num2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num3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(var1,var2)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is”,result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772400" y="3149600"/>
            <a:ext cx="3488267" cy="2319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just like any other assignment statement.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variable = </a:t>
            </a:r>
            <a:r>
              <a:rPr lang="en-US" i="1" dirty="0" smtClean="0"/>
              <a:t>expression</a:t>
            </a:r>
          </a:p>
          <a:p>
            <a:pPr algn="ctr"/>
            <a:endParaRPr lang="en-US" i="1" dirty="0"/>
          </a:p>
          <a:p>
            <a:pPr algn="ctr"/>
            <a:r>
              <a:rPr lang="en-US" dirty="0" smtClean="0"/>
              <a:t>Evaluate the expression, store the result inside the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27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num1 + num2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num3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(var1,var2)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is”,result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772400" y="3149600"/>
            <a:ext cx="3488267" cy="2319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 expression is just combination of values and operators that evaluates to a single value (3*2+4</a:t>
            </a:r>
            <a:r>
              <a:rPr lang="en-US" dirty="0" smtClean="0">
                <a:sym typeface="Wingdings"/>
              </a:rPr>
              <a:t>10, </a:t>
            </a:r>
            <a:r>
              <a:rPr lang="en-US" dirty="0" err="1" smtClean="0">
                <a:sym typeface="Wingdings"/>
              </a:rPr>
              <a:t>etc</a:t>
            </a:r>
            <a:r>
              <a:rPr lang="en-US" dirty="0" smtClean="0">
                <a:sym typeface="Wingdings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560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num1 + num2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num3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(var1,var2)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is”,result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772400" y="3149600"/>
            <a:ext cx="3488267" cy="2319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this case, the expression is a </a:t>
            </a:r>
            <a:r>
              <a:rPr lang="en-US" i="1" dirty="0" smtClean="0"/>
              <a:t>function call</a:t>
            </a:r>
            <a:r>
              <a:rPr lang="en-US" dirty="0" smtClean="0"/>
              <a:t>. What does the function call evaluate to? This is determined by the 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/>
              <a:t> statement in the function definition.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82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user enters 5, then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5 + 2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7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”)) #5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”))	#2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(5,2)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is”,result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109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the user enters 5, then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5 + 2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7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”)) #5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”))	#2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result = 7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is”,result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42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num1 + num2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num3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(var1,var2)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is”,result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02133" y="3149601"/>
            <a:ext cx="2658534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these two names are unrelated and don</a:t>
            </a:r>
            <a:r>
              <a:rPr lang="ur-PK" dirty="0" smtClean="0"/>
              <a:t>’</a:t>
            </a:r>
            <a:r>
              <a:rPr lang="en-US" dirty="0" smtClean="0"/>
              <a:t>t need to match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420533" y="3335867"/>
            <a:ext cx="4995334" cy="54186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557867" y="4030133"/>
            <a:ext cx="7010400" cy="880534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9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radius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pi * radius ** 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83734" y="3318933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4470400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/>
              <a:t>pi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num1 + num2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num3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number”))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(var1,var2)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print(num3)</a:t>
            </a:r>
            <a:endParaRPr lang="en-US" sz="24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is”,result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02133" y="3149601"/>
            <a:ext cx="2658534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the return statement is meaningless if not paired with an assignment statement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5467" y="4419601"/>
            <a:ext cx="167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smtClean="0">
                <a:solidFill>
                  <a:srgbClr val="FF0000"/>
                </a:solidFill>
              </a:rPr>
              <a:t>X</a:t>
            </a:r>
            <a:endParaRPr lang="en-US" sz="6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46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(num1,num2):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num3 = num1 + num2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 num3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is”,num3)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var1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var2 = float(input(“Enter a number”))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add_nums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(var1,var2)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print(“Sum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is”,result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02133" y="3149601"/>
            <a:ext cx="2658534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skips the rest of the function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07467" y="3556000"/>
            <a:ext cx="94826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51513" y="3371334"/>
            <a:ext cx="211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This line is never run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90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variables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total = 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 in range(100):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total = total + </a:t>
            </a:r>
            <a:r>
              <a:rPr lang="en-US" sz="2400" dirty="0" err="1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i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	return total</a:t>
            </a: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result = </a:t>
            </a:r>
            <a:r>
              <a:rPr lang="en-US" sz="24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func</a:t>
            </a:r>
            <a:r>
              <a:rPr lang="en-US" sz="24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print(result)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02133" y="3149601"/>
            <a:ext cx="2658534" cy="127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Note: </a:t>
            </a:r>
            <a:r>
              <a:rPr lang="en-US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/>
              <a:t>skips the rest of the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89866" y="5266267"/>
            <a:ext cx="3067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This will print “1”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825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radius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pi * radius ** 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83734" y="3793064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4470400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</a:t>
            </a:r>
          </a:p>
          <a:p>
            <a:pPr algn="ctr"/>
            <a:r>
              <a:rPr lang="en-US" sz="2800" dirty="0" smtClean="0"/>
              <a:t>radius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radius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pi * radius ** 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083734" y="4267196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4470400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</a:t>
            </a:r>
          </a:p>
          <a:p>
            <a:pPr algn="ctr"/>
            <a:r>
              <a:rPr lang="en-US" sz="2800" dirty="0" smtClean="0"/>
              <a:t>radius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73513" y="4190995"/>
            <a:ext cx="1778000" cy="89746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520267" y="4068233"/>
            <a:ext cx="3369733" cy="571495"/>
          </a:xfrm>
          <a:prstGeom prst="straightConnector1">
            <a:avLst/>
          </a:prstGeom>
          <a:ln w="317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1333" y="5017396"/>
            <a:ext cx="3445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When a statement references a variable, it is looked up in the namespace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0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WhEre</a:t>
            </a:r>
            <a:r>
              <a:rPr lang="en-US" dirty="0" smtClean="0"/>
              <a:t> are variables ``Stored’’?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91269" y="2243667"/>
            <a:ext cx="46651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pi = 3.14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radius = 5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3"/>
                </a:solidFill>
                <a:latin typeface="Courier" charset="0"/>
                <a:ea typeface="Courier" charset="0"/>
                <a:cs typeface="Courier" charset="0"/>
              </a:rPr>
              <a:t>area = pi * radius ** 2</a:t>
            </a:r>
            <a:endParaRPr lang="en-US" sz="2400" dirty="0">
              <a:solidFill>
                <a:schemeClr val="accent3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5067" y="1883834"/>
            <a:ext cx="4470400" cy="4246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pi</a:t>
            </a:r>
          </a:p>
          <a:p>
            <a:pPr algn="ctr"/>
            <a:r>
              <a:rPr lang="en-US" sz="2800" dirty="0" smtClean="0"/>
              <a:t>radius</a:t>
            </a:r>
          </a:p>
          <a:p>
            <a:pPr algn="ctr"/>
            <a:r>
              <a:rPr lang="en-US" sz="2800" dirty="0" smtClean="0"/>
              <a:t>area</a:t>
            </a:r>
          </a:p>
          <a:p>
            <a:pPr algn="ctr"/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690508" y="151450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Namespace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083734" y="4301063"/>
            <a:ext cx="846667" cy="541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4522</TotalTime>
  <Words>1587</Words>
  <Application>Microsoft Macintosh PowerPoint</Application>
  <PresentationFormat>Widescreen</PresentationFormat>
  <Paragraphs>626</Paragraphs>
  <Slides>62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Calibri</vt:lpstr>
      <vt:lpstr>Calibri Light</vt:lpstr>
      <vt:lpstr>Courier</vt:lpstr>
      <vt:lpstr>Mangal</vt:lpstr>
      <vt:lpstr>Wingdings</vt:lpstr>
      <vt:lpstr>Arial</vt:lpstr>
      <vt:lpstr>Celestial</vt:lpstr>
      <vt:lpstr>More on FUnctions</vt:lpstr>
      <vt:lpstr>What variables does the function have access to?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Namespaces and functions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WhEre are variables ``Stored’’?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What Will this program print?</vt:lpstr>
      <vt:lpstr>Returning variables from functions</vt:lpstr>
      <vt:lpstr>Returning variables from functions</vt:lpstr>
      <vt:lpstr>Returning variables from functions</vt:lpstr>
      <vt:lpstr>Returning variables from functions</vt:lpstr>
      <vt:lpstr>Returning variables from functions</vt:lpstr>
      <vt:lpstr>Returning variables from functions</vt:lpstr>
      <vt:lpstr>Returning variables from functions</vt:lpstr>
      <vt:lpstr>If the user enters 5, then 2</vt:lpstr>
      <vt:lpstr>If the user enters 5, then 2</vt:lpstr>
      <vt:lpstr>Returning variables from functions</vt:lpstr>
      <vt:lpstr>Returning variables from functions</vt:lpstr>
      <vt:lpstr>Returning variables from functions</vt:lpstr>
      <vt:lpstr>Returning variables from functions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Python (And SPYDER)</dc:title>
  <dc:creator>Microsoft Office User</dc:creator>
  <cp:lastModifiedBy>Microsoft Office User</cp:lastModifiedBy>
  <cp:revision>245</cp:revision>
  <dcterms:created xsi:type="dcterms:W3CDTF">2021-01-14T21:28:44Z</dcterms:created>
  <dcterms:modified xsi:type="dcterms:W3CDTF">2021-02-22T18:43:14Z</dcterms:modified>
</cp:coreProperties>
</file>