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310" r:id="rId3"/>
    <p:sldId id="311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315" r:id="rId24"/>
    <p:sldId id="316" r:id="rId25"/>
    <p:sldId id="317" r:id="rId26"/>
    <p:sldId id="318" r:id="rId27"/>
    <p:sldId id="319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2" r:id="rId54"/>
    <p:sldId id="301" r:id="rId55"/>
    <p:sldId id="303" r:id="rId56"/>
    <p:sldId id="304" r:id="rId57"/>
    <p:sldId id="305" r:id="rId58"/>
    <p:sldId id="307" r:id="rId59"/>
    <p:sldId id="306" r:id="rId60"/>
    <p:sldId id="308" r:id="rId61"/>
    <p:sldId id="309" r:id="rId62"/>
    <p:sldId id="312" r:id="rId63"/>
    <p:sldId id="313" r:id="rId64"/>
    <p:sldId id="31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78445"/>
  </p:normalViewPr>
  <p:slideViewPr>
    <p:cSldViewPr snapToGrid="0" snapToObjects="1">
      <p:cViewPr>
        <p:scale>
          <a:sx n="83" d="100"/>
          <a:sy n="83" d="100"/>
        </p:scale>
        <p:origin x="144" y="-136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sum_forces_new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math.htm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time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random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odds and ends before we proceed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Programming </a:t>
            </a:r>
            <a:r>
              <a:rPr lang="en-US" dirty="0" err="1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It’s best to put </a:t>
            </a:r>
            <a:r>
              <a:rPr lang="en-US" sz="2400" i="1" dirty="0" smtClean="0"/>
              <a:t>all</a:t>
            </a:r>
            <a:r>
              <a:rPr lang="en-US" sz="2400" dirty="0" smtClean="0"/>
              <a:t> of our code inside of functions</a:t>
            </a:r>
          </a:p>
          <a:p>
            <a:r>
              <a:rPr lang="en-US" sz="2400" dirty="0" smtClean="0"/>
              <a:t>Write all of the usual functions you need</a:t>
            </a:r>
          </a:p>
          <a:p>
            <a:pPr lvl="1"/>
            <a:r>
              <a:rPr lang="en-US" sz="2200" dirty="0" smtClean="0"/>
              <a:t>Then put your actual program in it’s own function, traditionally called 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main()</a:t>
            </a:r>
          </a:p>
          <a:p>
            <a:pPr lvl="1"/>
            <a:r>
              <a:rPr lang="en-US" sz="2200" dirty="0" smtClean="0">
                <a:ea typeface="Courier" charset="0"/>
                <a:cs typeface="Courier" charset="0"/>
              </a:rPr>
              <a:t>At the very end of the file, simply call </a:t>
            </a:r>
            <a:r>
              <a:rPr lang="en-US" sz="22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main() </a:t>
            </a:r>
            <a:r>
              <a:rPr lang="en-US" sz="2200" dirty="0" smtClean="0">
                <a:ea typeface="Courier" charset="0"/>
                <a:cs typeface="Courier" charset="0"/>
              </a:rPr>
              <a:t>to run your code</a:t>
            </a:r>
            <a:endParaRPr lang="en-US" sz="22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File organization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1" y="2252133"/>
            <a:ext cx="10625666" cy="426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03866" y="2421466"/>
            <a:ext cx="3522133" cy="47413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comments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3866" y="3115733"/>
            <a:ext cx="3522133" cy="62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Program-wide constants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3866" y="3996267"/>
            <a:ext cx="3522133" cy="6434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Functions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3865" y="4936067"/>
            <a:ext cx="3522133" cy="64346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smtClean="0"/>
              <a:t>(definition)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3864" y="5782735"/>
            <a:ext cx="3522133" cy="6434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main() (call)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Strings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54" y="1631515"/>
            <a:ext cx="5818717" cy="48243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87450" y="2252133"/>
            <a:ext cx="4301066" cy="103293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00979" y="4043673"/>
            <a:ext cx="4301066" cy="1032934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Similar to string variables (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”Jim”</a:t>
            </a:r>
            <a:r>
              <a:rPr lang="en-US" sz="2400" dirty="0" smtClean="0">
                <a:ea typeface="Courier" charset="0"/>
                <a:cs typeface="Courier" charset="0"/>
              </a:rPr>
              <a:t>)</a:t>
            </a:r>
            <a:r>
              <a:rPr lang="en-US" sz="2200" dirty="0" smtClean="0">
                <a:ea typeface="Courier" charset="0"/>
                <a:cs typeface="Courier" charset="0"/>
              </a:rPr>
              <a:t>,  we can use triple quotes (“””) to write multi-line strings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variable = “””Hello,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this is a string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63853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This is not frequently useful, but it has become traditional in the Python community to use them as multi-line comments at the beginning of functions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These are called “documentation strings” and are used to describe the purpose and basic logic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6442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function to calculate the surface area of a disk with a given radius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PI * radius**2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area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2065867"/>
            <a:ext cx="8026400" cy="45593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13199" y="2184400"/>
            <a:ext cx="2607735" cy="67085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A keyword argument is an “optional” argument</a:t>
            </a:r>
          </a:p>
          <a:p>
            <a:r>
              <a:rPr lang="en-US" sz="2400" dirty="0" smtClean="0">
                <a:ea typeface="Courier" charset="0"/>
                <a:cs typeface="Courier" charset="0"/>
              </a:rPr>
              <a:t>If the user doesn’t specify a value for the function parameter, a default value will be used</a:t>
            </a:r>
          </a:p>
        </p:txBody>
      </p:sp>
    </p:spTree>
    <p:extLst>
      <p:ext uri="{BB962C8B-B14F-4D97-AF65-F5344CB8AC3E}">
        <p14:creationId xmlns:p14="http://schemas.microsoft.com/office/powerpoint/2010/main" val="125174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917264" cy="3445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print_greeting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(name=“Sam”):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Hello,”,name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print_greetings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print_greetings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(name=“Frodo”)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84801" y="4233335"/>
            <a:ext cx="965199" cy="79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0000" y="4010413"/>
            <a:ext cx="1764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“Hello, Sam”</a:t>
            </a:r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586134" y="4722078"/>
            <a:ext cx="965199" cy="79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51333" y="4499156"/>
            <a:ext cx="1959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“Hello, Frodo”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287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Keyword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a typeface="Courier" charset="0"/>
                <a:cs typeface="Courier" charset="0"/>
              </a:rPr>
              <a:t>If you want to have the option to specify an argument, but don’t want to be </a:t>
            </a:r>
            <a:r>
              <a:rPr lang="en-US" sz="2400" i="1" dirty="0" smtClean="0">
                <a:ea typeface="Courier" charset="0"/>
                <a:cs typeface="Courier" charset="0"/>
              </a:rPr>
              <a:t>forced</a:t>
            </a:r>
            <a:r>
              <a:rPr lang="en-US" sz="2400" dirty="0" smtClean="0">
                <a:ea typeface="Courier" charset="0"/>
                <a:cs typeface="Courier" charset="0"/>
              </a:rPr>
              <a:t> to supply an argument</a:t>
            </a:r>
          </a:p>
        </p:txBody>
      </p:sp>
    </p:spTree>
    <p:extLst>
      <p:ext uri="{BB962C8B-B14F-4D97-AF65-F5344CB8AC3E}">
        <p14:creationId xmlns:p14="http://schemas.microsoft.com/office/powerpoint/2010/main" val="202869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Some odds and ends before we proceed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2630" y="349861"/>
            <a:ext cx="7197726" cy="24214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 smtClean="0"/>
              <a:t>A series of seemingly random and unconnected features of python and programming in general that have not yet made Their way into lecture but are nonetheless important for you to know</a:t>
            </a:r>
            <a:endParaRPr lang="en-US" dirty="0"/>
          </a:p>
        </p:txBody>
      </p:sp>
      <p:sp>
        <p:nvSpPr>
          <p:cNvPr id="5" name="&quot;No&quot; Symbol 4"/>
          <p:cNvSpPr/>
          <p:nvPr/>
        </p:nvSpPr>
        <p:spPr>
          <a:xfrm>
            <a:off x="6390523" y="2350283"/>
            <a:ext cx="3799666" cy="3799666"/>
          </a:xfrm>
          <a:prstGeom prst="noSmoking">
            <a:avLst>
              <a:gd name="adj" fmla="val 385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6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917264" cy="34459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(r1,r2=0):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Calculate the area of an 	ellipse 	with radii r1 and r2. If r2 is 0, 	then the disk is circular with radius 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r2 != 0: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 * r2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r1**2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6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917264" cy="34459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r2=0,r1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Calculate the area of an 	ellipse 	with radii r1 and r2. If r2 is 0, 	then the disk is circular with radius 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r2 != 0: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 * r2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r1**2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2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917264" cy="34459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(r2=0,r1):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Calculate the area of an 	ellipse 	with radii r1 and r2. If r2 is 0, 	then the disk is circular with radius r1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r2 != 0: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 * r2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PI * r1**2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2216256" y="1337733"/>
            <a:ext cx="5548394" cy="5237494"/>
          </a:xfrm>
          <a:prstGeom prst="noSmoking">
            <a:avLst>
              <a:gd name="adj" fmla="val 4236"/>
            </a:avLst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66271" y="3152613"/>
            <a:ext cx="5249334" cy="1628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2400" dirty="0" smtClean="0"/>
              <a:t>Keyword parameters must come after all “normal</a:t>
            </a:r>
            <a:r>
              <a:rPr lang="en-US" sz="2400" smtClean="0"/>
              <a:t>”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608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“Readability”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Good code should be (at least) two things</a:t>
            </a:r>
          </a:p>
          <a:p>
            <a:pPr lvl="1"/>
            <a:r>
              <a:rPr lang="en-US" sz="2000" dirty="0" smtClean="0"/>
              <a:t>Correct</a:t>
            </a:r>
          </a:p>
          <a:p>
            <a:pPr lvl="1"/>
            <a:r>
              <a:rPr lang="en-US" sz="2000" dirty="0" smtClean="0"/>
              <a:t>Relatively easy for other programmers to follow</a:t>
            </a:r>
          </a:p>
          <a:p>
            <a:r>
              <a:rPr lang="en-US" sz="2000" dirty="0" smtClean="0"/>
              <a:t>The easier your code is to follow, the more </a:t>
            </a:r>
            <a:r>
              <a:rPr lang="en-US" sz="2000" i="1" dirty="0" smtClean="0"/>
              <a:t>readable</a:t>
            </a:r>
            <a:r>
              <a:rPr lang="en-US" sz="2000" dirty="0" smtClean="0"/>
              <a:t> it 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1494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readable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logical variable and function names</a:t>
            </a:r>
          </a:p>
          <a:p>
            <a:r>
              <a:rPr lang="en-US" sz="2000" dirty="0" smtClean="0"/>
              <a:t>Write comments to explain potentially confusing aspects of your code</a:t>
            </a:r>
          </a:p>
          <a:p>
            <a:r>
              <a:rPr lang="en-US" sz="2000" dirty="0" smtClean="0"/>
              <a:t>Organize your code (functions are your friend!)</a:t>
            </a:r>
          </a:p>
        </p:txBody>
      </p:sp>
    </p:spTree>
    <p:extLst>
      <p:ext uri="{BB962C8B-B14F-4D97-AF65-F5344CB8AC3E}">
        <p14:creationId xmlns:p14="http://schemas.microsoft.com/office/powerpoint/2010/main" val="44155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6.7e-11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6.0e24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var3 = 1.2e23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var4 = 6.4e6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var5 = var1 * var2 * var3 / var4**2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print(“Result is”,var5)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69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50555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#Newton’s constant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 = 6.7e-11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(m1,m2,r):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“””Calculate the gravitational force between two bodies with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masses m1 and m2, separated by a distance r”””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G * m1 * m1 / r**2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earth_mass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6.0e24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moon_mass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1.2e23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earth_radius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6.4e6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earth_mass,moon_mass,earth_radius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print(“Result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50555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#Newton’s constant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 = 6.7e-11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(m1,m2,r):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“””Calculate the gravitational force between two bodies with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masses m1 and m2, separated by a distance r”””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G * m1 * m1 / r**2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earth_mass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6.0e24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moon_mass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1.2e23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earth_radius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 6.4e6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earth_mass,moon_mass,earth_radius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print(“Result </a:t>
            </a:r>
            <a:r>
              <a:rPr lang="en-US" sz="20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is”,force</a:t>
            </a:r>
            <a:r>
              <a:rPr lang="en-US" sz="20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952068" y="4525505"/>
            <a:ext cx="2182678" cy="477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781586" y="4850969"/>
            <a:ext cx="2353160" cy="152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81586" y="5003370"/>
            <a:ext cx="2353160" cy="325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1278" y="4525505"/>
            <a:ext cx="3688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variable names make their </a:t>
            </a:r>
            <a:r>
              <a:rPr lang="en-US" smtClean="0"/>
              <a:t>purpose obvious, so we don’t need to explain them with a comment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organize your code is to store your functions in a separate file, called a </a:t>
            </a:r>
            <a:r>
              <a:rPr lang="en-US" i="1" dirty="0" smtClean="0"/>
              <a:t>module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your actual program file, you can then tell Python to read all of the functions in this file, so that you can use them like you could any other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6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module file “</a:t>
            </a:r>
            <a:r>
              <a:rPr lang="en-US" dirty="0" err="1" smtClean="0"/>
              <a:t>module_name.py</a:t>
            </a:r>
            <a:r>
              <a:rPr lang="en-US" dirty="0" smtClean="0"/>
              <a:t>” in the same folder as your main program code</a:t>
            </a:r>
          </a:p>
          <a:p>
            <a:r>
              <a:rPr lang="en-US" dirty="0" smtClean="0"/>
              <a:t>From your program file “</a:t>
            </a:r>
            <a:r>
              <a:rPr lang="en-US" dirty="0" err="1" smtClean="0"/>
              <a:t>main_program.py</a:t>
            </a:r>
            <a:r>
              <a:rPr lang="en-US" dirty="0" smtClean="0"/>
              <a:t>”, use an import statement to access the functions inside of the module</a:t>
            </a:r>
          </a:p>
          <a:p>
            <a:r>
              <a:rPr lang="en-US" dirty="0" smtClean="0"/>
              <a:t>Use the dot “.” operator to access functions and variables inside of the module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module_name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#omit the .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module_name.do_something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details on functions</a:t>
            </a:r>
          </a:p>
          <a:p>
            <a:r>
              <a:rPr lang="en-US" dirty="0" smtClean="0"/>
              <a:t>Best practices (style, organization, and variable usage)</a:t>
            </a:r>
          </a:p>
          <a:p>
            <a:r>
              <a:rPr lang="en-US" dirty="0" smtClean="0"/>
              <a:t>Modules (importing code from external files)</a:t>
            </a:r>
          </a:p>
          <a:p>
            <a:r>
              <a:rPr lang="en-US" dirty="0" smtClean="0"/>
              <a:t>Avoiding trouble with floating point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00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this really does: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The import statement instructs Python to read the imported file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Any code in that file is executed, but it should be just function definitions and variable creations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All of those functions and variables are stored in the modules </a:t>
            </a:r>
            <a:r>
              <a:rPr lang="en-US" i="1" dirty="0" smtClean="0">
                <a:ea typeface="Courier" charset="0"/>
                <a:cs typeface="Courier" charset="0"/>
              </a:rPr>
              <a:t>namespace</a:t>
            </a:r>
            <a:endParaRPr lang="en-US" dirty="0" smtClean="0">
              <a:ea typeface="Courier" charset="0"/>
              <a:cs typeface="Courier" charset="0"/>
            </a:endParaRP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We access items in the modules namespace via </a:t>
            </a:r>
            <a:r>
              <a:rPr lang="en-US" dirty="0" err="1" smtClean="0">
                <a:ea typeface="Courier" charset="0"/>
                <a:cs typeface="Courier" charset="0"/>
              </a:rPr>
              <a:t>module_name.item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5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48192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PI * radius**2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51513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1" y="1952786"/>
            <a:ext cx="1871419" cy="697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(</a:t>
            </a:r>
            <a:r>
              <a:rPr lang="en-US" dirty="0" err="1" smtClean="0"/>
              <a:t>area.py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565184" y="1952786"/>
            <a:ext cx="1871419" cy="697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program (</a:t>
            </a:r>
            <a:r>
              <a:rPr lang="en-US" dirty="0" err="1" smtClean="0"/>
              <a:t>main.py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45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72759" y="1844298"/>
            <a:ext cx="4463512" cy="406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35339" y="147496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2386739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19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72759" y="1844298"/>
            <a:ext cx="4463512" cy="40605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35339" y="1474966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2681207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7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85801" y="3103680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3103680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80469" y="197946"/>
            <a:ext cx="3948192" cy="24787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PI * radius**2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68703" y="548439"/>
            <a:ext cx="2915915" cy="954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  <a:p>
            <a:pPr algn="ctr"/>
            <a:r>
              <a:rPr lang="en-US" dirty="0" err="1" smtClean="0"/>
              <a:t>calc_area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8766" y="187866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“Area” 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3103680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68703" y="548439"/>
            <a:ext cx="2915915" cy="954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  <a:p>
            <a:pPr algn="ctr"/>
            <a:r>
              <a:rPr lang="en-US" dirty="0" err="1" smtClean="0"/>
              <a:t>calc_area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8766" y="187866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“Area” namespace</a:t>
            </a:r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70233" y="1627322"/>
            <a:ext cx="2690743" cy="2402237"/>
          </a:xfrm>
          <a:custGeom>
            <a:avLst/>
            <a:gdLst>
              <a:gd name="connsiteX0" fmla="*/ 2690743 w 2690743"/>
              <a:gd name="connsiteY0" fmla="*/ 2402237 h 2402237"/>
              <a:gd name="connsiteX1" fmla="*/ 195516 w 2690743"/>
              <a:gd name="connsiteY1" fmla="*/ 1689315 h 2402237"/>
              <a:gd name="connsiteX2" fmla="*/ 164520 w 2690743"/>
              <a:gd name="connsiteY2" fmla="*/ 0 h 240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0743" h="2402237">
                <a:moveTo>
                  <a:pt x="2690743" y="2402237"/>
                </a:moveTo>
                <a:cubicBezTo>
                  <a:pt x="1653648" y="2245962"/>
                  <a:pt x="616553" y="2089688"/>
                  <a:pt x="195516" y="1689315"/>
                </a:cubicBezTo>
                <a:cubicBezTo>
                  <a:pt x="-225521" y="1288942"/>
                  <a:pt x="164520" y="0"/>
                  <a:pt x="164520" y="0"/>
                </a:cubicBezTo>
              </a:path>
            </a:pathLst>
          </a:custGeom>
          <a:noFill/>
          <a:ln w="25400">
            <a:solidFill>
              <a:srgbClr val="FFC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8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3491138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68703" y="548439"/>
            <a:ext cx="2915915" cy="954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  <a:p>
            <a:pPr algn="ctr"/>
            <a:r>
              <a:rPr lang="en-US" dirty="0" err="1" smtClean="0"/>
              <a:t>calc_area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8766" y="187866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“Area” 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6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2469" y="2065867"/>
            <a:ext cx="453936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main.py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area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float(input(“Radius?”))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area.calc_area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print(“Area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31437" y="2863667"/>
            <a:ext cx="3204834" cy="2262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area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8267" y="249200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Global Namespace</a:t>
            </a: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1" y="3878595"/>
            <a:ext cx="896668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268703" y="548439"/>
            <a:ext cx="2915915" cy="9548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</a:t>
            </a:r>
          </a:p>
          <a:p>
            <a:pPr algn="ctr"/>
            <a:r>
              <a:rPr lang="en-US" dirty="0" err="1" smtClean="0"/>
              <a:t>calc_area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8766" y="187866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“Area” 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62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Standard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programs aren’t really long or complex enough to require us to write our own modules</a:t>
            </a:r>
          </a:p>
          <a:p>
            <a:r>
              <a:rPr lang="en-US" dirty="0" smtClean="0"/>
              <a:t>I wanted you to see how modules work, because a large number of them are built in as a part of your Python installation</a:t>
            </a:r>
          </a:p>
          <a:p>
            <a:r>
              <a:rPr lang="en-US" dirty="0" smtClean="0"/>
              <a:t>These are stored in pre-determined folders where your Python installation is, so Python knows where to find them even though they aren’t in your local folder</a:t>
            </a:r>
          </a:p>
        </p:txBody>
      </p:sp>
    </p:spTree>
    <p:extLst>
      <p:ext uri="{BB962C8B-B14F-4D97-AF65-F5344CB8AC3E}">
        <p14:creationId xmlns:p14="http://schemas.microsoft.com/office/powerpoint/2010/main" val="13236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see the value of any variable from inside of a function (as long as the variable was created before the function call)</a:t>
            </a:r>
          </a:p>
          <a:p>
            <a:r>
              <a:rPr lang="en-US" sz="2800" dirty="0" smtClean="0"/>
              <a:t>So why do we need function arguments?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865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: functions to help keep track of dates and times</a:t>
            </a:r>
          </a:p>
          <a:p>
            <a:r>
              <a:rPr lang="en-US" dirty="0" smtClean="0"/>
              <a:t>logging: a module to allow your program to keep detailed records of what it is doing</a:t>
            </a:r>
          </a:p>
          <a:p>
            <a:r>
              <a:rPr lang="en-US" dirty="0" smtClean="0"/>
              <a:t>math: common math functions beyond simple arithmetic 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: a module to interact with your operating system (create and move files, folders,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random: </a:t>
            </a:r>
            <a:r>
              <a:rPr lang="en-US" dirty="0"/>
              <a:t>Generate pseudorandom numbers with various common distributions. </a:t>
            </a:r>
          </a:p>
          <a:p>
            <a:r>
              <a:rPr lang="en-US" dirty="0" smtClean="0"/>
              <a:t>sys: </a:t>
            </a:r>
            <a:r>
              <a:rPr lang="en-US" dirty="0"/>
              <a:t>System-specific parameters and functions</a:t>
            </a:r>
          </a:p>
          <a:p>
            <a:r>
              <a:rPr lang="en-US" dirty="0" smtClean="0"/>
              <a:t>time: Keep track of how long a process takes</a:t>
            </a:r>
          </a:p>
          <a:p>
            <a:r>
              <a:rPr lang="en-US" dirty="0"/>
              <a:t>Many, many more! (https://</a:t>
            </a:r>
            <a:r>
              <a:rPr lang="en-US" dirty="0" err="1" smtClean="0"/>
              <a:t>docs.python.org</a:t>
            </a:r>
            <a:r>
              <a:rPr lang="en-US" dirty="0" smtClean="0"/>
              <a:t>/3/</a:t>
            </a:r>
            <a:r>
              <a:rPr lang="en-US" dirty="0" err="1" smtClean="0"/>
              <a:t>py-modindex.html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4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docs.python.org</a:t>
            </a:r>
            <a:r>
              <a:rPr lang="en-US" dirty="0">
                <a:hlinkClick r:id="rId2"/>
              </a:rPr>
              <a:t>/3/library/</a:t>
            </a:r>
            <a:r>
              <a:rPr lang="en-US" dirty="0" err="1">
                <a:hlinkClick r:id="rId2"/>
              </a:rPr>
              <a:t>math.html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7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docs.python.org</a:t>
            </a:r>
            <a:r>
              <a:rPr lang="en-US" dirty="0">
                <a:hlinkClick r:id="rId2"/>
              </a:rPr>
              <a:t>/3/library/</a:t>
            </a:r>
            <a:r>
              <a:rPr lang="en-US" dirty="0" err="1">
                <a:hlinkClick r:id="rId2"/>
              </a:rPr>
              <a:t>time.html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19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time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 = 10000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total = 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tstart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time.time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 #Seconds since 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January 1, 1970, 00:00:00 (UTC)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total = total + I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tstop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time.time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duration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tstop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–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tstart</a:t>
            </a: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print(“Loop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took”,duration,”seconds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!”)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docs.python.org/3/library/random.html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#Program to simulate rolling a die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random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(0,6) #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 integer </a:t>
            </a:r>
            <a:r>
              <a:rPr lang="en-US" i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such that 0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&lt;=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N &lt;= 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6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die landed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on”,result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Random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random.uniform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/>
              <a:t>Return a random floating point number </a:t>
            </a:r>
            <a:r>
              <a:rPr lang="en-US" i="1" dirty="0"/>
              <a:t>N</a:t>
            </a:r>
            <a:r>
              <a:rPr lang="en-US" dirty="0"/>
              <a:t> such that a &lt;= N &lt;= b for a &lt;= b and b &lt;= N &lt;= a for b &lt; a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random.gauss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mu,sigma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dirty="0" smtClean="0">
                <a:ea typeface="Courier" charset="0"/>
                <a:cs typeface="Courier" charset="0"/>
              </a:rPr>
              <a:t>Return a random floating point number drawn from a </a:t>
            </a:r>
            <a:r>
              <a:rPr lang="en-US" dirty="0" err="1" smtClean="0">
                <a:ea typeface="Courier" charset="0"/>
                <a:cs typeface="Courier" charset="0"/>
              </a:rPr>
              <a:t>gaussian</a:t>
            </a:r>
            <a:r>
              <a:rPr lang="en-US" dirty="0" smtClean="0">
                <a:ea typeface="Courier" charset="0"/>
                <a:cs typeface="Courier" charset="0"/>
              </a:rPr>
              <a:t> distribution with mean mu and </a:t>
            </a:r>
            <a:r>
              <a:rPr lang="en-US" dirty="0" err="1" smtClean="0">
                <a:ea typeface="Courier" charset="0"/>
                <a:cs typeface="Courier" charset="0"/>
              </a:rPr>
              <a:t>std</a:t>
            </a:r>
            <a:r>
              <a:rPr lang="en-US" dirty="0" smtClean="0">
                <a:ea typeface="Courier" charset="0"/>
                <a:cs typeface="Courier" charset="0"/>
              </a:rPr>
              <a:t> dev sigma 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3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discover more modules and how to use them as we proceed through the course</a:t>
            </a:r>
          </a:p>
          <a:p>
            <a:r>
              <a:rPr lang="en-US" dirty="0" smtClean="0"/>
              <a:t>There are many, many more modules available to download, we will work with some of these soon!</a:t>
            </a:r>
          </a:p>
          <a:p>
            <a:r>
              <a:rPr lang="en-US" dirty="0" smtClean="0"/>
              <a:t>For now, you may use the standard Python modules for any lab or homework, unless I specifically state otherwise</a:t>
            </a:r>
          </a:p>
        </p:txBody>
      </p:sp>
    </p:spTree>
    <p:extLst>
      <p:ext uri="{BB962C8B-B14F-4D97-AF65-F5344CB8AC3E}">
        <p14:creationId xmlns:p14="http://schemas.microsoft.com/office/powerpoint/2010/main" val="134609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1" y="2252133"/>
            <a:ext cx="10625666" cy="426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03866" y="2421466"/>
            <a:ext cx="3522133" cy="47413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comments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3866" y="3115733"/>
            <a:ext cx="3522133" cy="62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Program-wide constants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3866" y="3996267"/>
            <a:ext cx="3522133" cy="6434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Functions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3865" y="4936067"/>
            <a:ext cx="3522133" cy="64346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smtClean="0"/>
              <a:t>(definition)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3864" y="5782735"/>
            <a:ext cx="3522133" cy="6434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main() (call)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75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1" y="2252133"/>
            <a:ext cx="10625666" cy="42672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3861" y="2554490"/>
            <a:ext cx="3522133" cy="47413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comments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3862" y="3804545"/>
            <a:ext cx="3522133" cy="62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Program-wide constants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03863" y="4478867"/>
            <a:ext cx="3522133" cy="6434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Functions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3864" y="5170121"/>
            <a:ext cx="3522133" cy="64346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smtClean="0"/>
              <a:t>(definition)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3864" y="5844727"/>
            <a:ext cx="3522133" cy="6434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main() (call)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03862" y="3121757"/>
            <a:ext cx="3522133" cy="62653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import modules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1584" y="3307694"/>
            <a:ext cx="42142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Any and all import statements should be placed just after the header comments and just </a:t>
            </a:r>
            <a:r>
              <a:rPr lang="en-US" sz="2800" b="1" smtClean="0">
                <a:solidFill>
                  <a:schemeClr val="accent1"/>
                </a:solidFill>
              </a:rPr>
              <a:t>before the rest of the program</a:t>
            </a:r>
            <a:endParaRPr lang="en-US" sz="2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4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couldn</a:t>
            </a:r>
            <a:r>
              <a:rPr lang="ur-PK" dirty="0" smtClean="0"/>
              <a:t>’</a:t>
            </a:r>
            <a:r>
              <a:rPr lang="en-US" dirty="0" smtClean="0"/>
              <a:t>t we write code like this?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num1 + num2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total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print(total)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7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following program: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1.0 / 3.0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0.1 / 0.3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(a==b):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print(“Hooray!”)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print(“a and b are not equal”)</a:t>
            </a:r>
          </a:p>
        </p:txBody>
      </p:sp>
    </p:spTree>
    <p:extLst>
      <p:ext uri="{BB962C8B-B14F-4D97-AF65-F5344CB8AC3E}">
        <p14:creationId xmlns:p14="http://schemas.microsoft.com/office/powerpoint/2010/main" val="45556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this happen?</a:t>
            </a:r>
          </a:p>
          <a:p>
            <a:r>
              <a:rPr lang="en-US" dirty="0" smtClean="0"/>
              <a:t>Computers can only store numbers with finite precision (an irrational or repeating decimal </a:t>
            </a:r>
            <a:r>
              <a:rPr lang="en-US" i="1" dirty="0" smtClean="0"/>
              <a:t>has </a:t>
            </a:r>
            <a:r>
              <a:rPr lang="en-US" dirty="0" smtClean="0"/>
              <a:t>to get cut off somewhere)</a:t>
            </a:r>
          </a:p>
          <a:p>
            <a:pPr lvl="1"/>
            <a:r>
              <a:rPr lang="en-US" dirty="0" smtClean="0"/>
              <a:t>In binary, numbers like 0.1 are infinitely repeating: </a:t>
            </a:r>
            <a:r>
              <a:rPr lang="is-IS" dirty="0"/>
              <a:t>0.0001100110011001100110011001100110011001100110011...</a:t>
            </a:r>
            <a:endParaRPr lang="en-US" dirty="0" smtClean="0"/>
          </a:p>
          <a:p>
            <a:pPr lvl="1"/>
            <a:r>
              <a:rPr lang="en-US" dirty="0" smtClean="0"/>
              <a:t>Even if the number </a:t>
            </a:r>
            <a:r>
              <a:rPr lang="en-US" i="1" dirty="0" smtClean="0"/>
              <a:t>is </a:t>
            </a:r>
            <a:r>
              <a:rPr lang="en-US" dirty="0" smtClean="0"/>
              <a:t>rational we can only store a certain number of decimal points</a:t>
            </a:r>
          </a:p>
          <a:p>
            <a:pPr lvl="2"/>
            <a:r>
              <a:rPr lang="en-US" dirty="0" smtClean="0"/>
              <a:t>Depends on your machine, on mine it is 15 significant digits</a:t>
            </a:r>
          </a:p>
        </p:txBody>
      </p:sp>
    </p:spTree>
    <p:extLst>
      <p:ext uri="{BB962C8B-B14F-4D97-AF65-F5344CB8AC3E}">
        <p14:creationId xmlns:p14="http://schemas.microsoft.com/office/powerpoint/2010/main" val="724236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upshot of this is that it is dangerous to test floating point numbers for equality using the == operator</a:t>
            </a:r>
          </a:p>
          <a:p>
            <a:r>
              <a:rPr lang="en-US" dirty="0" smtClean="0"/>
              <a:t>Even if the two numbers </a:t>
            </a:r>
            <a:r>
              <a:rPr lang="en-US" i="1" dirty="0" smtClean="0"/>
              <a:t>should</a:t>
            </a:r>
            <a:r>
              <a:rPr lang="en-US" dirty="0" smtClean="0"/>
              <a:t> be the same, algebraically, they may be </a:t>
            </a:r>
            <a:r>
              <a:rPr lang="en-US" i="1" dirty="0" smtClean="0"/>
              <a:t>very slightly </a:t>
            </a:r>
            <a:r>
              <a:rPr lang="en-US" dirty="0" smtClean="0"/>
              <a:t> different </a:t>
            </a:r>
          </a:p>
          <a:p>
            <a:pPr lvl="1"/>
            <a:r>
              <a:rPr lang="en-US" dirty="0" smtClean="0"/>
              <a:t>Even a difference in the 15</a:t>
            </a:r>
            <a:r>
              <a:rPr lang="en-US" baseline="30000" dirty="0" smtClean="0"/>
              <a:t>th</a:t>
            </a:r>
            <a:r>
              <a:rPr lang="en-US" dirty="0" smtClean="0"/>
              <a:t> decimal place will cause the == operator to evaluate False</a:t>
            </a:r>
          </a:p>
        </p:txBody>
      </p:sp>
    </p:spTree>
    <p:extLst>
      <p:ext uri="{BB962C8B-B14F-4D97-AF65-F5344CB8AC3E}">
        <p14:creationId xmlns:p14="http://schemas.microsoft.com/office/powerpoint/2010/main" val="1835430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the equation for electric force: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𝐹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bg-BG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Algebraically, we know that if we double each charge, and double r, we will get the same force</a:t>
                </a:r>
              </a:p>
              <a:p>
                <a:r>
                  <a:rPr lang="en-US" dirty="0" smtClean="0"/>
                  <a:t>Let’s demonstrate this computationally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41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9628" y="1895386"/>
            <a:ext cx="7532176" cy="244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#Coulomb’s constant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9e-9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(q1,q2,r):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k * q1 * q2 / r**2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force</a:t>
            </a: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f1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(1e-6,1e-6,0.1)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f2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(5e-6,5e-6,0.5)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f1 == f2: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equal”)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not equal”)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10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workaround is to write a statement that </a:t>
                </a:r>
                <a:r>
                  <a:rPr lang="en-US" dirty="0" err="1" smtClean="0"/>
                  <a:t>doesn</a:t>
                </a:r>
                <a:r>
                  <a:rPr lang="ur-PK" dirty="0" smtClean="0"/>
                  <a:t>’</a:t>
                </a:r>
                <a:r>
                  <a:rPr lang="en-US" dirty="0" smtClean="0"/>
                  <a:t>t use ==</a:t>
                </a:r>
              </a:p>
              <a:p>
                <a:r>
                  <a:rPr lang="en-US" dirty="0" smtClean="0"/>
                  <a:t>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678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Computationally</a:t>
                </a:r>
              </a:p>
              <a:p>
                <a:r>
                  <a:rPr lang="en-US" dirty="0" smtClean="0"/>
                  <a:t>If: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dirty="0" smtClean="0"/>
                  <a:t> is a very small number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Then, for all intents and purposes: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458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counts as “a very small number?”</a:t>
            </a:r>
          </a:p>
          <a:p>
            <a:r>
              <a:rPr lang="en-US" dirty="0" smtClean="0"/>
              <a:t>It depends on the situation</a:t>
            </a:r>
          </a:p>
          <a:p>
            <a:r>
              <a:rPr lang="en-US" dirty="0" smtClean="0"/>
              <a:t>Usually something like 10^-5 will work</a:t>
            </a:r>
          </a:p>
        </p:txBody>
      </p:sp>
    </p:spTree>
    <p:extLst>
      <p:ext uri="{BB962C8B-B14F-4D97-AF65-F5344CB8AC3E}">
        <p14:creationId xmlns:p14="http://schemas.microsoft.com/office/powerpoint/2010/main" val="96356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now we can say that two variables a and b are said to be equal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&lt;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 is a small number like 10^-5</a:t>
                </a:r>
              </a:p>
              <a:p>
                <a:r>
                  <a:rPr lang="en-US" dirty="0" smtClean="0"/>
                  <a:t>Problem: what if a = 10 and b = 30? a-b=-20, which is less than 10^-5!</a:t>
                </a:r>
              </a:p>
              <a:p>
                <a:pPr lvl="1"/>
                <a:r>
                  <a:rPr lang="en-US" dirty="0" smtClean="0"/>
                  <a:t>We should use absolute value</a:t>
                </a:r>
              </a:p>
              <a:p>
                <a:r>
                  <a:rPr lang="en-US" dirty="0" smtClean="0"/>
                  <a:t>Two variables are equal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&lt;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92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9628" y="1895386"/>
            <a:ext cx="7532176" cy="2444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 math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#Coulomb’s constant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9e-9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eps = 1e-5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(q1,q2,r):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k * q1 * q2 / r**2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force</a:t>
            </a:r>
          </a:p>
          <a:p>
            <a:pPr marL="0" indent="0">
              <a:buNone/>
            </a:pPr>
            <a:endParaRPr lang="en-US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f1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(1e-6,1e-6,0.1)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f2 =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elec_force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(5e-6,5e-6,0.5)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(f1-f2) &lt; eps: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equal”)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print(“The forces are not equal”)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5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couldn</a:t>
            </a:r>
            <a:r>
              <a:rPr lang="ur-PK" dirty="0" smtClean="0"/>
              <a:t>’</a:t>
            </a:r>
            <a:r>
              <a:rPr lang="en-US" dirty="0" smtClean="0"/>
              <a:t>t we write code like this?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num1 + num2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total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add_numbers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print(total)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17733" y="2243667"/>
            <a:ext cx="5249334" cy="3826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This code </a:t>
            </a:r>
            <a:r>
              <a:rPr lang="en-US" sz="2400" i="1" dirty="0" smtClean="0"/>
              <a:t>does </a:t>
            </a:r>
            <a:r>
              <a:rPr lang="en-US" sz="2400" dirty="0" smtClean="0"/>
              <a:t>work, but it’s not advisable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We have to re-assign num1 and num2 every time we call the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We </a:t>
            </a:r>
            <a:r>
              <a:rPr lang="en-US" sz="2400" i="1" dirty="0" smtClean="0"/>
              <a:t>always </a:t>
            </a:r>
            <a:r>
              <a:rPr lang="en-US" sz="2400" dirty="0" smtClean="0"/>
              <a:t>have to use variables named num1 and num2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It’s harder for someone reading your code to tell what it’s doing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053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numbers are really large?</a:t>
            </a:r>
          </a:p>
          <a:p>
            <a:pPr marL="0" indent="0">
              <a:buNone/>
            </a:pPr>
            <a:r>
              <a:rPr lang="en-US" dirty="0" smtClean="0"/>
              <a:t>v1 = </a:t>
            </a:r>
            <a:r>
              <a:rPr lang="fr-FR" dirty="0"/>
              <a:t>0.1**2 * 1e14</a:t>
            </a:r>
          </a:p>
          <a:p>
            <a:pPr marL="0" indent="0">
              <a:buNone/>
            </a:pPr>
            <a:r>
              <a:rPr lang="en-US" dirty="0" smtClean="0"/>
              <a:t>v2 = </a:t>
            </a:r>
            <a:r>
              <a:rPr lang="mr-IN" dirty="0" smtClean="0"/>
              <a:t>(</a:t>
            </a:r>
            <a:r>
              <a:rPr lang="en-US" dirty="0" smtClean="0"/>
              <a:t>1/100</a:t>
            </a:r>
            <a:r>
              <a:rPr lang="mr-IN" dirty="0" smtClean="0"/>
              <a:t>) </a:t>
            </a:r>
            <a:r>
              <a:rPr lang="mr-IN" dirty="0"/>
              <a:t>* </a:t>
            </a:r>
            <a:r>
              <a:rPr lang="mr-IN" dirty="0" smtClean="0"/>
              <a:t>1e14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math.fabs</a:t>
            </a:r>
            <a:r>
              <a:rPr lang="en-US" dirty="0" smtClean="0"/>
              <a:t>(v1 – v2) = </a:t>
            </a:r>
            <a:r>
              <a:rPr lang="is-IS" dirty="0" smtClean="0"/>
              <a:t>0.000244140625</a:t>
            </a:r>
            <a:endParaRPr lang="en-US" dirty="0"/>
          </a:p>
          <a:p>
            <a:r>
              <a:rPr lang="en-US" dirty="0" smtClean="0"/>
              <a:t>This corresponds to a small error in 15</a:t>
            </a:r>
            <a:r>
              <a:rPr lang="en-US" baseline="30000" dirty="0" smtClean="0"/>
              <a:t>th</a:t>
            </a:r>
            <a:r>
              <a:rPr lang="en-US" dirty="0" smtClean="0"/>
              <a:t> significant digit, but because the absolute difference is less than 1e-5, we say the numbers are not equal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86380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our numbers are really small?</a:t>
            </a:r>
          </a:p>
          <a:p>
            <a:pPr marL="0" indent="0">
              <a:buNone/>
            </a:pPr>
            <a:r>
              <a:rPr lang="en-US" dirty="0" smtClean="0"/>
              <a:t>v1 = </a:t>
            </a:r>
            <a:r>
              <a:rPr lang="fr-FR" dirty="0" smtClean="0"/>
              <a:t>2e-9</a:t>
            </a:r>
            <a:endParaRPr lang="fr-FR" dirty="0"/>
          </a:p>
          <a:p>
            <a:pPr marL="0" indent="0">
              <a:buNone/>
            </a:pPr>
            <a:r>
              <a:rPr lang="en-US" dirty="0" smtClean="0"/>
              <a:t>v2 = 4e-9</a:t>
            </a:r>
          </a:p>
          <a:p>
            <a:pPr marL="0" indent="0">
              <a:buNone/>
            </a:pPr>
            <a:r>
              <a:rPr lang="en-US" dirty="0" err="1" smtClean="0"/>
              <a:t>math.fabs</a:t>
            </a:r>
            <a:r>
              <a:rPr lang="en-US" dirty="0" smtClean="0"/>
              <a:t>(v1 – v2) = 2e-9</a:t>
            </a:r>
            <a:endParaRPr lang="en-US" dirty="0"/>
          </a:p>
          <a:p>
            <a:r>
              <a:rPr lang="en-US" dirty="0" smtClean="0"/>
              <a:t>v2 is twice the value of v1, but since the absolute difference is less than 1e-5, we say they are equal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60790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Solution: look not at the </a:t>
            </a:r>
            <a:r>
              <a:rPr lang="en-US" i="1" dirty="0" smtClean="0"/>
              <a:t>absolute</a:t>
            </a:r>
            <a:r>
              <a:rPr lang="en-US" dirty="0" smtClean="0"/>
              <a:t> error, but the </a:t>
            </a:r>
            <a:r>
              <a:rPr lang="en-US" i="1" dirty="0" smtClean="0"/>
              <a:t>relative </a:t>
            </a:r>
            <a:r>
              <a:rPr lang="en-US" dirty="0" smtClean="0"/>
              <a:t>error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eps = 1e-5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diff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(a-b)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rel_err1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(diff/a)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rel_err2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(diff/b)</a:t>
            </a:r>
          </a:p>
          <a:p>
            <a:pPr marL="0" indent="0">
              <a:buNone/>
            </a:pPr>
            <a:r>
              <a:rPr lang="is-I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 rel_err1 &lt; eps and rel_err2 &lt; eps:</a:t>
            </a:r>
          </a:p>
          <a:p>
            <a:pPr marL="0" indent="0">
              <a:buNone/>
            </a:pPr>
            <a:r>
              <a:rPr lang="is-I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is-I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print(“Numbers are equal!”)</a:t>
            </a:r>
            <a:endParaRPr lang="is-I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50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You will use this code frequently, so it’s best to turn it into a function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119254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23" y="2483030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math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is_equal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a,b,eps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=1e-5):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diff =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(a-b)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rel_err1 =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rel_err2 = </a:t>
            </a: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math.fabs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(diff/b)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rel_err1 &lt; eps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and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rel_err2 &lt; eps: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en-U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is-IS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 the other hand, we want to </a:t>
            </a:r>
            <a:r>
              <a:rPr lang="en-US" sz="2800" dirty="0"/>
              <a:t>avoid </a:t>
            </a:r>
            <a:r>
              <a:rPr lang="en-US" sz="2800" dirty="0" smtClean="0"/>
              <a:t>unnecessary function parameters</a:t>
            </a:r>
          </a:p>
          <a:p>
            <a:pPr lvl="1"/>
            <a:r>
              <a:rPr lang="en-US" sz="2600" dirty="0" smtClean="0"/>
              <a:t>If a variable will stay the same throughout most of the program, we don’t need a dedicated function parameter for it</a:t>
            </a:r>
          </a:p>
          <a:p>
            <a:pPr lvl="1"/>
            <a:r>
              <a:rPr lang="en-US" sz="2600" dirty="0" smtClean="0"/>
              <a:t>There is no need to make the value of pi a function parameter; we know pi will be constant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424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6104464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#Newton’s constant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 = 6.7e-11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grav_force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(m1,m2,r):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force = G * m1 * m2 / r**2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force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2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Variables like this, that won’t change throughout the program are called constants</a:t>
            </a:r>
          </a:p>
          <a:p>
            <a:r>
              <a:rPr lang="en-US" sz="2800" dirty="0" smtClean="0"/>
              <a:t>Best practice with constants:</a:t>
            </a:r>
          </a:p>
          <a:p>
            <a:pPr lvl="1"/>
            <a:r>
              <a:rPr lang="en-US" sz="2400" dirty="0" smtClean="0"/>
              <a:t>Indicated by all caps variable names</a:t>
            </a:r>
          </a:p>
          <a:p>
            <a:pPr lvl="1"/>
            <a:r>
              <a:rPr lang="en-US" sz="2400" dirty="0" smtClean="0"/>
              <a:t>Created at beginning of program</a:t>
            </a:r>
          </a:p>
          <a:p>
            <a:r>
              <a:rPr lang="en-US" sz="2600" dirty="0" smtClean="0"/>
              <a:t>These aren’t any different from normal variables</a:t>
            </a:r>
          </a:p>
          <a:p>
            <a:pPr lvl="1"/>
            <a:r>
              <a:rPr lang="en-US" sz="2400" dirty="0" smtClean="0"/>
              <a:t>You </a:t>
            </a:r>
            <a:r>
              <a:rPr lang="en-US" sz="2400" i="1" dirty="0" smtClean="0"/>
              <a:t>can </a:t>
            </a:r>
            <a:r>
              <a:rPr lang="en-US" sz="2400" dirty="0" smtClean="0"/>
              <a:t>change them, but you </a:t>
            </a:r>
            <a:r>
              <a:rPr lang="en-US" sz="2400" i="1" dirty="0" smtClean="0"/>
              <a:t>shouldn’t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235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5548</TotalTime>
  <Words>2017</Words>
  <Application>Microsoft Macintosh PowerPoint</Application>
  <PresentationFormat>Widescreen</PresentationFormat>
  <Paragraphs>423</Paragraphs>
  <Slides>64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Calibri</vt:lpstr>
      <vt:lpstr>Calibri Light</vt:lpstr>
      <vt:lpstr>Cambria Math</vt:lpstr>
      <vt:lpstr>Courier</vt:lpstr>
      <vt:lpstr>Mangal</vt:lpstr>
      <vt:lpstr>Times New Roman</vt:lpstr>
      <vt:lpstr>Arial</vt:lpstr>
      <vt:lpstr>Celestial</vt:lpstr>
      <vt:lpstr>Some odds and ends before we proceed</vt:lpstr>
      <vt:lpstr>Some odds and ends before we proceed</vt:lpstr>
      <vt:lpstr>PowerPoint Presentation</vt:lpstr>
      <vt:lpstr>A Note on functions</vt:lpstr>
      <vt:lpstr>why couldn’t we write code like this?</vt:lpstr>
      <vt:lpstr>why couldn’t we write code like this?</vt:lpstr>
      <vt:lpstr>A Note on functions</vt:lpstr>
      <vt:lpstr>Example</vt:lpstr>
      <vt:lpstr>Constants</vt:lpstr>
      <vt:lpstr>Best Programming PRactices</vt:lpstr>
      <vt:lpstr>Sample File organization</vt:lpstr>
      <vt:lpstr>Doc Strings</vt:lpstr>
      <vt:lpstr>Doc strings</vt:lpstr>
      <vt:lpstr>Doc strings</vt:lpstr>
      <vt:lpstr>PowerPoint Presentation</vt:lpstr>
      <vt:lpstr>Keyword arguments</vt:lpstr>
      <vt:lpstr>Keyword arguments</vt:lpstr>
      <vt:lpstr>Example</vt:lpstr>
      <vt:lpstr>When to use Keyword arguments</vt:lpstr>
      <vt:lpstr>Another Example</vt:lpstr>
      <vt:lpstr>Another Example</vt:lpstr>
      <vt:lpstr>Another Example</vt:lpstr>
      <vt:lpstr>“Readability”</vt:lpstr>
      <vt:lpstr>How to write readable code</vt:lpstr>
      <vt:lpstr>Bad Example</vt:lpstr>
      <vt:lpstr>Good Example</vt:lpstr>
      <vt:lpstr>Good Example</vt:lpstr>
      <vt:lpstr>Modules</vt:lpstr>
      <vt:lpstr>USING Modules</vt:lpstr>
      <vt:lpstr>How does this work?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Python Standard Modules</vt:lpstr>
      <vt:lpstr>Commonly used modules</vt:lpstr>
      <vt:lpstr>The MATH Module</vt:lpstr>
      <vt:lpstr>The Time module</vt:lpstr>
      <vt:lpstr>The Time module</vt:lpstr>
      <vt:lpstr>The Random module</vt:lpstr>
      <vt:lpstr>The Random module</vt:lpstr>
      <vt:lpstr>The Random module</vt:lpstr>
      <vt:lpstr>Using Modules</vt:lpstr>
      <vt:lpstr>Importing Modules</vt:lpstr>
      <vt:lpstr>Importing Modules</vt:lpstr>
      <vt:lpstr>Floating Point Equality</vt:lpstr>
      <vt:lpstr>Floating Point Equality</vt:lpstr>
      <vt:lpstr>Floating Point Equality</vt:lpstr>
      <vt:lpstr>Example</vt:lpstr>
      <vt:lpstr>Example</vt:lpstr>
      <vt:lpstr>Floating Point Equality</vt:lpstr>
      <vt:lpstr>Floating Point Equality</vt:lpstr>
      <vt:lpstr>Floating Point Equality</vt:lpstr>
      <vt:lpstr>Floating Point Equality</vt:lpstr>
      <vt:lpstr>Example</vt:lpstr>
      <vt:lpstr>Floating Point Equality</vt:lpstr>
      <vt:lpstr>Floating Point Equality</vt:lpstr>
      <vt:lpstr>Floating Point Equality</vt:lpstr>
      <vt:lpstr>Floating Point Equality</vt:lpstr>
      <vt:lpstr>Floating Point Equality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293</cp:revision>
  <dcterms:created xsi:type="dcterms:W3CDTF">2021-01-14T21:28:44Z</dcterms:created>
  <dcterms:modified xsi:type="dcterms:W3CDTF">2021-02-24T18:58:32Z</dcterms:modified>
</cp:coreProperties>
</file>