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4" r:id="rId3"/>
    <p:sldId id="258" r:id="rId4"/>
    <p:sldId id="257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78534"/>
  </p:normalViewPr>
  <p:slideViewPr>
    <p:cSldViewPr snapToGrid="0" snapToObjects="1">
      <p:cViewPr>
        <p:scale>
          <a:sx n="81" d="100"/>
          <a:sy n="81" d="100"/>
        </p:scale>
        <p:origin x="144" y="-72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Description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Answer</a:t>
                </a:r>
                <a:r>
                  <a:rPr lang="en-US" dirty="0" smtClean="0"/>
                  <a:t>: The probability that the chosen point lies within the inner rectangle is just the ratio of the area of the two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:r>
                  <a:rPr lang="en-US" dirty="0" smtClean="0"/>
                  <a:t>This makes sense!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blipFill rotWithShape="0">
                <a:blip r:embed="rId2"/>
                <a:stretch>
                  <a:fillRect l="-1714" t="-1225" r="-266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7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2616" y="3934956"/>
            <a:ext cx="297793" cy="297793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≪1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:r>
                  <a:rPr lang="en-US" dirty="0" smtClean="0"/>
                  <a:t>If the inner rectangle is small compared to the outer, it is unlikely the random point will originate from the inner rectangle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blipFill rotWithShape="0">
                <a:blip r:embed="rId2"/>
                <a:stretch>
                  <a:fillRect l="-171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2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3656" y="2361606"/>
            <a:ext cx="3423434" cy="3423434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~1</m:t>
                      </m:r>
                    </m:oMath>
                  </m:oMathPara>
                </a14:m>
                <a:endParaRPr lang="en-US" i="1" dirty="0" smtClean="0"/>
              </a:p>
              <a:p>
                <a:endParaRPr lang="en-US" i="1" dirty="0"/>
              </a:p>
              <a:p>
                <a:r>
                  <a:rPr lang="en-US" dirty="0" smtClean="0"/>
                  <a:t>If the inner rectangle is nearly the same size as the outer, it is </a:t>
                </a:r>
                <a:r>
                  <a:rPr lang="en-US" i="1" dirty="0" smtClean="0"/>
                  <a:t>highly</a:t>
                </a:r>
                <a:r>
                  <a:rPr lang="en-US" dirty="0" smtClean="0"/>
                  <a:t> likely that the random point will originate from the inner rectangle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2488758"/>
              </a:xfrm>
              <a:prstGeom prst="rect">
                <a:avLst/>
              </a:prstGeom>
              <a:blipFill rotWithShape="0">
                <a:blip r:embed="rId2"/>
                <a:stretch>
                  <a:fillRect l="-171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3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is this useful?</a:t>
            </a:r>
          </a:p>
          <a:p>
            <a:r>
              <a:rPr lang="en-US" sz="3200" dirty="0" smtClean="0"/>
              <a:t>Well, suppose we didn’t know the area of the inner rectangle</a:t>
            </a:r>
          </a:p>
          <a:p>
            <a:r>
              <a:rPr lang="en-US" sz="3200" dirty="0" smtClean="0"/>
              <a:t>We can use the fact that P = </a:t>
            </a:r>
            <a:r>
              <a:rPr lang="en-US" sz="3200" dirty="0" err="1" smtClean="0"/>
              <a:t>Ainner</a:t>
            </a:r>
            <a:r>
              <a:rPr lang="en-US" sz="3200" dirty="0" smtClean="0"/>
              <a:t> / </a:t>
            </a:r>
            <a:r>
              <a:rPr lang="en-US" sz="3200" dirty="0" err="1" smtClean="0"/>
              <a:t>Aouter</a:t>
            </a:r>
            <a:r>
              <a:rPr lang="en-US" sz="3200" dirty="0" smtClean="0"/>
              <a:t> to </a:t>
            </a:r>
            <a:r>
              <a:rPr lang="en-US" sz="3200" i="1" dirty="0" smtClean="0"/>
              <a:t>estimate </a:t>
            </a:r>
            <a:r>
              <a:rPr lang="en-US" sz="3200" dirty="0" smtClean="0"/>
              <a:t> the area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7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insert the unknown shape inside of a rectangle of known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359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Step 1: insert the unknown shape inside of a shape of known size</a:t>
                </a:r>
              </a:p>
              <a:p>
                <a:endParaRPr lang="en-US" dirty="0"/>
              </a:p>
              <a:p>
                <a:r>
                  <a:rPr lang="en-US" dirty="0" smtClean="0"/>
                  <a:t>If I randomly pick a point from anywhere within the outer shape, there is still a probability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hat </a:t>
                </a:r>
                <a:r>
                  <a:rPr lang="en-US" dirty="0" smtClean="0"/>
                  <a:t>it will be drawn from the inner shape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3596754"/>
              </a:xfrm>
              <a:prstGeom prst="rect">
                <a:avLst/>
              </a:prstGeom>
              <a:blipFill rotWithShape="0">
                <a:blip r:embed="rId2"/>
                <a:stretch>
                  <a:fillRect l="-1714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3596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I randomly pick a point from anywhere within the outer shape, there is still a probability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hat </a:t>
                </a:r>
                <a:r>
                  <a:rPr lang="en-US" dirty="0" smtClean="0"/>
                  <a:t>it will be drawn from the inner shape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If I can find a way to estimate </a:t>
                </a:r>
                <a:r>
                  <a:rPr lang="en-US" b="1" i="1" dirty="0" smtClean="0"/>
                  <a:t>P</a:t>
                </a:r>
                <a:r>
                  <a:rPr lang="en-US" b="1" dirty="0" smtClean="0"/>
                  <a:t>, I can then use this to estimate </a:t>
                </a:r>
                <a:r>
                  <a:rPr lang="en-US" b="1" dirty="0" err="1" smtClean="0"/>
                  <a:t>A_inner</a:t>
                </a:r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3596754"/>
              </a:xfrm>
              <a:prstGeom prst="rect">
                <a:avLst/>
              </a:prstGeom>
              <a:blipFill rotWithShape="0">
                <a:blip r:embed="rId2"/>
                <a:stretch>
                  <a:fillRect l="-1714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estimate the probability of a point being drawn from the inner shape</a:t>
            </a:r>
          </a:p>
          <a:p>
            <a:endParaRPr lang="en-US" dirty="0"/>
          </a:p>
          <a:p>
            <a:r>
              <a:rPr lang="en-US" dirty="0" smtClean="0"/>
              <a:t>I can do this by picking not one point, but many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estimate the probability of a point being drawn from the inner shape</a:t>
            </a:r>
          </a:p>
          <a:p>
            <a:endParaRPr lang="en-US" dirty="0"/>
          </a:p>
          <a:p>
            <a:r>
              <a:rPr lang="en-US" dirty="0" smtClean="0"/>
              <a:t>My estimate for the probability is then just </a:t>
            </a:r>
          </a:p>
          <a:p>
            <a:r>
              <a:rPr lang="en-US" dirty="0" smtClean="0"/>
              <a:t># points that land inside divided by total # of points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204066" y="2438329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04066" y="3561220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79474" y="335360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86745" y="523612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0673" y="3705772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68579" y="4151112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16280" y="2497923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65302" y="4804068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54579" y="5380676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39017" y="545114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4464" y="4352847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30913" y="2369461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40787" y="3785333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Step 2: estimate the probability of a point being drawn from the inner shape</a:t>
                </a:r>
              </a:p>
              <a:p>
                <a:endParaRPr lang="en-US" dirty="0"/>
              </a:p>
              <a:p>
                <a:r>
                  <a:rPr lang="en-US" dirty="0" smtClean="0"/>
                  <a:t>My estimate for the probability is then just </a:t>
                </a:r>
              </a:p>
              <a:p>
                <a:r>
                  <a:rPr lang="en-US" dirty="0" smtClean="0"/>
                  <a:t># points that land inside divided by total # of points</a:t>
                </a:r>
              </a:p>
              <a:p>
                <a:endParaRPr lang="en-US" dirty="0"/>
              </a:p>
              <a:p>
                <a:r>
                  <a:rPr lang="en-US" dirty="0" smtClean="0"/>
                  <a:t>If I generate 100 points, and 68 of them are inside of the inner shape, then I know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≅0.68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 therefore: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𝑖𝑛𝑛𝑒𝑟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0.68∙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𝑜𝑢𝑡𝑒𝑟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1714" t="-717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04066" y="2438329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04066" y="3561220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79474" y="335360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86745" y="523612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090673" y="3705772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68579" y="4151112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16280" y="2497923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65302" y="4804068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54579" y="5380676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39017" y="5451144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94464" y="4352847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30913" y="2369461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40787" y="3785333"/>
            <a:ext cx="289105" cy="289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algorithm is effective for ANY shape, as long as you can describe the shape to a computer!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4686740" y="2985662"/>
            <a:ext cx="2402978" cy="2700128"/>
          </a:xfrm>
          <a:custGeom>
            <a:avLst/>
            <a:gdLst>
              <a:gd name="connsiteX0" fmla="*/ 263632 w 2402978"/>
              <a:gd name="connsiteY0" fmla="*/ 1491745 h 2700128"/>
              <a:gd name="connsiteX1" fmla="*/ 500115 w 2402978"/>
              <a:gd name="connsiteY1" fmla="*/ 41317 h 2700128"/>
              <a:gd name="connsiteX2" fmla="*/ 2297384 w 2402978"/>
              <a:gd name="connsiteY2" fmla="*/ 545814 h 2700128"/>
              <a:gd name="connsiteX3" fmla="*/ 2123963 w 2402978"/>
              <a:gd name="connsiteY3" fmla="*/ 2090835 h 2700128"/>
              <a:gd name="connsiteX4" fmla="*/ 1556405 w 2402978"/>
              <a:gd name="connsiteY4" fmla="*/ 1018779 h 2700128"/>
              <a:gd name="connsiteX5" fmla="*/ 673536 w 2402978"/>
              <a:gd name="connsiteY5" fmla="*/ 2658393 h 2700128"/>
              <a:gd name="connsiteX6" fmla="*/ 11384 w 2402978"/>
              <a:gd name="connsiteY6" fmla="*/ 2153897 h 2700128"/>
              <a:gd name="connsiteX7" fmla="*/ 263632 w 2402978"/>
              <a:gd name="connsiteY7" fmla="*/ 1491745 h 270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2978" h="2700128">
                <a:moveTo>
                  <a:pt x="263632" y="1491745"/>
                </a:moveTo>
                <a:cubicBezTo>
                  <a:pt x="345087" y="1139648"/>
                  <a:pt x="161156" y="198972"/>
                  <a:pt x="500115" y="41317"/>
                </a:cubicBezTo>
                <a:cubicBezTo>
                  <a:pt x="839074" y="-116338"/>
                  <a:pt x="2026743" y="204228"/>
                  <a:pt x="2297384" y="545814"/>
                </a:cubicBezTo>
                <a:cubicBezTo>
                  <a:pt x="2568025" y="887400"/>
                  <a:pt x="2247460" y="2012008"/>
                  <a:pt x="2123963" y="2090835"/>
                </a:cubicBezTo>
                <a:cubicBezTo>
                  <a:pt x="2000467" y="2169663"/>
                  <a:pt x="1798143" y="924186"/>
                  <a:pt x="1556405" y="1018779"/>
                </a:cubicBezTo>
                <a:cubicBezTo>
                  <a:pt x="1314667" y="1113372"/>
                  <a:pt x="931040" y="2469207"/>
                  <a:pt x="673536" y="2658393"/>
                </a:cubicBezTo>
                <a:cubicBezTo>
                  <a:pt x="416032" y="2847579"/>
                  <a:pt x="77074" y="2343083"/>
                  <a:pt x="11384" y="2153897"/>
                </a:cubicBezTo>
                <a:cubicBezTo>
                  <a:pt x="-54306" y="1964711"/>
                  <a:pt x="182177" y="1843842"/>
                  <a:pt x="263632" y="1491745"/>
                </a:cubicBezTo>
                <a:close/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result for </a:t>
            </a:r>
            <a:r>
              <a:rPr lang="en-US" dirty="0" err="1" smtClean="0"/>
              <a:t>A_inner</a:t>
            </a:r>
            <a:r>
              <a:rPr lang="en-US" dirty="0" smtClean="0"/>
              <a:t> is only an </a:t>
            </a:r>
            <a:r>
              <a:rPr lang="en-US" i="1" dirty="0" smtClean="0"/>
              <a:t>estimate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not use this method to get an exact answer</a:t>
            </a:r>
          </a:p>
          <a:p>
            <a:endParaRPr lang="en-US" dirty="0"/>
          </a:p>
          <a:p>
            <a:r>
              <a:rPr lang="en-US" dirty="0" smtClean="0"/>
              <a:t>The more points we use, the better our estimate becomes</a:t>
            </a:r>
          </a:p>
        </p:txBody>
      </p:sp>
      <p:sp>
        <p:nvSpPr>
          <p:cNvPr id="3" name="Freeform 2"/>
          <p:cNvSpPr/>
          <p:nvPr/>
        </p:nvSpPr>
        <p:spPr>
          <a:xfrm>
            <a:off x="4686740" y="2985662"/>
            <a:ext cx="2402978" cy="2700128"/>
          </a:xfrm>
          <a:custGeom>
            <a:avLst/>
            <a:gdLst>
              <a:gd name="connsiteX0" fmla="*/ 263632 w 2402978"/>
              <a:gd name="connsiteY0" fmla="*/ 1491745 h 2700128"/>
              <a:gd name="connsiteX1" fmla="*/ 500115 w 2402978"/>
              <a:gd name="connsiteY1" fmla="*/ 41317 h 2700128"/>
              <a:gd name="connsiteX2" fmla="*/ 2297384 w 2402978"/>
              <a:gd name="connsiteY2" fmla="*/ 545814 h 2700128"/>
              <a:gd name="connsiteX3" fmla="*/ 2123963 w 2402978"/>
              <a:gd name="connsiteY3" fmla="*/ 2090835 h 2700128"/>
              <a:gd name="connsiteX4" fmla="*/ 1556405 w 2402978"/>
              <a:gd name="connsiteY4" fmla="*/ 1018779 h 2700128"/>
              <a:gd name="connsiteX5" fmla="*/ 673536 w 2402978"/>
              <a:gd name="connsiteY5" fmla="*/ 2658393 h 2700128"/>
              <a:gd name="connsiteX6" fmla="*/ 11384 w 2402978"/>
              <a:gd name="connsiteY6" fmla="*/ 2153897 h 2700128"/>
              <a:gd name="connsiteX7" fmla="*/ 263632 w 2402978"/>
              <a:gd name="connsiteY7" fmla="*/ 1491745 h 270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2978" h="2700128">
                <a:moveTo>
                  <a:pt x="263632" y="1491745"/>
                </a:moveTo>
                <a:cubicBezTo>
                  <a:pt x="345087" y="1139648"/>
                  <a:pt x="161156" y="198972"/>
                  <a:pt x="500115" y="41317"/>
                </a:cubicBezTo>
                <a:cubicBezTo>
                  <a:pt x="839074" y="-116338"/>
                  <a:pt x="2026743" y="204228"/>
                  <a:pt x="2297384" y="545814"/>
                </a:cubicBezTo>
                <a:cubicBezTo>
                  <a:pt x="2568025" y="887400"/>
                  <a:pt x="2247460" y="2012008"/>
                  <a:pt x="2123963" y="2090835"/>
                </a:cubicBezTo>
                <a:cubicBezTo>
                  <a:pt x="2000467" y="2169663"/>
                  <a:pt x="1798143" y="924186"/>
                  <a:pt x="1556405" y="1018779"/>
                </a:cubicBezTo>
                <a:cubicBezTo>
                  <a:pt x="1314667" y="1113372"/>
                  <a:pt x="931040" y="2469207"/>
                  <a:pt x="673536" y="2658393"/>
                </a:cubicBezTo>
                <a:cubicBezTo>
                  <a:pt x="416032" y="2847579"/>
                  <a:pt x="77074" y="2343083"/>
                  <a:pt x="11384" y="2153897"/>
                </a:cubicBezTo>
                <a:cubicBezTo>
                  <a:pt x="-54306" y="1964711"/>
                  <a:pt x="182177" y="1843842"/>
                  <a:pt x="263632" y="1491745"/>
                </a:cubicBezTo>
                <a:close/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418216" cy="1877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actual</a:t>
                </a:r>
                <a:r>
                  <a:rPr lang="en-US" dirty="0" smtClean="0"/>
                  <a:t> area of the inner shape, then we expect our estimate of the area lie somewhere between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𝑜𝑢𝑡𝑒𝑟</m:t>
                            </m:r>
                          </m:sub>
                        </m:sSub>
                      </m:num>
                      <m:den>
                        <m:r>
                          <a:rPr lang="bg-BG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𝑡𝑟𝑢𝑒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𝑜𝑢𝑡𝑒𝑟</m:t>
                            </m:r>
                          </m:sub>
                        </m:sSub>
                      </m:num>
                      <m:den>
                        <m:r>
                          <a:rPr lang="bg-BG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√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418216" cy="1877565"/>
              </a:xfrm>
              <a:prstGeom prst="rect">
                <a:avLst/>
              </a:prstGeom>
              <a:blipFill rotWithShape="0">
                <a:blip r:embed="rId2"/>
                <a:stretch>
                  <a:fillRect l="-1607" t="-1623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4686740" y="2985662"/>
            <a:ext cx="2402978" cy="2700128"/>
          </a:xfrm>
          <a:custGeom>
            <a:avLst/>
            <a:gdLst>
              <a:gd name="connsiteX0" fmla="*/ 263632 w 2402978"/>
              <a:gd name="connsiteY0" fmla="*/ 1491745 h 2700128"/>
              <a:gd name="connsiteX1" fmla="*/ 500115 w 2402978"/>
              <a:gd name="connsiteY1" fmla="*/ 41317 h 2700128"/>
              <a:gd name="connsiteX2" fmla="*/ 2297384 w 2402978"/>
              <a:gd name="connsiteY2" fmla="*/ 545814 h 2700128"/>
              <a:gd name="connsiteX3" fmla="*/ 2123963 w 2402978"/>
              <a:gd name="connsiteY3" fmla="*/ 2090835 h 2700128"/>
              <a:gd name="connsiteX4" fmla="*/ 1556405 w 2402978"/>
              <a:gd name="connsiteY4" fmla="*/ 1018779 h 2700128"/>
              <a:gd name="connsiteX5" fmla="*/ 673536 w 2402978"/>
              <a:gd name="connsiteY5" fmla="*/ 2658393 h 2700128"/>
              <a:gd name="connsiteX6" fmla="*/ 11384 w 2402978"/>
              <a:gd name="connsiteY6" fmla="*/ 2153897 h 2700128"/>
              <a:gd name="connsiteX7" fmla="*/ 263632 w 2402978"/>
              <a:gd name="connsiteY7" fmla="*/ 1491745 h 270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2978" h="2700128">
                <a:moveTo>
                  <a:pt x="263632" y="1491745"/>
                </a:moveTo>
                <a:cubicBezTo>
                  <a:pt x="345087" y="1139648"/>
                  <a:pt x="161156" y="198972"/>
                  <a:pt x="500115" y="41317"/>
                </a:cubicBezTo>
                <a:cubicBezTo>
                  <a:pt x="839074" y="-116338"/>
                  <a:pt x="2026743" y="204228"/>
                  <a:pt x="2297384" y="545814"/>
                </a:cubicBezTo>
                <a:cubicBezTo>
                  <a:pt x="2568025" y="887400"/>
                  <a:pt x="2247460" y="2012008"/>
                  <a:pt x="2123963" y="2090835"/>
                </a:cubicBezTo>
                <a:cubicBezTo>
                  <a:pt x="2000467" y="2169663"/>
                  <a:pt x="1798143" y="924186"/>
                  <a:pt x="1556405" y="1018779"/>
                </a:cubicBezTo>
                <a:cubicBezTo>
                  <a:pt x="1314667" y="1113372"/>
                  <a:pt x="931040" y="2469207"/>
                  <a:pt x="673536" y="2658393"/>
                </a:cubicBezTo>
                <a:cubicBezTo>
                  <a:pt x="416032" y="2847579"/>
                  <a:pt x="77074" y="2343083"/>
                  <a:pt x="11384" y="2153897"/>
                </a:cubicBezTo>
                <a:cubicBezTo>
                  <a:pt x="-54306" y="1964711"/>
                  <a:pt x="182177" y="1843842"/>
                  <a:pt x="263632" y="1491745"/>
                </a:cubicBezTo>
                <a:close/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4895192" cy="36491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is an example of </a:t>
            </a:r>
            <a:r>
              <a:rPr lang="en-US" sz="3200" i="1" dirty="0" smtClean="0"/>
              <a:t>Monte Carlo integration</a:t>
            </a:r>
          </a:p>
          <a:p>
            <a:r>
              <a:rPr lang="en-US" sz="3200" dirty="0" smtClean="0"/>
              <a:t>Monte Carlo is a reference to the famous casino, because we arrive at the result using random numbers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2065867"/>
            <a:ext cx="5429907" cy="36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4895192" cy="364913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3200" dirty="0" smtClean="0"/>
                  <a:t>The basic steps:</a:t>
                </a:r>
              </a:p>
              <a:p>
                <a:pPr lvl="1"/>
                <a:r>
                  <a:rPr lang="en-US" sz="3000" dirty="0" smtClean="0"/>
                  <a:t>Generate a large number of random points drawn uniformly from a shape of known area</a:t>
                </a:r>
              </a:p>
              <a:p>
                <a:pPr lvl="1"/>
                <a:r>
                  <a:rPr lang="en-US" sz="3000" dirty="0" smtClean="0"/>
                  <a:t>Count the fraction of these points which lie within the unknown inner shape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charset="0"/>
                          </a:rPr>
                          <m:t>𝑖𝑛𝑛𝑒𝑟</m:t>
                        </m:r>
                      </m:sub>
                    </m:sSub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  <m:sSub>
                      <m:sSubPr>
                        <m:ctrlPr>
                          <a:rPr lang="en-US" sz="30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bg-BG" sz="3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𝑖𝑛𝑛𝑒𝑟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0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𝑜𝑢𝑡𝑒𝑟</m:t>
                        </m:r>
                      </m:sub>
                    </m:sSub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4895192" cy="3649133"/>
              </a:xfrm>
              <a:blipFill rotWithShape="0">
                <a:blip r:embed="rId2"/>
                <a:stretch>
                  <a:fillRect l="-2117" t="-3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217" y="1769533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4895192" cy="364913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200" dirty="0" smtClean="0"/>
                  <a:t>The basic steps:</a:t>
                </a:r>
              </a:p>
              <a:p>
                <a:pPr lvl="1"/>
                <a:r>
                  <a:rPr lang="en-US" sz="3000" dirty="0" smtClean="0"/>
                  <a:t>How many random points do you need to use?</a:t>
                </a:r>
              </a:p>
              <a:p>
                <a:pPr lvl="2"/>
                <a:r>
                  <a:rPr lang="en-US" sz="2800" dirty="0" smtClean="0"/>
                  <a:t>Depends on how precise you want your estimate to be</a:t>
                </a:r>
              </a:p>
              <a:p>
                <a:pPr lvl="2"/>
                <a:r>
                  <a:rPr lang="en-US" sz="2800" dirty="0" smtClean="0"/>
                  <a:t>Estimate will (approximately) usually be within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f>
                      <m:fPr>
                        <m:ctrlPr>
                          <a:rPr lang="bg-BG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𝑜𝑢𝑡𝑒𝑟</m:t>
                            </m:r>
                          </m:sub>
                        </m:sSub>
                      </m:num>
                      <m:den>
                        <m:r>
                          <a:rPr lang="bg-BG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√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dirty="0" smtClean="0"/>
                  <a:t> of the true result</a:t>
                </a:r>
              </a:p>
              <a:p>
                <a:pPr lvl="2"/>
                <a:r>
                  <a:rPr lang="en-US" sz="2800" dirty="0" smtClean="0"/>
                  <a:t>So the </a:t>
                </a:r>
                <a:r>
                  <a:rPr lang="en-US" sz="2800" i="1" dirty="0" smtClean="0"/>
                  <a:t>relative</a:t>
                </a:r>
                <a:r>
                  <a:rPr lang="en-US" sz="2800" dirty="0" smtClean="0"/>
                  <a:t> error will be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bg-BG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𝐴</m:t>
                        </m:r>
                      </m:den>
                    </m:f>
                    <m:r>
                      <a:rPr lang="bg-BG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f>
                      <m:fPr>
                        <m:ctrlPr>
                          <a:rPr lang="bg-BG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bg-BG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√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N=100 </a:t>
                </a:r>
                <a:r>
                  <a:rPr lang="en-US" sz="2800" dirty="0" smtClean="0">
                    <a:sym typeface="Wingdings"/>
                  </a:rPr>
                  <a:t> ~Within 10%</a:t>
                </a:r>
              </a:p>
              <a:p>
                <a:pPr lvl="2"/>
                <a:r>
                  <a:rPr lang="en-US" sz="2800" dirty="0" smtClean="0">
                    <a:sym typeface="Wingdings"/>
                  </a:rPr>
                  <a:t>N=10,000  ~Within 1%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4895192" cy="3649133"/>
              </a:xfrm>
              <a:blipFill rotWithShape="0">
                <a:blip r:embed="rId2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217" y="1769533"/>
            <a:ext cx="5854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 will use this technique to estimate the area of a circle</a:t>
            </a:r>
          </a:p>
          <a:p>
            <a:r>
              <a:rPr lang="en-US" sz="3200" dirty="0" smtClean="0"/>
              <a:t>We will then investigate the relationship between a circle’s area and its radius: specifically A/R^2, which we know as 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604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program to estimate pi using Monte Carlo integration</a:t>
            </a:r>
          </a:p>
        </p:txBody>
      </p:sp>
    </p:spTree>
    <p:extLst>
      <p:ext uri="{BB962C8B-B14F-4D97-AF65-F5344CB8AC3E}">
        <p14:creationId xmlns:p14="http://schemas.microsoft.com/office/powerpoint/2010/main" val="1568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Your program should have two primary “modes” of operation:</a:t>
            </a:r>
          </a:p>
          <a:p>
            <a:pPr lvl="1"/>
            <a:r>
              <a:rPr lang="en-US" sz="3000" dirty="0" smtClean="0"/>
              <a:t>Mode 1: User gives you a number of points, and you print your estimate of pi (with the uncertainty!)</a:t>
            </a:r>
          </a:p>
          <a:p>
            <a:pPr lvl="1"/>
            <a:r>
              <a:rPr lang="en-US" sz="3000" dirty="0" smtClean="0"/>
              <a:t>Mode 2: User gives </a:t>
            </a:r>
            <a:r>
              <a:rPr lang="en-US" sz="3000" dirty="0" err="1" smtClean="0"/>
              <a:t>Nmin</a:t>
            </a:r>
            <a:r>
              <a:rPr lang="en-US" sz="3000" dirty="0" smtClean="0"/>
              <a:t>, </a:t>
            </a:r>
            <a:r>
              <a:rPr lang="en-US" sz="3000" dirty="0" err="1" smtClean="0"/>
              <a:t>Nmax</a:t>
            </a:r>
            <a:r>
              <a:rPr lang="en-US" sz="3000" dirty="0" smtClean="0"/>
              <a:t>, and n, and you calculate pi vs N for </a:t>
            </a:r>
            <a:r>
              <a:rPr lang="en-US" sz="3000" i="1" dirty="0" smtClean="0"/>
              <a:t>n</a:t>
            </a:r>
            <a:r>
              <a:rPr lang="en-US" sz="3000" dirty="0" smtClean="0"/>
              <a:t> many points between </a:t>
            </a:r>
            <a:r>
              <a:rPr lang="en-US" sz="3000" dirty="0" err="1" smtClean="0"/>
              <a:t>Nmin</a:t>
            </a:r>
            <a:r>
              <a:rPr lang="en-US" sz="3000" dirty="0" smtClean="0"/>
              <a:t> and </a:t>
            </a:r>
            <a:r>
              <a:rPr lang="en-US" sz="3000" dirty="0" err="1" smtClean="0"/>
              <a:t>Nmax</a:t>
            </a:r>
            <a:r>
              <a:rPr lang="en-US" sz="3000" dirty="0" smtClean="0"/>
              <a:t>. Then make a plot of this relationship.</a:t>
            </a:r>
          </a:p>
          <a:p>
            <a:pPr lvl="2"/>
            <a:r>
              <a:rPr lang="en-US" sz="2800" dirty="0" smtClean="0"/>
              <a:t>You should find that you get closer to “true” pi with larger N</a:t>
            </a:r>
          </a:p>
        </p:txBody>
      </p:sp>
    </p:spTree>
    <p:extLst>
      <p:ext uri="{BB962C8B-B14F-4D97-AF65-F5344CB8AC3E}">
        <p14:creationId xmlns:p14="http://schemas.microsoft.com/office/powerpoint/2010/main" val="149196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Other notes:</a:t>
            </a:r>
          </a:p>
          <a:p>
            <a:pPr lvl="1"/>
            <a:r>
              <a:rPr lang="en-US" sz="2600" dirty="0" smtClean="0"/>
              <a:t>Keep in mind sig figs: your estimate for pi should not have more digits than </a:t>
            </a:r>
            <a:r>
              <a:rPr lang="en-US" sz="2600" i="1" dirty="0" smtClean="0"/>
              <a:t>N</a:t>
            </a:r>
            <a:r>
              <a:rPr lang="en-US" sz="2600" dirty="0" smtClean="0"/>
              <a:t> the number of points used to estimate it</a:t>
            </a:r>
          </a:p>
          <a:p>
            <a:pPr lvl="1"/>
            <a:r>
              <a:rPr lang="en-US" sz="2600" dirty="0" smtClean="0"/>
              <a:t>Full program style requirements are in effect</a:t>
            </a:r>
          </a:p>
          <a:p>
            <a:pPr lvl="1"/>
            <a:r>
              <a:rPr lang="en-US" sz="2600" dirty="0" smtClean="0"/>
              <a:t>See the </a:t>
            </a:r>
            <a:r>
              <a:rPr lang="en-US" sz="2600" smtClean="0"/>
              <a:t>project description on Canvas for more details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7091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The Fibonacci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The Fibonacci Sequence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&quot;No&quot; Symbol 3"/>
          <p:cNvSpPr/>
          <p:nvPr/>
        </p:nvSpPr>
        <p:spPr>
          <a:xfrm>
            <a:off x="5391806" y="1198179"/>
            <a:ext cx="4792718" cy="4792718"/>
          </a:xfrm>
          <a:prstGeom prst="noSmoking">
            <a:avLst>
              <a:gd name="adj" fmla="val 55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5397" y="402022"/>
            <a:ext cx="8101616" cy="2128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Project 1: Monte Carlo Integration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77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 am going to introduce you to a novel method for estimating the area of any shape</a:t>
            </a:r>
          </a:p>
          <a:p>
            <a:r>
              <a:rPr lang="en-US" sz="3200" dirty="0" smtClean="0"/>
              <a:t>We will use this technique to find the area of a circle (which we know)</a:t>
            </a:r>
          </a:p>
          <a:p>
            <a:r>
              <a:rPr lang="en-US" sz="3200" dirty="0" smtClean="0"/>
              <a:t>Since we already know the formula for area of a circle, we can use this technique to estimate the value of pi!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64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0" y="2457810"/>
            <a:ext cx="30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Consider these two rectangles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311" y="245781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these two rectangles</a:t>
            </a:r>
          </a:p>
          <a:p>
            <a:endParaRPr lang="en-US" i="1" dirty="0" smtClean="0"/>
          </a:p>
          <a:p>
            <a:r>
              <a:rPr lang="en-US" i="1" dirty="0" smtClean="0"/>
              <a:t>Question:</a:t>
            </a:r>
            <a:r>
              <a:rPr lang="en-US" dirty="0" smtClean="0"/>
              <a:t> If I </a:t>
            </a:r>
            <a:r>
              <a:rPr lang="en-US" i="1" dirty="0" smtClean="0"/>
              <a:t>randomly</a:t>
            </a:r>
            <a:r>
              <a:rPr lang="en-US" dirty="0" smtClean="0"/>
              <a:t> select a point from anywhere within the outer rectangle, how likely is it that this point will also lie within the inner rectangle?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71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4148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Consider these two rectangles</a:t>
                </a:r>
              </a:p>
              <a:p>
                <a:endParaRPr lang="en-US" i="1" dirty="0" smtClean="0"/>
              </a:p>
              <a:p>
                <a:r>
                  <a:rPr lang="en-US" i="1" dirty="0" smtClean="0"/>
                  <a:t>Question:</a:t>
                </a:r>
                <a:r>
                  <a:rPr lang="en-US" dirty="0" smtClean="0"/>
                  <a:t> If I </a:t>
                </a:r>
                <a:r>
                  <a:rPr lang="en-US" i="1" dirty="0" smtClean="0"/>
                  <a:t>randomly</a:t>
                </a:r>
                <a:r>
                  <a:rPr lang="en-US" dirty="0" smtClean="0"/>
                  <a:t> select a point from anywhere within the outer rectangle, how likely is it that this point will also lie within the inner rectangle?</a:t>
                </a:r>
              </a:p>
              <a:p>
                <a:endParaRPr lang="en-US" i="1" dirty="0"/>
              </a:p>
              <a:p>
                <a:r>
                  <a:rPr lang="en-US" i="1" dirty="0" smtClean="0"/>
                  <a:t>Answer</a:t>
                </a:r>
                <a:r>
                  <a:rPr lang="en-US" dirty="0" smtClean="0"/>
                  <a:t>: The probability that the chosen point lies within the inner rectangle is just the ratio of the area of the two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4148315"/>
              </a:xfrm>
              <a:prstGeom prst="rect">
                <a:avLst/>
              </a:prstGeom>
              <a:blipFill rotWithShape="0">
                <a:blip r:embed="rId2"/>
                <a:stretch>
                  <a:fillRect l="-1714" t="-734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0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Integration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527" y="2065867"/>
            <a:ext cx="4035972" cy="4035972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86745" y="3219085"/>
            <a:ext cx="1729536" cy="1729536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311" y="2457810"/>
                <a:ext cx="3200400" cy="2765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Answer</a:t>
                </a:r>
                <a:r>
                  <a:rPr lang="en-US" dirty="0" smtClean="0"/>
                  <a:t>: The probability that the chosen point lies within the inner rectangle is just the ratio of the area of the two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𝑖𝑛𝑛𝑒𝑟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𝑜𝑢𝑡𝑒𝑟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endParaRPr lang="en-US" i="1" dirty="0" smtClean="0"/>
              </a:p>
              <a:p>
                <a:r>
                  <a:rPr lang="en-US" b="1" dirty="0" smtClean="0"/>
                  <a:t>This is true for any two shapes, not just rectangles!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2457810"/>
                <a:ext cx="3200400" cy="2765757"/>
              </a:xfrm>
              <a:prstGeom prst="rect">
                <a:avLst/>
              </a:prstGeom>
              <a:blipFill rotWithShape="0">
                <a:blip r:embed="rId2"/>
                <a:stretch>
                  <a:fillRect l="-1714" t="-1101" r="-2667" b="-2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13407</TotalTime>
  <Words>1140</Words>
  <Application>Microsoft Macintosh PowerPoint</Application>
  <PresentationFormat>Widescreen</PresentationFormat>
  <Paragraphs>131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Calibri Light</vt:lpstr>
      <vt:lpstr>Cambria Math</vt:lpstr>
      <vt:lpstr>Wingdings</vt:lpstr>
      <vt:lpstr>Arial</vt:lpstr>
      <vt:lpstr>Celestial</vt:lpstr>
      <vt:lpstr>Project 1 Description</vt:lpstr>
      <vt:lpstr>PowerPoint Presentation</vt:lpstr>
      <vt:lpstr>Project 1: The Fibonacci Sequence</vt:lpstr>
      <vt:lpstr>Project 1: The Fibonacci Sequence</vt:lpstr>
      <vt:lpstr>Project description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Monte Carlo Integration</vt:lpstr>
      <vt:lpstr>Your project</vt:lpstr>
      <vt:lpstr>Your project</vt:lpstr>
      <vt:lpstr>Your project</vt:lpstr>
      <vt:lpstr>Your project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480</cp:revision>
  <dcterms:created xsi:type="dcterms:W3CDTF">2021-01-14T21:28:44Z</dcterms:created>
  <dcterms:modified xsi:type="dcterms:W3CDTF">2021-03-21T00:03:00Z</dcterms:modified>
</cp:coreProperties>
</file>