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5" r:id="rId39"/>
    <p:sldId id="297" r:id="rId40"/>
    <p:sldId id="292" r:id="rId41"/>
    <p:sldId id="293" r:id="rId42"/>
    <p:sldId id="294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78559"/>
  </p:normalViewPr>
  <p:slideViewPr>
    <p:cSldViewPr snapToGrid="0" snapToObjects="1">
      <p:cViewPr>
        <p:scale>
          <a:sx n="81" d="100"/>
          <a:sy n="81" d="100"/>
        </p:scale>
        <p:origin x="144" y="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routines.math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1.16/reference/routines.random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Looping over arrays is the same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x in 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a.size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2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Looping over arrays is the same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x in 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a.size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97669" y="3610304"/>
            <a:ext cx="1765738" cy="77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</a:t>
            </a:r>
            <a:r>
              <a:rPr lang="en-US" dirty="0" err="1" smtClean="0"/>
              <a:t>len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261962" y="3954517"/>
            <a:ext cx="609583" cy="822435"/>
          </a:xfrm>
          <a:custGeom>
            <a:avLst/>
            <a:gdLst>
              <a:gd name="connsiteX0" fmla="*/ 735707 w 735707"/>
              <a:gd name="connsiteY0" fmla="*/ 0 h 1008993"/>
              <a:gd name="connsiteX1" fmla="*/ 42024 w 735707"/>
              <a:gd name="connsiteY1" fmla="*/ 299545 h 1008993"/>
              <a:gd name="connsiteX2" fmla="*/ 73555 w 735707"/>
              <a:gd name="connsiteY2" fmla="*/ 930166 h 1008993"/>
              <a:gd name="connsiteX3" fmla="*/ 73555 w 735707"/>
              <a:gd name="connsiteY3" fmla="*/ 930166 h 1008993"/>
              <a:gd name="connsiteX4" fmla="*/ 73555 w 735707"/>
              <a:gd name="connsiteY4" fmla="*/ 1008993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707" h="1008993">
                <a:moveTo>
                  <a:pt x="735707" y="0"/>
                </a:moveTo>
                <a:cubicBezTo>
                  <a:pt x="444045" y="72258"/>
                  <a:pt x="152383" y="144517"/>
                  <a:pt x="42024" y="299545"/>
                </a:cubicBezTo>
                <a:cubicBezTo>
                  <a:pt x="-68335" y="454573"/>
                  <a:pt x="73555" y="930166"/>
                  <a:pt x="73555" y="930166"/>
                </a:cubicBezTo>
                <a:lnTo>
                  <a:pt x="73555" y="930166"/>
                </a:lnTo>
                <a:lnTo>
                  <a:pt x="73555" y="1008993"/>
                </a:ln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Change the value of an array element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a[2] = -1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print(a) #[1,2,-1,4,5]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9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Slicing is the same as with lists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a[1:4]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#[2,3,4]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7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So far, these seem very much like lists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Some major differences: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ndarrays</a:t>
            </a:r>
            <a:r>
              <a:rPr lang="en-US" sz="2200" dirty="0" smtClean="0">
                <a:ea typeface="Courier" charset="0"/>
                <a:cs typeface="Courier" charset="0"/>
              </a:rPr>
              <a:t> are </a:t>
            </a:r>
            <a:r>
              <a:rPr lang="en-US" sz="2200" b="1" i="1" dirty="0" smtClean="0">
                <a:ea typeface="Courier" charset="0"/>
                <a:cs typeface="Courier" charset="0"/>
              </a:rPr>
              <a:t>fixed type</a:t>
            </a:r>
            <a:r>
              <a:rPr lang="en-US" sz="2200" dirty="0" smtClean="0">
                <a:ea typeface="Courier" charset="0"/>
                <a:cs typeface="Courier" charset="0"/>
              </a:rPr>
              <a:t> (we cannot have strings and floats in the same array)</a:t>
            </a:r>
          </a:p>
          <a:p>
            <a:pPr lvl="2"/>
            <a:r>
              <a:rPr lang="en-US" sz="2000" dirty="0" smtClean="0">
                <a:ea typeface="Courier" charset="0"/>
                <a:cs typeface="Courier" charset="0"/>
              </a:rPr>
              <a:t>An array is either all </a:t>
            </a:r>
            <a:r>
              <a:rPr lang="en-US" sz="2000" dirty="0" err="1" smtClean="0">
                <a:ea typeface="Courier" charset="0"/>
                <a:cs typeface="Courier" charset="0"/>
              </a:rPr>
              <a:t>str</a:t>
            </a:r>
            <a:r>
              <a:rPr lang="en-US" sz="2000" dirty="0" smtClean="0">
                <a:ea typeface="Courier" charset="0"/>
                <a:cs typeface="Courier" charset="0"/>
              </a:rPr>
              <a:t>, all </a:t>
            </a:r>
            <a:r>
              <a:rPr lang="en-US" sz="2000" dirty="0" err="1" smtClean="0">
                <a:ea typeface="Courier" charset="0"/>
                <a:cs typeface="Courier" charset="0"/>
              </a:rPr>
              <a:t>int</a:t>
            </a:r>
            <a:r>
              <a:rPr lang="en-US" sz="2000" dirty="0" smtClean="0">
                <a:ea typeface="Courier" charset="0"/>
                <a:cs typeface="Courier" charset="0"/>
              </a:rPr>
              <a:t>, or all float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ndarrays</a:t>
            </a:r>
            <a:r>
              <a:rPr lang="en-US" sz="2200" dirty="0" smtClean="0">
                <a:ea typeface="Courier" charset="0"/>
                <a:cs typeface="Courier" charset="0"/>
              </a:rPr>
              <a:t> are </a:t>
            </a:r>
            <a:r>
              <a:rPr lang="en-US" sz="2200" b="1" i="1" dirty="0" smtClean="0">
                <a:ea typeface="Courier" charset="0"/>
                <a:cs typeface="Courier" charset="0"/>
              </a:rPr>
              <a:t>fixed length</a:t>
            </a:r>
          </a:p>
          <a:p>
            <a:pPr lvl="2"/>
            <a:r>
              <a:rPr lang="en-US" sz="2000" dirty="0" smtClean="0">
                <a:ea typeface="Courier" charset="0"/>
                <a:cs typeface="Courier" charset="0"/>
              </a:rPr>
              <a:t>We can change the value of </a:t>
            </a:r>
          </a:p>
        </p:txBody>
      </p:sp>
    </p:spTree>
    <p:extLst>
      <p:ext uri="{BB962C8B-B14F-4D97-AF65-F5344CB8AC3E}">
        <p14:creationId xmlns:p14="http://schemas.microsoft.com/office/powerpoint/2010/main" val="139469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So why are they even worth using?</a:t>
            </a:r>
          </a:p>
          <a:p>
            <a:pPr lvl="1"/>
            <a:r>
              <a:rPr lang="en-US" sz="2400" dirty="0" smtClean="0">
                <a:ea typeface="Courier" charset="0"/>
                <a:cs typeface="Courier" charset="0"/>
              </a:rPr>
              <a:t>More methods and attributes ( max(), min(), sum(), mean(), </a:t>
            </a:r>
            <a:r>
              <a:rPr lang="en-US" sz="2400" dirty="0" err="1" smtClean="0">
                <a:ea typeface="Courier" charset="0"/>
                <a:cs typeface="Courier" charset="0"/>
              </a:rPr>
              <a:t>std</a:t>
            </a:r>
            <a:r>
              <a:rPr lang="en-US" sz="2400" dirty="0" smtClean="0">
                <a:ea typeface="Courier" charset="0"/>
                <a:cs typeface="Courier" charset="0"/>
              </a:rPr>
              <a:t>(), sort(), size, </a:t>
            </a:r>
            <a:r>
              <a:rPr lang="en-US" sz="2400" dirty="0" err="1" smtClean="0">
                <a:ea typeface="Courier" charset="0"/>
                <a:cs typeface="Courier" charset="0"/>
              </a:rPr>
              <a:t>tofile</a:t>
            </a:r>
            <a:r>
              <a:rPr lang="en-US" sz="2400" dirty="0" smtClean="0">
                <a:ea typeface="Courier" charset="0"/>
                <a:cs typeface="Courier" charset="0"/>
              </a:rPr>
              <a:t>(), </a:t>
            </a:r>
            <a:r>
              <a:rPr lang="en-US" sz="2400" dirty="0" err="1" smtClean="0">
                <a:ea typeface="Courier" charset="0"/>
                <a:cs typeface="Courier" charset="0"/>
              </a:rPr>
              <a:t>argmin</a:t>
            </a:r>
            <a:r>
              <a:rPr lang="en-US" sz="2400" dirty="0" smtClean="0">
                <a:ea typeface="Courier" charset="0"/>
                <a:cs typeface="Courier" charset="0"/>
              </a:rPr>
              <a:t>(),</a:t>
            </a:r>
            <a:r>
              <a:rPr lang="en-US" sz="2400" dirty="0" err="1" smtClean="0">
                <a:ea typeface="Courier" charset="0"/>
                <a:cs typeface="Courier" charset="0"/>
              </a:rPr>
              <a:t>argmax</a:t>
            </a:r>
            <a:r>
              <a:rPr lang="en-US" sz="2400" dirty="0" smtClean="0">
                <a:ea typeface="Courier" charset="0"/>
                <a:cs typeface="Courier" charset="0"/>
              </a:rPr>
              <a:t>(), just to name </a:t>
            </a:r>
            <a:r>
              <a:rPr lang="en-US" sz="2400" i="1" dirty="0" smtClean="0">
                <a:ea typeface="Courier" charset="0"/>
                <a:cs typeface="Courier" charset="0"/>
              </a:rPr>
              <a:t>a few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sz="2400" dirty="0" smtClean="0">
                <a:ea typeface="Courier" charset="0"/>
                <a:cs typeface="Courier" charset="0"/>
              </a:rPr>
              <a:t>Much faster and more efficient than standard Python lists</a:t>
            </a:r>
          </a:p>
          <a:p>
            <a:pPr lvl="1"/>
            <a:r>
              <a:rPr lang="en-US" sz="2400" b="1" i="1" dirty="0" err="1" smtClean="0">
                <a:ea typeface="Courier" charset="0"/>
                <a:cs typeface="Courier" charset="0"/>
              </a:rPr>
              <a:t>Vectorized</a:t>
            </a:r>
            <a:r>
              <a:rPr lang="en-US" sz="2400" b="1" i="1" dirty="0" smtClean="0">
                <a:ea typeface="Courier" charset="0"/>
                <a:cs typeface="Courier" charset="0"/>
              </a:rPr>
              <a:t> arithmetic</a:t>
            </a:r>
          </a:p>
        </p:txBody>
      </p:sp>
    </p:spTree>
    <p:extLst>
      <p:ext uri="{BB962C8B-B14F-4D97-AF65-F5344CB8AC3E}">
        <p14:creationId xmlns:p14="http://schemas.microsoft.com/office/powerpoint/2010/main" val="104987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Try this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3 * x**2 –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3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359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3 * x # or x * 3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9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- 1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54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some code to plot the values of </a:t>
            </a:r>
            <a:r>
              <a:rPr lang="en-US" sz="2000" smtClean="0"/>
              <a:t>the function y = 3x^2 – 1 from x=-2 to x=2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104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3*x**2 – 1</a:t>
            </a:r>
          </a:p>
          <a:p>
            <a:pPr marL="0" indent="0"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Order of operations: first do x**2, then </a:t>
            </a:r>
            <a:r>
              <a:rPr lang="en-US" sz="2400" dirty="0" err="1" smtClean="0">
                <a:ea typeface="Courier" charset="0"/>
                <a:cs typeface="Courier" charset="0"/>
              </a:rPr>
              <a:t>mult</a:t>
            </a:r>
            <a:r>
              <a:rPr lang="en-US" sz="2400" dirty="0" smtClean="0">
                <a:ea typeface="Courier" charset="0"/>
                <a:cs typeface="Courier" charset="0"/>
              </a:rPr>
              <a:t> by 3, then subtract 1</a:t>
            </a:r>
            <a:endParaRPr lang="en-US" sz="2400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372" y="346578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372" y="399977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372" y="447916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372" y="501314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372" y="549209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0069" y="35100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0069" y="4082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40069" y="4561486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0069" y="509547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0069" y="55744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8" name="Equal 17"/>
          <p:cNvSpPr/>
          <p:nvPr/>
        </p:nvSpPr>
        <p:spPr>
          <a:xfrm>
            <a:off x="1804650" y="4385450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6171" y="348213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6171" y="40161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56171" y="449550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56171" y="50294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56171" y="550844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80707" y="35100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80707" y="40820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0707" y="45614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0707" y="50954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80707" y="557442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29" name="Equal 28"/>
          <p:cNvSpPr/>
          <p:nvPr/>
        </p:nvSpPr>
        <p:spPr>
          <a:xfrm>
            <a:off x="3825229" y="440092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50648" y="343805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50648" y="397204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50648" y="445142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50648" y="49854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50648" y="546436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29156" y="348534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29156" y="40574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29156" y="45368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29156" y="50707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29156" y="55497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Equal 39"/>
          <p:cNvSpPr/>
          <p:nvPr/>
        </p:nvSpPr>
        <p:spPr>
          <a:xfrm>
            <a:off x="5801374" y="44129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10642" y="3438056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10642" y="3972040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10642" y="4451429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10642" y="4985413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10642" y="5464365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Any arithmetic operation performed on an array will be performed separately on each individual element of the array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Doesn’t stop there, we can even use arrays to operate on other arrays!</a:t>
            </a:r>
          </a:p>
        </p:txBody>
      </p:sp>
    </p:spTree>
    <p:extLst>
      <p:ext uri="{BB962C8B-B14F-4D97-AF65-F5344CB8AC3E}">
        <p14:creationId xmlns:p14="http://schemas.microsoft.com/office/powerpoint/2010/main" val="74745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Try this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x1 + x2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7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393875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44727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1" y="495212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1" y="548610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1" y="596506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7098" y="393875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7098" y="44727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57098" y="495212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7098" y="548610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7098" y="596506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2257" y="35143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3554" y="35197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x1 +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732" y="39545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732" y="448850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732" y="49678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1732" y="55018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1732" y="59808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3029" y="39545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029" y="448850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3029" y="49678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029" y="55018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3029" y="59808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98188" y="35301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69485" y="35355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10" y="50852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Equal 16"/>
          <p:cNvSpPr/>
          <p:nvPr/>
        </p:nvSpPr>
        <p:spPr>
          <a:xfrm>
            <a:off x="570772" y="481272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2247173" y="4812724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4049697" y="481272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8917" y="39542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48917" y="448821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8917" y="496760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48917" y="550158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48917" y="59805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In this way, we can multiply, add, subtract, even divide </a:t>
            </a:r>
            <a:r>
              <a:rPr lang="en-US" sz="2400" dirty="0" smtClean="0">
                <a:ea typeface="Courier" charset="0"/>
                <a:cs typeface="Courier" charset="0"/>
              </a:rPr>
              <a:t>arrays</a:t>
            </a:r>
          </a:p>
          <a:p>
            <a:r>
              <a:rPr lang="en-US" sz="2400" smtClean="0">
                <a:ea typeface="Courier" charset="0"/>
                <a:cs typeface="Courier" charset="0"/>
              </a:rPr>
              <a:t>Arrays must be the same size!</a:t>
            </a:r>
            <a:endParaRPr lang="en-US" sz="2400" dirty="0" smtClean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4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We can always create an array by first creating a list and then using “a = </a:t>
            </a:r>
            <a:r>
              <a:rPr lang="en-US" sz="2400" dirty="0" err="1" smtClean="0"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ea typeface="Courier" charset="0"/>
                <a:cs typeface="Courier" charset="0"/>
              </a:rPr>
              <a:t>(list)”</a:t>
            </a:r>
          </a:p>
          <a:p>
            <a:r>
              <a:rPr lang="en-US" sz="2400" dirty="0" err="1" smtClean="0">
                <a:ea typeface="Courier" charset="0"/>
                <a:cs typeface="Courier" charset="0"/>
              </a:rPr>
              <a:t>Numpy</a:t>
            </a:r>
            <a:r>
              <a:rPr lang="en-US" sz="2400" dirty="0" smtClean="0">
                <a:ea typeface="Courier" charset="0"/>
                <a:cs typeface="Courier" charset="0"/>
              </a:rPr>
              <a:t> provides many other convenient array creation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733348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One of the most useful ways to create an array is with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ea typeface="Courier" charset="0"/>
                <a:cs typeface="Courier" charset="0"/>
              </a:rPr>
              <a:t>This is similar to, (and superior to) Python’s range() function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Here’s how it works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start,stop,step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Arguments are the same as with range()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np.arange</a:t>
            </a:r>
            <a:r>
              <a:rPr lang="en-US" sz="2200" dirty="0" smtClean="0">
                <a:ea typeface="Courier" charset="0"/>
                <a:cs typeface="Courier" charset="0"/>
              </a:rPr>
              <a:t>() returns an array object</a:t>
            </a:r>
          </a:p>
          <a:p>
            <a:pPr lvl="1"/>
            <a:r>
              <a:rPr lang="en-US" sz="2200" b="1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Use can use floating point numbers as arguments</a:t>
            </a:r>
            <a:endParaRPr lang="en-US" sz="2200" b="1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you try range(0,10,0.1), you will get an error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Now try: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(0,10,0.1)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[0.  0.1 0.2 0.3 </a:t>
            </a:r>
            <a:r>
              <a:rPr lang="sk-SK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... 9.6 </a:t>
            </a:r>
            <a:r>
              <a:rPr lang="sk-SK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9.7 9.8 9.9]</a:t>
            </a:r>
          </a:p>
          <a:p>
            <a:pPr marL="0" indent="0">
              <a:buNone/>
            </a:pPr>
            <a:endParaRPr lang="en-US" sz="2400" dirty="0" smtClean="0">
              <a:ea typeface="Courier" charset="0"/>
              <a:cs typeface="Courier" charset="0"/>
            </a:endParaRPr>
          </a:p>
          <a:p>
            <a:endParaRPr lang="en-US" sz="2200" b="1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would be nice if we could just make a list of x values, and then write 3 * x**2 – 1</a:t>
            </a:r>
          </a:p>
          <a:p>
            <a:r>
              <a:rPr lang="en-US" sz="2000" dirty="0" smtClean="0"/>
              <a:t>This will not work with a list</a:t>
            </a:r>
          </a:p>
          <a:p>
            <a:r>
              <a:rPr lang="en-US" sz="2000" dirty="0" smtClean="0"/>
              <a:t>An external package exists which gives us an object to accomplish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18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some code to plot the values of </a:t>
            </a:r>
            <a:r>
              <a:rPr lang="en-US" sz="2000" smtClean="0"/>
              <a:t>the function y = 3x^2 – 1 from x=-2 to x=2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861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NP.Linspace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Another oft-useful function is </a:t>
            </a:r>
            <a:r>
              <a:rPr lang="en-US" sz="2400" dirty="0" err="1" smtClean="0">
                <a:ea typeface="Courier" charset="0"/>
                <a:cs typeface="Courier" charset="0"/>
              </a:rPr>
              <a:t>np.linspace</a:t>
            </a:r>
            <a:r>
              <a:rPr lang="en-US" sz="2400" dirty="0" smtClean="0">
                <a:ea typeface="Courier" charset="0"/>
                <a:cs typeface="Courier" charset="0"/>
              </a:rPr>
              <a:t>()</a:t>
            </a:r>
          </a:p>
          <a:p>
            <a:r>
              <a:rPr lang="en-US" sz="2200" dirty="0" smtClean="0">
                <a:ea typeface="Courier" charset="0"/>
                <a:cs typeface="Courier" charset="0"/>
              </a:rPr>
              <a:t>This is slightly different from range()</a:t>
            </a:r>
          </a:p>
          <a:p>
            <a:r>
              <a:rPr lang="en-US" sz="2200" dirty="0" smtClean="0">
                <a:ea typeface="Courier" charset="0"/>
                <a:cs typeface="Courier" charset="0"/>
              </a:rPr>
              <a:t>Call it like this: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np.linspace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start,stop,num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/>
              <a:t>Return evenly spaced numbers over a specified interval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Returns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evenly spaced samples, calculated over </a:t>
            </a:r>
            <a:r>
              <a:rPr lang="en-US" sz="2400" dirty="0" smtClean="0"/>
              <a:t>the interval </a:t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 stop</a:t>
            </a:r>
            <a:r>
              <a:rPr lang="en-US" sz="2400" dirty="0" smtClean="0"/>
              <a:t>].</a:t>
            </a:r>
            <a:endParaRPr lang="en-US" sz="2400" dirty="0"/>
          </a:p>
          <a:p>
            <a:endParaRPr lang="en-US" sz="22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NP.Zeros</a:t>
            </a:r>
            <a:r>
              <a:rPr lang="en-US" dirty="0" smtClean="0"/>
              <a:t>(), </a:t>
            </a:r>
            <a:r>
              <a:rPr lang="en-US" dirty="0" err="1" smtClean="0"/>
              <a:t>np.ONES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Use </a:t>
            </a:r>
            <a:r>
              <a:rPr lang="en-US" sz="2400" dirty="0" err="1" smtClean="0">
                <a:ea typeface="Courier" charset="0"/>
                <a:cs typeface="Courier" charset="0"/>
              </a:rPr>
              <a:t>np.zeros</a:t>
            </a:r>
            <a:r>
              <a:rPr lang="en-US" sz="2400" dirty="0" smtClean="0">
                <a:ea typeface="Courier" charset="0"/>
                <a:cs typeface="Courier" charset="0"/>
              </a:rPr>
              <a:t>(size) to create an array full of zeros of length “size”</a:t>
            </a:r>
          </a:p>
          <a:p>
            <a:r>
              <a:rPr lang="en-US" sz="2400" dirty="0" err="1" smtClean="0">
                <a:ea typeface="Courier" charset="0"/>
                <a:cs typeface="Courier" charset="0"/>
              </a:rPr>
              <a:t>np.ones</a:t>
            </a:r>
            <a:r>
              <a:rPr lang="en-US" sz="2400" dirty="0" smtClean="0">
                <a:ea typeface="Courier" charset="0"/>
                <a:cs typeface="Courier" charset="0"/>
              </a:rPr>
              <a:t>(size) is the same, except each element is a one</a:t>
            </a:r>
            <a:endParaRPr lang="en-US" sz="2400" dirty="0"/>
          </a:p>
          <a:p>
            <a:endParaRPr lang="en-US" sz="22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 also REPLACES the </a:t>
            </a:r>
            <a:r>
              <a:rPr lang="en-US" b="1" i="1" dirty="0" smtClean="0"/>
              <a:t>RANDOM</a:t>
            </a:r>
            <a:r>
              <a:rPr lang="en-US" dirty="0" smtClean="0"/>
              <a:t> AND </a:t>
            </a:r>
            <a:r>
              <a:rPr lang="en-US" b="1" i="1" dirty="0" smtClean="0"/>
              <a:t>MATH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818665"/>
            <a:ext cx="589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numpy.org</a:t>
            </a:r>
            <a:r>
              <a:rPr lang="en-US" dirty="0">
                <a:hlinkClick r:id="rId2"/>
              </a:rPr>
              <a:t>/doc/stable/reference/</a:t>
            </a:r>
            <a:r>
              <a:rPr lang="en-US" dirty="0" err="1">
                <a:hlinkClick r:id="rId2"/>
              </a:rPr>
              <a:t>routines.math.html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 the values of sin(x)*cos(x) from x=0 to 2pi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8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3055148"/>
            <a:ext cx="599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numpy.org</a:t>
            </a:r>
            <a:r>
              <a:rPr lang="en-US" dirty="0">
                <a:hlinkClick r:id="rId2"/>
              </a:rPr>
              <a:t>/doc/1.16/reference/</a:t>
            </a:r>
            <a:r>
              <a:rPr lang="en-US" dirty="0" err="1">
                <a:hlinkClick r:id="rId2"/>
              </a:rPr>
              <a:t>routines.random.html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7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 around with random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86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</a:t>
            </a:r>
            <a:r>
              <a:rPr lang="en-US" dirty="0" err="1" smtClean="0"/>
              <a:t>numpy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47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np.isclose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np.isclose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 to test floating point numbers for equality</a:t>
            </a:r>
          </a:p>
          <a:p>
            <a:pPr lvl="1"/>
            <a:r>
              <a:rPr lang="en-US" dirty="0" smtClean="0"/>
              <a:t>Similar to, but better than, the function we wrote in lab earlier this semester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float( input(“Number 1”)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float( input(“Number 2”)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print(“a==b”)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np.isclose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float( input(“Number 1”)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float( input(“Number 2”)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print(“a==b”)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/>
              <a:t>isclose</a:t>
            </a:r>
            <a:r>
              <a:rPr lang="en-US" sz="2000" dirty="0" smtClean="0"/>
              <a:t> </a:t>
            </a:r>
            <a:r>
              <a:rPr lang="en-US" sz="2000" dirty="0"/>
              <a:t>uses the following equation to test </a:t>
            </a:r>
            <a:r>
              <a:rPr lang="en-US" sz="2000" dirty="0" smtClean="0"/>
              <a:t>whether two </a:t>
            </a:r>
            <a:r>
              <a:rPr lang="en-US" sz="2000" dirty="0"/>
              <a:t>floating point values are </a:t>
            </a:r>
            <a:r>
              <a:rPr lang="en-US" sz="2000" dirty="0" smtClean="0"/>
              <a:t>equivalent</a:t>
            </a:r>
            <a:r>
              <a:rPr lang="en-US" sz="2000" dirty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absolute(a - b) &lt;= 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* absolute(b))</a:t>
            </a:r>
          </a:p>
          <a:p>
            <a:pPr marL="0" indent="0">
              <a:buNone/>
            </a:pPr>
            <a:r>
              <a:rPr lang="en-US" sz="2000" dirty="0" smtClean="0">
                <a:ea typeface="Courier" charset="0"/>
                <a:cs typeface="Courier" charset="0"/>
              </a:rPr>
              <a:t>By default,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=1e-08,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=1e-05, </a:t>
            </a:r>
            <a:r>
              <a:rPr lang="en-US" sz="2000" dirty="0" smtClean="0">
                <a:ea typeface="Courier" charset="0"/>
                <a:cs typeface="Courier" charset="0"/>
              </a:rPr>
              <a:t>these can be changed by specifying the values when calling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a,b,rtol,atol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ea typeface="Courier" charset="0"/>
                <a:cs typeface="Courier" charset="0"/>
              </a:rPr>
              <a:t>Default values are usually OK</a:t>
            </a: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Numpy</a:t>
            </a:r>
            <a:r>
              <a:rPr lang="en-US" sz="2800" dirty="0" smtClean="0"/>
              <a:t> (numerical python) is an extremely powerful package for scientific computing in Python</a:t>
            </a:r>
          </a:p>
          <a:p>
            <a:r>
              <a:rPr lang="en-US" sz="2800" dirty="0" smtClean="0"/>
              <a:t>Install it with: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numpy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ea typeface="Courier" charset="0"/>
                <a:cs typeface="Courier" charset="0"/>
              </a:rPr>
              <a:t>This will take a few moments, as </a:t>
            </a:r>
            <a:r>
              <a:rPr lang="en-US" sz="2800" dirty="0" err="1" smtClean="0">
                <a:ea typeface="Courier" charset="0"/>
                <a:cs typeface="Courier" charset="0"/>
              </a:rPr>
              <a:t>numpy</a:t>
            </a:r>
            <a:r>
              <a:rPr lang="en-US" sz="2800" dirty="0" smtClean="0">
                <a:ea typeface="Courier" charset="0"/>
                <a:cs typeface="Courier" charset="0"/>
              </a:rPr>
              <a:t> is a large package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56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know how to </a:t>
            </a:r>
            <a:r>
              <a:rPr lang="en-US" sz="2000" i="1" dirty="0" smtClean="0"/>
              <a:t>slice</a:t>
            </a:r>
            <a:r>
              <a:rPr lang="en-US" sz="2000" dirty="0" smtClean="0"/>
              <a:t> (how to generate a sub array)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a[2:5]  ) #[2,3,5]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can take this even further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 [0,3,5] 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#[1,3,8]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put a </a:t>
            </a:r>
            <a:r>
              <a:rPr lang="en-US" sz="2000" b="1" i="1" dirty="0" smtClean="0"/>
              <a:t>list </a:t>
            </a:r>
            <a:r>
              <a:rPr lang="en-US" sz="2000" dirty="0" smtClean="0"/>
              <a:t>(or an array) of indices within the square brackets, and </a:t>
            </a:r>
            <a:r>
              <a:rPr lang="en-US" sz="2000" dirty="0" err="1" smtClean="0"/>
              <a:t>numpy</a:t>
            </a:r>
            <a:r>
              <a:rPr lang="en-US" sz="2000" dirty="0" smtClean="0"/>
              <a:t> will retrieve each of the corresponding array elements, put them in a new array, and return the new array to you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 [0,3,5] 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#[1,3,8]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2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NP.WHERE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pairs nicely with the </a:t>
            </a:r>
            <a:r>
              <a:rPr lang="en-US" sz="2000" dirty="0" err="1" smtClean="0"/>
              <a:t>np.where</a:t>
            </a:r>
            <a:r>
              <a:rPr lang="en-US" sz="2000" dirty="0" smtClean="0"/>
              <a:t> function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np.where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a &gt; 0 )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1993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can also use a list of True and False values as an index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 &gt; 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627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can also use a list of True and False values as an index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a[a&gt;0]</a:t>
            </a:r>
          </a:p>
        </p:txBody>
      </p:sp>
    </p:spTree>
    <p:extLst>
      <p:ext uri="{BB962C8B-B14F-4D97-AF65-F5344CB8AC3E}">
        <p14:creationId xmlns:p14="http://schemas.microsoft.com/office/powerpoint/2010/main" val="2029340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Max, Min, </a:t>
            </a:r>
            <a:r>
              <a:rPr lang="en-US" dirty="0" err="1" smtClean="0"/>
              <a:t>argmin</a:t>
            </a:r>
            <a:r>
              <a:rPr lang="en-US" dirty="0" smtClean="0"/>
              <a:t>, </a:t>
            </a:r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numpy</a:t>
            </a:r>
            <a:r>
              <a:rPr lang="en-US" dirty="0" smtClean="0"/>
              <a:t> package gives you access to numerous modules, functions, and objects</a:t>
            </a:r>
          </a:p>
          <a:p>
            <a:r>
              <a:rPr lang="en-US" dirty="0" smtClean="0"/>
              <a:t>We can only scratch the surface in this class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for a starting point with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We will start with the core functionality of </a:t>
            </a:r>
            <a:r>
              <a:rPr lang="en-US" dirty="0" err="1" smtClean="0"/>
              <a:t>numpy</a:t>
            </a:r>
            <a:r>
              <a:rPr lang="en-US" dirty="0" smtClean="0"/>
              <a:t> and then introduce useful functions along the rest of the class as they become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as we alias 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 to </a:t>
            </a:r>
            <a:r>
              <a:rPr lang="en-US" sz="2800" dirty="0" err="1" smtClean="0"/>
              <a:t>plt</a:t>
            </a:r>
            <a:r>
              <a:rPr lang="en-US" sz="2800" dirty="0" smtClean="0"/>
              <a:t>, we alias </a:t>
            </a:r>
            <a:r>
              <a:rPr lang="en-US" sz="2800" dirty="0" err="1" smtClean="0"/>
              <a:t>numpy</a:t>
            </a:r>
            <a:r>
              <a:rPr lang="en-US" sz="2800" dirty="0" smtClean="0"/>
              <a:t> to np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sz="2800" dirty="0" smtClean="0"/>
              <a:t>In the subsequent examples, I will assume we have already run this line of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5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the very heart of </a:t>
            </a:r>
            <a:r>
              <a:rPr lang="en-US" sz="2400" dirty="0" err="1" smtClean="0"/>
              <a:t>numpy</a:t>
            </a:r>
            <a:r>
              <a:rPr lang="en-US" sz="2400" dirty="0" smtClean="0"/>
              <a:t> is an object called the </a:t>
            </a:r>
            <a:r>
              <a:rPr lang="en-US" sz="2400" b="1" i="1" dirty="0" err="1" smtClean="0"/>
              <a:t>ndarray</a:t>
            </a:r>
            <a:r>
              <a:rPr lang="en-US" sz="2400" b="1" i="1" dirty="0" smtClean="0"/>
              <a:t> </a:t>
            </a:r>
            <a:r>
              <a:rPr lang="en-US" sz="2400" dirty="0" smtClean="0"/>
              <a:t>(n-dimensional array)</a:t>
            </a:r>
            <a:endParaRPr lang="en-US" sz="2400" b="1" i="1" dirty="0" smtClean="0"/>
          </a:p>
          <a:p>
            <a:r>
              <a:rPr lang="en-US" sz="2400" dirty="0" smtClean="0"/>
              <a:t>The simplest way to create an </a:t>
            </a:r>
            <a:r>
              <a:rPr lang="en-US" sz="2400" b="1" i="1" dirty="0" err="1" smtClean="0"/>
              <a:t>ndarray</a:t>
            </a:r>
            <a:r>
              <a:rPr lang="en-US" sz="2400" dirty="0" smtClean="0"/>
              <a:t> is with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array()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</p:txBody>
      </p:sp>
    </p:spTree>
    <p:extLst>
      <p:ext uri="{BB962C8B-B14F-4D97-AF65-F5344CB8AC3E}">
        <p14:creationId xmlns:p14="http://schemas.microsoft.com/office/powerpoint/2010/main" val="20656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We pass a standard python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sz="2400" dirty="0" smtClean="0">
                <a:ea typeface="Courier" charset="0"/>
                <a:cs typeface="Courier" charset="0"/>
              </a:rPr>
              <a:t> to the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 smtClean="0">
                <a:ea typeface="Courier" charset="0"/>
                <a:cs typeface="Courier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64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Access array elements just like we do with lists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print(a[0]) #1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print(a[-1]) #5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12126</TotalTime>
  <Words>1463</Words>
  <Application>Microsoft Macintosh PowerPoint</Application>
  <PresentationFormat>Widescreen</PresentationFormat>
  <Paragraphs>312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Courier</vt:lpstr>
      <vt:lpstr>Arial</vt:lpstr>
      <vt:lpstr>Celestial</vt:lpstr>
      <vt:lpstr>Lists and Arrays</vt:lpstr>
      <vt:lpstr>Example</vt:lpstr>
      <vt:lpstr>Example</vt:lpstr>
      <vt:lpstr>NUMPY</vt:lpstr>
      <vt:lpstr>NUMPY</vt:lpstr>
      <vt:lpstr>Importing numpy</vt:lpstr>
      <vt:lpstr>NUMPY: NDARRAY</vt:lpstr>
      <vt:lpstr>NUMPY: NDARRAY</vt:lpstr>
      <vt:lpstr>NUMPY: NDARRAY</vt:lpstr>
      <vt:lpstr>NUMPY: NDARRAY</vt:lpstr>
      <vt:lpstr>NUMPY: NDARRAY</vt:lpstr>
      <vt:lpstr>NUMPY: NDARRAY</vt:lpstr>
      <vt:lpstr>NUMPY: NDARRAY</vt:lpstr>
      <vt:lpstr>Some notes on NDARRAYs</vt:lpstr>
      <vt:lpstr>Some notes on NDARRAYs</vt:lpstr>
      <vt:lpstr>NDARRAY Vectorization</vt:lpstr>
      <vt:lpstr>How it works</vt:lpstr>
      <vt:lpstr>How it works</vt:lpstr>
      <vt:lpstr>How it works</vt:lpstr>
      <vt:lpstr>How it works</vt:lpstr>
      <vt:lpstr>How it works</vt:lpstr>
      <vt:lpstr>NDARRAY Vectorization</vt:lpstr>
      <vt:lpstr>NDARRAY Broadcasting</vt:lpstr>
      <vt:lpstr>How it works</vt:lpstr>
      <vt:lpstr>How it works</vt:lpstr>
      <vt:lpstr>NDARRAY Broadcasting</vt:lpstr>
      <vt:lpstr>NDARRAY Creation</vt:lpstr>
      <vt:lpstr>NP.arange()</vt:lpstr>
      <vt:lpstr>NP.arange()</vt:lpstr>
      <vt:lpstr>Example</vt:lpstr>
      <vt:lpstr>NP.Linspace()</vt:lpstr>
      <vt:lpstr>NP.Zeros(), np.ONES()</vt:lpstr>
      <vt:lpstr>NUMPY also REPLACES the RANDOM AND MATH MODULES</vt:lpstr>
      <vt:lpstr>Example</vt:lpstr>
      <vt:lpstr>Random numbers with numpy</vt:lpstr>
      <vt:lpstr>Example</vt:lpstr>
      <vt:lpstr>Other cool numpy features</vt:lpstr>
      <vt:lpstr>np.isclose()</vt:lpstr>
      <vt:lpstr>np.isclose()</vt:lpstr>
      <vt:lpstr>Searching and Splitting</vt:lpstr>
      <vt:lpstr>Searching and Splitting</vt:lpstr>
      <vt:lpstr>Searching and Splitting</vt:lpstr>
      <vt:lpstr>NP.WHERE</vt:lpstr>
      <vt:lpstr>Boolean indices</vt:lpstr>
      <vt:lpstr>Boolean indices</vt:lpstr>
      <vt:lpstr>Max, Min, argmin, argmax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515</cp:revision>
  <dcterms:created xsi:type="dcterms:W3CDTF">2021-01-14T21:28:44Z</dcterms:created>
  <dcterms:modified xsi:type="dcterms:W3CDTF">2021-03-24T17:46:07Z</dcterms:modified>
</cp:coreProperties>
</file>