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3021"/>
  </p:normalViewPr>
  <p:slideViewPr>
    <p:cSldViewPr snapToGrid="0" snapToObjects="1">
      <p:cViewPr>
        <p:scale>
          <a:sx n="67" d="100"/>
          <a:sy n="67" d="100"/>
        </p:scale>
        <p:origin x="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that </a:t>
            </a:r>
            <a:r>
              <a:rPr lang="en-US" dirty="0" err="1" smtClean="0"/>
              <a:t>isEqual</a:t>
            </a:r>
            <a:r>
              <a:rPr lang="en-US" dirty="0" smtClean="0"/>
              <a:t> is </a:t>
            </a:r>
            <a:r>
              <a:rPr lang="en-US" dirty="0" err="1" smtClean="0"/>
              <a:t>boolean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8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 </a:t>
            </a:r>
            <a:r>
              <a:rPr lang="en-US" smtClean="0"/>
              <a:t>(1/?)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(Try it!)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7094" y="2743200"/>
            <a:ext cx="21288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14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25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 = b &gt;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print(c)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27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(Try it!)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1653" y="2857500"/>
            <a:ext cx="40997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num1 = 3.14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num2 = 2.72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print(num1 &lt; num2)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20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(Try it!)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7508" y="2843213"/>
            <a:ext cx="50280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num1 = 4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num2 = 2 + 2</a:t>
            </a:r>
          </a:p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isEqual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num1 == num2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isEqual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4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= vs ==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</a:p>
          <a:p>
            <a:pPr lvl="1"/>
            <a:r>
              <a:rPr lang="en-US" sz="2800" dirty="0" smtClean="0"/>
              <a:t>Used for assigning to variables</a:t>
            </a:r>
          </a:p>
          <a:p>
            <a:pPr lvl="1"/>
            <a:r>
              <a:rPr lang="en-US" sz="2800" dirty="0" smtClean="0"/>
              <a:t>Does not evaluate to anything</a:t>
            </a:r>
          </a:p>
          <a:p>
            <a:pPr lvl="1"/>
            <a:r>
              <a:rPr lang="en-US" sz="2800" dirty="0" smtClean="0"/>
              <a:t>Anything to the right of the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800" dirty="0" smtClean="0"/>
              <a:t> is considered an </a:t>
            </a:r>
            <a:r>
              <a:rPr lang="en-US" sz="2800" i="1" dirty="0" smtClean="0"/>
              <a:t>expression</a:t>
            </a:r>
          </a:p>
          <a:p>
            <a:r>
              <a:rPr lang="en-US" sz="3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==</a:t>
            </a:r>
          </a:p>
          <a:p>
            <a:pPr lvl="1"/>
            <a:r>
              <a:rPr lang="en-US" sz="2800" dirty="0" smtClean="0"/>
              <a:t>An operator used in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expressions</a:t>
            </a:r>
          </a:p>
          <a:p>
            <a:pPr lvl="1"/>
            <a:r>
              <a:rPr lang="en-US" sz="2800" dirty="0" smtClean="0"/>
              <a:t>Determines if the values on left and right are the same</a:t>
            </a:r>
          </a:p>
          <a:p>
            <a:pPr lvl="1"/>
            <a:r>
              <a:rPr lang="en-US" sz="2800" dirty="0" smtClean="0"/>
              <a:t>Evaluates to either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4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 in python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75" y="2065867"/>
            <a:ext cx="9283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06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Boolean operations are Evaluated After arithmetic ones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3300" y="2957513"/>
            <a:ext cx="38576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x+2 &lt; y / 10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ea typeface="Courier" charset="0"/>
                <a:cs typeface="Courier" charset="0"/>
              </a:rPr>
              <a:t>is the same as</a:t>
            </a:r>
          </a:p>
          <a:p>
            <a:endParaRPr lang="en-US" sz="2800" dirty="0" smtClean="0">
              <a:solidFill>
                <a:schemeClr val="accent3"/>
              </a:solidFill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(x+2) &lt; (y/10)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6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boolean</a:t>
            </a:r>
            <a:r>
              <a:rPr lang="en-US" dirty="0" smtClean="0"/>
              <a:t>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now have all the tools we need to instruct our program to make </a:t>
            </a:r>
            <a:r>
              <a:rPr lang="en-US" sz="2800" i="1" dirty="0" smtClean="0"/>
              <a:t>decisions</a:t>
            </a:r>
            <a:r>
              <a:rPr lang="en-US" sz="2800" dirty="0" smtClean="0"/>
              <a:t> based on the result of certain calculations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9949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(Try it!)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3157538"/>
            <a:ext cx="10829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input_number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float( input(“Enter any number”) 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input_number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&gt; 0: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number is positive!”)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By default, a Python program will execute code line-by-line, starting at the beginning of the file and working its way down</a:t>
            </a:r>
          </a:p>
          <a:p>
            <a:r>
              <a:rPr lang="en-US" sz="2800" dirty="0" smtClean="0"/>
              <a:t>Each line contains one </a:t>
            </a:r>
            <a:r>
              <a:rPr lang="en-US" sz="2800" i="1" dirty="0" smtClean="0"/>
              <a:t>statement</a:t>
            </a:r>
          </a:p>
          <a:p>
            <a:r>
              <a:rPr lang="en-US" sz="2800" dirty="0" smtClean="0"/>
              <a:t>A statement being executed has “control” of the program</a:t>
            </a:r>
          </a:p>
          <a:p>
            <a:r>
              <a:rPr lang="en-US" sz="2800" dirty="0" smtClean="0"/>
              <a:t>The process of transferring control from one statement to the next is known as “flow of control” or “control flow”</a:t>
            </a:r>
          </a:p>
        </p:txBody>
      </p:sp>
    </p:spTree>
    <p:extLst>
      <p:ext uri="{BB962C8B-B14F-4D97-AF65-F5344CB8AC3E}">
        <p14:creationId xmlns:p14="http://schemas.microsoft.com/office/powerpoint/2010/main" val="1547340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real power of programming is the ability to modify standard control flow</a:t>
            </a:r>
          </a:p>
          <a:p>
            <a:r>
              <a:rPr lang="en-US" sz="2800" dirty="0"/>
              <a:t>Based on how expressions evaluate, a program can decide to skip instructions, repeat them, or choose one of several instructions to run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6333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lab we wrote a program to solve the quadratic formula for a specific set of coefficients</a:t>
            </a:r>
          </a:p>
          <a:p>
            <a:r>
              <a:rPr lang="en-US" sz="2800" dirty="0" smtClean="0"/>
              <a:t>More interesting: have the user enter in the three numbers and then solve </a:t>
            </a:r>
            <a:r>
              <a:rPr lang="en-US" sz="2800" i="1" dirty="0" smtClean="0"/>
              <a:t>any</a:t>
            </a:r>
            <a:r>
              <a:rPr lang="en-US" sz="2800" dirty="0" smtClean="0"/>
              <a:t> quadratic equation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04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16" y="609600"/>
            <a:ext cx="7347794" cy="577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45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3157538"/>
            <a:ext cx="10829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input_number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float( input(“Enter any number”) 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input_number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&gt; 0: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number is positive!”)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72037" y="600075"/>
            <a:ext cx="1685925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5715000" y="1143000"/>
            <a:ext cx="14287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21843" y="1571625"/>
            <a:ext cx="4814888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input_number</a:t>
            </a:r>
            <a:r>
              <a:rPr lang="en-US" dirty="0" smtClean="0"/>
              <a:t> = input(“Enter any number”)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29287" y="2128837"/>
            <a:ext cx="14287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3607593" y="2571749"/>
            <a:ext cx="4271962" cy="15144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input_number</a:t>
            </a:r>
            <a:r>
              <a:rPr lang="en-US" dirty="0" smtClean="0"/>
              <a:t> &gt; 0?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6" idx="0"/>
          </p:cNvCxnSpPr>
          <p:nvPr/>
        </p:nvCxnSpPr>
        <p:spPr>
          <a:xfrm>
            <a:off x="6557962" y="3714749"/>
            <a:ext cx="1403747" cy="97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279354" y="4686300"/>
            <a:ext cx="3364709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print(“The number </a:t>
            </a:r>
            <a:r>
              <a:rPr lang="en-US" smtClean="0"/>
              <a:t>is positive!”)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79582" y="3988355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23" idx="0"/>
          </p:cNvCxnSpPr>
          <p:nvPr/>
        </p:nvCxnSpPr>
        <p:spPr>
          <a:xfrm flipH="1">
            <a:off x="3861192" y="3736181"/>
            <a:ext cx="875111" cy="97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5470" y="3770470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018229" y="4707732"/>
            <a:ext cx="1685925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6" idx="1"/>
            <a:endCxn id="23" idx="3"/>
          </p:cNvCxnSpPr>
          <p:nvPr/>
        </p:nvCxnSpPr>
        <p:spPr>
          <a:xfrm flipH="1">
            <a:off x="4704154" y="4957763"/>
            <a:ext cx="1575200" cy="2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26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800" dirty="0" smtClean="0"/>
              <a:t> statement we saw earlier is a common example of a flow of control altering statement </a:t>
            </a:r>
          </a:p>
          <a:p>
            <a:r>
              <a:rPr lang="en-US" sz="2800" dirty="0"/>
              <a:t>Flow control statements often start with a part called the </a:t>
            </a:r>
            <a:r>
              <a:rPr lang="en-US" sz="2800" i="1" dirty="0"/>
              <a:t>condition</a:t>
            </a:r>
            <a:r>
              <a:rPr lang="en-US" sz="2800" dirty="0"/>
              <a:t> and are always followed by a block of code called the </a:t>
            </a:r>
            <a:r>
              <a:rPr lang="en-US" sz="2800" i="1" dirty="0"/>
              <a:t>clause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249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3576232" cy="3649133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Conditions</a:t>
            </a:r>
            <a:r>
              <a:rPr lang="en-US" sz="2000" dirty="0"/>
              <a:t> always evaluate down to a Boolean value, 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000" dirty="0"/>
              <a:t> or 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</a:p>
          <a:p>
            <a:r>
              <a:rPr lang="en-US" sz="2000" dirty="0"/>
              <a:t>A flow control statement decides what to do based on whether its </a:t>
            </a:r>
            <a:r>
              <a:rPr lang="en-US" sz="2000" dirty="0">
                <a:solidFill>
                  <a:srgbClr val="FFFF00"/>
                </a:solidFill>
              </a:rPr>
              <a:t>condition</a:t>
            </a:r>
            <a:r>
              <a:rPr lang="en-US" sz="2000" dirty="0"/>
              <a:t> is 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000" dirty="0"/>
              <a:t> or 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2000" dirty="0"/>
              <a:t>, and almost every flow control statement uses a condition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386020" y="3551134"/>
            <a:ext cx="780598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input_number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float( input(“Enter any number”) )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input_number</a:t>
            </a:r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&gt; 0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number is positive!”)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4118674" cy="36491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Lines of Python code can be grouped together in </a:t>
            </a:r>
            <a:r>
              <a:rPr lang="en-US" i="1" dirty="0" smtClean="0">
                <a:solidFill>
                  <a:srgbClr val="FFFF00"/>
                </a:solidFill>
              </a:rPr>
              <a:t>blocks</a:t>
            </a:r>
          </a:p>
          <a:p>
            <a:r>
              <a:rPr lang="en-US" dirty="0"/>
              <a:t>You can tell when a </a:t>
            </a:r>
            <a:r>
              <a:rPr lang="en-US" dirty="0">
                <a:solidFill>
                  <a:srgbClr val="FFFF00"/>
                </a:solidFill>
              </a:rPr>
              <a:t>block</a:t>
            </a:r>
            <a:r>
              <a:rPr lang="en-US" dirty="0"/>
              <a:t> </a:t>
            </a:r>
            <a:r>
              <a:rPr lang="en-US" dirty="0" smtClean="0"/>
              <a:t>begins </a:t>
            </a:r>
            <a:r>
              <a:rPr lang="en-US" dirty="0"/>
              <a:t>and ends from the indentation of the lines of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Three rules for </a:t>
            </a:r>
            <a:r>
              <a:rPr lang="en-US" dirty="0" smtClean="0">
                <a:solidFill>
                  <a:srgbClr val="FFFF00"/>
                </a:solidFill>
              </a:rPr>
              <a:t>blocks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Blocks</a:t>
            </a:r>
            <a:r>
              <a:rPr lang="en-US" dirty="0"/>
              <a:t> begin when the indentation </a:t>
            </a:r>
            <a:r>
              <a:rPr lang="en-US" dirty="0" smtClean="0"/>
              <a:t>increases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Blocks</a:t>
            </a:r>
            <a:r>
              <a:rPr lang="en-US" dirty="0"/>
              <a:t> can contain other </a:t>
            </a:r>
            <a:r>
              <a:rPr lang="en-US" dirty="0" smtClean="0">
                <a:solidFill>
                  <a:srgbClr val="FFFF00"/>
                </a:solidFill>
              </a:rPr>
              <a:t>blocks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Blocks</a:t>
            </a:r>
            <a:r>
              <a:rPr lang="en-US" dirty="0"/>
              <a:t> end when the indentation decreases to zero or to a containing </a:t>
            </a:r>
            <a:r>
              <a:rPr lang="en-US" dirty="0">
                <a:solidFill>
                  <a:srgbClr val="FFFF00"/>
                </a:solidFill>
              </a:rPr>
              <a:t>block’s</a:t>
            </a:r>
            <a:r>
              <a:rPr lang="en-US" dirty="0"/>
              <a:t> indentation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86020" y="3458801"/>
            <a:ext cx="780598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input_number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float( input(“Enter any number”) )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input_number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&gt; 0:</a:t>
            </a:r>
          </a:p>
          <a:p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print(“The number is positive!”)</a:t>
            </a:r>
            <a:endParaRPr lang="en-US" sz="20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6291" y="2696704"/>
            <a:ext cx="85860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'Mary'</a:t>
            </a:r>
            <a:b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password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'swordfish'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== 'Mary':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  print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('Hello, Mary')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password == 'swordfish':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     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print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('Access granted.')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  print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('Wrong password.')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03715" y="3859078"/>
            <a:ext cx="5594888" cy="2030278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56122" y="4572000"/>
            <a:ext cx="4401519" cy="402956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40623" y="5300420"/>
            <a:ext cx="4401519" cy="40295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most common type of flow control </a:t>
            </a:r>
            <a:r>
              <a:rPr lang="en-US" sz="2800" dirty="0" smtClean="0"/>
              <a:t>statement</a:t>
            </a:r>
          </a:p>
          <a:p>
            <a:r>
              <a:rPr lang="en-US" sz="2800" dirty="0"/>
              <a:t>An if statement’s clause (that is, the block following the if statement) will execute if the statement’s condition is 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</a:p>
          <a:p>
            <a:r>
              <a:rPr lang="en-US" sz="2800" dirty="0"/>
              <a:t>The clause is skipped if the condition is 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In plain English, an if statement could be read as, “If this condition is true, execute the code in the clause.”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27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800" dirty="0" smtClean="0"/>
              <a:t> statements consist of: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800" dirty="0" smtClean="0"/>
              <a:t> keyword</a:t>
            </a:r>
          </a:p>
          <a:p>
            <a:pPr lvl="1"/>
            <a:r>
              <a:rPr lang="en-US" sz="2800" dirty="0"/>
              <a:t>A condition (that is, an expression that evaluates to 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800" dirty="0"/>
              <a:t> or 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A colon</a:t>
            </a:r>
          </a:p>
          <a:p>
            <a:pPr lvl="1"/>
            <a:r>
              <a:rPr lang="en-US" sz="2800" dirty="0"/>
              <a:t>Starting on the next line, an indented block of code (called the 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800" dirty="0"/>
              <a:t> clause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65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694517"/>
            <a:ext cx="10801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saber_color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input(“What color is your lightsaber?”)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saber_color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== ‘Red’: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print(“You are a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Sith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Lord!”)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line will execute regardless”)</a:t>
            </a:r>
          </a:p>
        </p:txBody>
      </p:sp>
    </p:spTree>
    <p:extLst>
      <p:ext uri="{BB962C8B-B14F-4D97-AF65-F5344CB8AC3E}">
        <p14:creationId xmlns:p14="http://schemas.microsoft.com/office/powerpoint/2010/main" val="20517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lab we wrote a program to solve the quadratic formula for a specific set of coefficients</a:t>
            </a:r>
          </a:p>
          <a:p>
            <a:r>
              <a:rPr lang="en-US" sz="2800" dirty="0" smtClean="0"/>
              <a:t>More interesting: have the user enter in the three numbers and then solve </a:t>
            </a:r>
            <a:r>
              <a:rPr lang="en-US" sz="2800" i="1" dirty="0" smtClean="0"/>
              <a:t>any</a:t>
            </a:r>
            <a:r>
              <a:rPr lang="en-US" sz="2800" dirty="0" smtClean="0"/>
              <a:t> quadratic equation</a:t>
            </a:r>
          </a:p>
          <a:p>
            <a:r>
              <a:rPr lang="en-US" sz="2800" b="1" dirty="0" smtClean="0"/>
              <a:t>We can do this using the </a:t>
            </a:r>
            <a:r>
              <a:rPr lang="en-US" sz="2800" b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input() </a:t>
            </a:r>
            <a:r>
              <a:rPr lang="en-US" sz="2800" b="1" dirty="0" smtClean="0"/>
              <a:t>function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891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5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type of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Convert a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smtClean="0"/>
              <a:t>to a number using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smtClean="0"/>
              <a:t>or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float()</a:t>
            </a:r>
          </a:p>
          <a:p>
            <a:pPr lvl="1"/>
            <a:r>
              <a:rPr lang="en-US" sz="26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str_number</a:t>
            </a:r>
            <a:r>
              <a:rPr lang="en-US" sz="2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“3.14”</a:t>
            </a:r>
          </a:p>
          <a:p>
            <a:pPr lvl="1"/>
            <a:r>
              <a:rPr lang="en-US" sz="2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str2num = float(</a:t>
            </a:r>
            <a:r>
              <a:rPr lang="en-US" sz="26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str_number</a:t>
            </a:r>
            <a:r>
              <a:rPr lang="en-US" sz="2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lvl="1"/>
            <a:r>
              <a:rPr lang="en-US" sz="26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str_int</a:t>
            </a:r>
            <a:r>
              <a:rPr lang="en-US" sz="2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‘4’</a:t>
            </a:r>
          </a:p>
          <a:p>
            <a:pPr lvl="1"/>
            <a:r>
              <a:rPr lang="en-US" sz="2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str2int = </a:t>
            </a:r>
            <a:r>
              <a:rPr lang="en-US" sz="26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str_int</a:t>
            </a:r>
            <a:r>
              <a:rPr lang="en-US" sz="2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6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7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(“2”)</a:t>
            </a:r>
          </a:p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euler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float(“2.718”)</a:t>
            </a:r>
          </a:p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myint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(“3.14”)</a:t>
            </a:r>
          </a:p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mystr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(3.14)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0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Careful!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input_number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“three”</a:t>
            </a:r>
          </a:p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my_number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input_number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63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So far we have seen two types of expressions:</a:t>
            </a:r>
          </a:p>
          <a:p>
            <a:pPr lvl="1"/>
            <a:r>
              <a:rPr lang="en-US" sz="2800" dirty="0" smtClean="0"/>
              <a:t>Arithmetic (evaluates to a number)</a:t>
            </a:r>
          </a:p>
          <a:p>
            <a:pPr lvl="2"/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100 * (1+1/5)**7</a:t>
            </a:r>
          </a:p>
          <a:p>
            <a:pPr lvl="2"/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mass * velocity</a:t>
            </a:r>
          </a:p>
          <a:p>
            <a:pPr lvl="1"/>
            <a:r>
              <a:rPr lang="en-US" sz="3000" dirty="0" smtClean="0">
                <a:ea typeface="Courier" charset="0"/>
                <a:cs typeface="Courier" charset="0"/>
              </a:rPr>
              <a:t>Text </a:t>
            </a:r>
            <a:r>
              <a:rPr lang="en-US" sz="2800" dirty="0" smtClean="0">
                <a:ea typeface="Courier" charset="0"/>
                <a:cs typeface="Courier" charset="0"/>
              </a:rPr>
              <a:t>(evaluates to text)</a:t>
            </a:r>
          </a:p>
          <a:p>
            <a:pPr lvl="2"/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“hello” + “world”</a:t>
            </a:r>
          </a:p>
          <a:p>
            <a:pPr lvl="2"/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“repeat” * 30</a:t>
            </a:r>
          </a:p>
        </p:txBody>
      </p:sp>
    </p:spTree>
    <p:extLst>
      <p:ext uri="{BB962C8B-B14F-4D97-AF65-F5344CB8AC3E}">
        <p14:creationId xmlns:p14="http://schemas.microsoft.com/office/powerpoint/2010/main" val="157424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third type of expression: Boolean</a:t>
            </a:r>
          </a:p>
          <a:p>
            <a:r>
              <a:rPr lang="en-US" sz="2800" dirty="0" smtClean="0"/>
              <a:t>These expressions can evaluate to one of two possibilities: true or false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3676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1470</TotalTime>
  <Words>708</Words>
  <Application>Microsoft Macintosh PowerPoint</Application>
  <PresentationFormat>Widescreen</PresentationFormat>
  <Paragraphs>130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Courier</vt:lpstr>
      <vt:lpstr>Arial</vt:lpstr>
      <vt:lpstr>Celestial</vt:lpstr>
      <vt:lpstr>Flow of control (1/?)</vt:lpstr>
      <vt:lpstr>Interacting with the user</vt:lpstr>
      <vt:lpstr>Interacting with the user</vt:lpstr>
      <vt:lpstr>A simple example</vt:lpstr>
      <vt:lpstr>Changing the type of a variable</vt:lpstr>
      <vt:lpstr>Try it</vt:lpstr>
      <vt:lpstr>Careful!</vt:lpstr>
      <vt:lpstr>Boolean expressions</vt:lpstr>
      <vt:lpstr>Boolean expressions</vt:lpstr>
      <vt:lpstr>Example (Try it!)</vt:lpstr>
      <vt:lpstr>Example (Try it!)</vt:lpstr>
      <vt:lpstr>Example (Try it!)</vt:lpstr>
      <vt:lpstr>= vs ==</vt:lpstr>
      <vt:lpstr>Boolean operators in python</vt:lpstr>
      <vt:lpstr>Note: Boolean operations are Evaluated After arithmetic ones</vt:lpstr>
      <vt:lpstr>Using boolean expressions</vt:lpstr>
      <vt:lpstr>Example (Try it!)</vt:lpstr>
      <vt:lpstr>Control flow</vt:lpstr>
      <vt:lpstr>Control flow</vt:lpstr>
      <vt:lpstr>PowerPoint Presentation</vt:lpstr>
      <vt:lpstr>PowerPoint Presentation</vt:lpstr>
      <vt:lpstr>PowerPoint Presentation</vt:lpstr>
      <vt:lpstr>Flow of control Statements</vt:lpstr>
      <vt:lpstr>Conditions</vt:lpstr>
      <vt:lpstr>Blocks of code</vt:lpstr>
      <vt:lpstr>Blocks</vt:lpstr>
      <vt:lpstr>The If statement</vt:lpstr>
      <vt:lpstr>If statements in python</vt:lpstr>
      <vt:lpstr>If statements in python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51</cp:revision>
  <dcterms:created xsi:type="dcterms:W3CDTF">2021-01-14T21:28:44Z</dcterms:created>
  <dcterms:modified xsi:type="dcterms:W3CDTF">2021-01-25T02:58:27Z</dcterms:modified>
</cp:coreProperties>
</file>