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94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062"/>
    <p:restoredTop sz="85247"/>
  </p:normalViewPr>
  <p:slideViewPr>
    <p:cSldViewPr snapToGrid="0" snapToObjects="1">
      <p:cViewPr>
        <p:scale>
          <a:sx n="65" d="100"/>
          <a:sy n="65" d="100"/>
        </p:scale>
        <p:origin x="14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4B70-CC46-9A48-B7C4-0763456A6877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406F-A421-4245-A2B4-86897630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use else yet</a:t>
            </a:r>
          </a:p>
          <a:p>
            <a:r>
              <a:rPr lang="en-US" dirty="0" smtClean="0"/>
              <a:t>if name==“Tyler”</a:t>
            </a:r>
          </a:p>
          <a:p>
            <a:r>
              <a:rPr lang="en-US" dirty="0" smtClean="0"/>
              <a:t>if</a:t>
            </a:r>
            <a:r>
              <a:rPr lang="en-US" baseline="0" dirty="0" smtClean="0"/>
              <a:t> name!=“Tyler”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79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the flowchart</a:t>
            </a:r>
          </a:p>
          <a:p>
            <a:r>
              <a:rPr lang="en-US" dirty="0" smtClean="0"/>
              <a:t>if grade&gt;=90:</a:t>
            </a:r>
          </a:p>
          <a:p>
            <a:endParaRPr lang="en-US" dirty="0" smtClean="0"/>
          </a:p>
          <a:p>
            <a:r>
              <a:rPr lang="en-US" dirty="0" smtClean="0"/>
              <a:t>if</a:t>
            </a:r>
            <a:r>
              <a:rPr lang="en-US" baseline="0" dirty="0" smtClean="0"/>
              <a:t> grade&gt;=80</a:t>
            </a:r>
          </a:p>
          <a:p>
            <a:endParaRPr lang="en-US" baseline="0" dirty="0" smtClean="0"/>
          </a:p>
          <a:p>
            <a:r>
              <a:rPr lang="mr-IN" baseline="0" dirty="0" smtClean="0"/>
              <a:t>…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if grade&gt;=90</a:t>
            </a:r>
          </a:p>
          <a:p>
            <a:r>
              <a:rPr lang="en-US" baseline="0" dirty="0" smtClean="0"/>
              <a:t>else: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03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control </a:t>
            </a:r>
            <a:r>
              <a:rPr lang="en-US" dirty="0" smtClean="0"/>
              <a:t>(2/?)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7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49660" y="624468"/>
            <a:ext cx="2564780" cy="802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Start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732050" y="1427356"/>
            <a:ext cx="0" cy="109282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/>
          <p:cNvSpPr/>
          <p:nvPr/>
        </p:nvSpPr>
        <p:spPr>
          <a:xfrm>
            <a:off x="869797" y="2520176"/>
            <a:ext cx="3724506" cy="17172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Test condition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94880" y="4237463"/>
            <a:ext cx="0" cy="109282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95708" y="4414541"/>
            <a:ext cx="739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True</a:t>
            </a:r>
            <a:endParaRPr lang="en-US" sz="2400"/>
          </a:p>
        </p:txBody>
      </p:sp>
      <p:sp>
        <p:nvSpPr>
          <p:cNvPr id="12" name="Rounded Rectangle 11"/>
          <p:cNvSpPr/>
          <p:nvPr/>
        </p:nvSpPr>
        <p:spPr>
          <a:xfrm>
            <a:off x="1449660" y="5330283"/>
            <a:ext cx="2564780" cy="802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Run “if” block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94303" y="3378819"/>
            <a:ext cx="1248936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843239" y="2977375"/>
            <a:ext cx="2564780" cy="802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Run ”else” block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813852" y="2870317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False</a:t>
            </a:r>
            <a:endParaRPr lang="en-US" sz="2400" dirty="0"/>
          </a:p>
        </p:txBody>
      </p:sp>
      <p:sp>
        <p:nvSpPr>
          <p:cNvPr id="17" name="Rounded Rectangle 16"/>
          <p:cNvSpPr/>
          <p:nvPr/>
        </p:nvSpPr>
        <p:spPr>
          <a:xfrm>
            <a:off x="5843239" y="5330283"/>
            <a:ext cx="2564780" cy="802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End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 flipV="1">
            <a:off x="4014440" y="5731727"/>
            <a:ext cx="1828799" cy="33454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0"/>
          </p:cNvCxnSpPr>
          <p:nvPr/>
        </p:nvCxnSpPr>
        <p:spPr>
          <a:xfrm>
            <a:off x="7125629" y="3832302"/>
            <a:ext cx="0" cy="1497981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514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Write a program which does the following:</a:t>
            </a:r>
          </a:p>
          <a:p>
            <a:pPr lvl="1"/>
            <a:r>
              <a:rPr lang="en-US" sz="2800" dirty="0" smtClean="0"/>
              <a:t>Have the user enter a numerical grade between 0 and 100 (convert it to a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float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Write a program to convert the numerical grade to a letter grade (&gt;=90 is an A, &gt;=80 is a B, &gt;=70 is a C, </a:t>
            </a:r>
            <a:r>
              <a:rPr lang="mr-IN" sz="2800" dirty="0" smtClean="0"/>
              <a:t>…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4662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97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easier way: “ELIF”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Short for “else if”</a:t>
            </a:r>
          </a:p>
          <a:p>
            <a:r>
              <a:rPr lang="en-US" sz="2800" dirty="0" smtClean="0"/>
              <a:t>If the condition is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sz="2800" dirty="0" smtClean="0"/>
              <a:t>, then check another condition</a:t>
            </a:r>
          </a:p>
          <a:p>
            <a:r>
              <a:rPr lang="en-US" sz="2800" dirty="0" smtClean="0"/>
              <a:t>Syntax: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sz="2800" dirty="0" smtClean="0">
                <a:solidFill>
                  <a:schemeClr val="accent3"/>
                </a:solidFill>
              </a:rPr>
              <a:t> </a:t>
            </a:r>
            <a:r>
              <a:rPr lang="en-US" sz="2800" dirty="0" smtClean="0"/>
              <a:t>keyword followed by condition followed by colon</a:t>
            </a:r>
          </a:p>
          <a:p>
            <a:pPr lvl="1"/>
            <a:r>
              <a:rPr lang="en-US" sz="2800" dirty="0" smtClean="0"/>
              <a:t>Starting on next line, an indented block of code (the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sz="2800" dirty="0" smtClean="0">
                <a:solidFill>
                  <a:schemeClr val="accent3"/>
                </a:solidFill>
              </a:rPr>
              <a:t> </a:t>
            </a:r>
            <a:r>
              <a:rPr lang="en-US" sz="2800" dirty="0" smtClean="0"/>
              <a:t>clause)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7312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ELIF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1851102"/>
            <a:ext cx="115061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grade =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input(“Enter grade between 0-100”) )</a:t>
            </a:r>
          </a:p>
          <a:p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grade &gt;= 90: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print(“A”)</a:t>
            </a:r>
          </a:p>
          <a:p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grade &gt;= 80: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print(“B”)</a:t>
            </a:r>
          </a:p>
          <a:p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grade &gt;= 70: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print(“C”)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5969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 err="1" smtClean="0"/>
              <a:t>FlowCHart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801" y="1806498"/>
            <a:ext cx="1745165" cy="713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17450" y="2961682"/>
            <a:ext cx="3752384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grade= float(input(“Enter grade”))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620287" y="4005353"/>
            <a:ext cx="2946709" cy="15834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grade &gt;= 90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  <a:endCxn id="9" idx="0"/>
          </p:cNvCxnSpPr>
          <p:nvPr/>
        </p:nvCxnSpPr>
        <p:spPr>
          <a:xfrm flipH="1">
            <a:off x="2093641" y="5588827"/>
            <a:ext cx="1" cy="44150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221058" y="6030333"/>
            <a:ext cx="1745165" cy="713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print(“A”)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558383" y="2562513"/>
            <a:ext cx="1" cy="44150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093639" y="3641080"/>
            <a:ext cx="1" cy="44150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21058" y="5623263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522392" y="4797090"/>
            <a:ext cx="759676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66996" y="4274996"/>
            <a:ext cx="65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7" name="Diamond 16"/>
          <p:cNvSpPr/>
          <p:nvPr/>
        </p:nvSpPr>
        <p:spPr>
          <a:xfrm>
            <a:off x="4237464" y="4005353"/>
            <a:ext cx="2946709" cy="15834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grade &gt;= 80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702919" y="5629717"/>
            <a:ext cx="1" cy="44150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201515" y="4797090"/>
            <a:ext cx="653126" cy="378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99871" y="4271236"/>
            <a:ext cx="65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82738" y="5654817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812069" y="6050490"/>
            <a:ext cx="1745165" cy="713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print(“B”)</a:t>
            </a:r>
            <a:endParaRPr lang="en-US" dirty="0"/>
          </a:p>
        </p:txBody>
      </p:sp>
      <p:sp>
        <p:nvSpPr>
          <p:cNvPr id="25" name="Diamond 24"/>
          <p:cNvSpPr/>
          <p:nvPr/>
        </p:nvSpPr>
        <p:spPr>
          <a:xfrm>
            <a:off x="7820577" y="4002211"/>
            <a:ext cx="2946709" cy="15834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grade &gt;= 70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0767286" y="4793948"/>
            <a:ext cx="759676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293931" y="5561731"/>
            <a:ext cx="0" cy="64083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688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ELIF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err="1" smtClean="0"/>
              <a:t>Elif</a:t>
            </a:r>
            <a:r>
              <a:rPr lang="en-US" sz="2800" dirty="0" smtClean="0"/>
              <a:t> statements may only follow an initial if statement</a:t>
            </a:r>
          </a:p>
          <a:p>
            <a:r>
              <a:rPr lang="en-US" sz="2800" dirty="0" smtClean="0"/>
              <a:t>If initial “if” condition is False, will sequentially check “</a:t>
            </a:r>
            <a:r>
              <a:rPr lang="en-US" sz="2800" dirty="0" err="1" smtClean="0"/>
              <a:t>elif</a:t>
            </a:r>
            <a:r>
              <a:rPr lang="en-US" sz="2800" dirty="0" smtClean="0"/>
              <a:t>” conditions</a:t>
            </a:r>
          </a:p>
          <a:p>
            <a:r>
              <a:rPr lang="en-US" sz="2800" dirty="0" smtClean="0"/>
              <a:t>Keep checking “</a:t>
            </a:r>
            <a:r>
              <a:rPr lang="en-US" sz="2800" dirty="0" err="1" smtClean="0"/>
              <a:t>elif</a:t>
            </a:r>
            <a:r>
              <a:rPr lang="en-US" sz="2800" dirty="0" smtClean="0"/>
              <a:t>” conditions until:</a:t>
            </a:r>
          </a:p>
          <a:p>
            <a:pPr lvl="1"/>
            <a:r>
              <a:rPr lang="en-US" sz="2600" dirty="0" smtClean="0"/>
              <a:t>Find one that is True</a:t>
            </a:r>
          </a:p>
          <a:p>
            <a:pPr lvl="1"/>
            <a:r>
              <a:rPr lang="en-US" sz="2600" dirty="0" smtClean="0"/>
              <a:t>There are no more to check</a:t>
            </a:r>
          </a:p>
          <a:p>
            <a:r>
              <a:rPr lang="en-US" sz="2800" dirty="0" smtClean="0"/>
              <a:t>If an </a:t>
            </a:r>
            <a:r>
              <a:rPr lang="en-US" sz="2800" dirty="0" err="1" smtClean="0"/>
              <a:t>elif</a:t>
            </a:r>
            <a:r>
              <a:rPr lang="en-US" sz="2800" dirty="0" smtClean="0"/>
              <a:t> condition evaluates True, that block is run </a:t>
            </a:r>
            <a:r>
              <a:rPr lang="en-US" sz="2800" b="1" dirty="0" smtClean="0"/>
              <a:t>and the rest of the </a:t>
            </a:r>
            <a:r>
              <a:rPr lang="en-US" sz="2800" b="1" dirty="0" err="1" smtClean="0"/>
              <a:t>elif</a:t>
            </a:r>
            <a:r>
              <a:rPr lang="en-US" sz="2800" b="1" dirty="0" smtClean="0"/>
              <a:t> conditions are not checked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6966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ELIF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3551662" cy="364913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 can (optionally) end a series of </a:t>
            </a:r>
            <a:r>
              <a:rPr lang="en-US" sz="2800" dirty="0" err="1" smtClean="0"/>
              <a:t>elif</a:t>
            </a:r>
            <a:r>
              <a:rPr lang="en-US" sz="2800" dirty="0" smtClean="0"/>
              <a:t> statements with a final else statement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059044" y="2065867"/>
            <a:ext cx="81329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conditionA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do stuff</a:t>
            </a:r>
          </a:p>
          <a:p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conditionB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do different stuff</a:t>
            </a:r>
          </a:p>
          <a:p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conditionC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other stuff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conditionA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conditionB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, and     	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conditionC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are all False”)</a:t>
            </a:r>
          </a:p>
        </p:txBody>
      </p:sp>
    </p:spTree>
    <p:extLst>
      <p:ext uri="{BB962C8B-B14F-4D97-AF65-F5344CB8AC3E}">
        <p14:creationId xmlns:p14="http://schemas.microsoft.com/office/powerpoint/2010/main" val="159453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ELIF-ELSE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1851102"/>
            <a:ext cx="115061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grade =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input(“Enter grade between 0-100”) )</a:t>
            </a:r>
          </a:p>
          <a:p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grade &gt;= 90: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print(“A”)</a:t>
            </a:r>
          </a:p>
          <a:p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grade &gt;= 80: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print(“B”)</a:t>
            </a:r>
          </a:p>
          <a:p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grade &gt;= 70: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print(“C”)</a:t>
            </a:r>
          </a:p>
          <a:p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grade &gt;= 60: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print(“D”)</a:t>
            </a: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print(“F”)</a:t>
            </a:r>
          </a:p>
        </p:txBody>
      </p:sp>
    </p:spTree>
    <p:extLst>
      <p:ext uri="{BB962C8B-B14F-4D97-AF65-F5344CB8AC3E}">
        <p14:creationId xmlns:p14="http://schemas.microsoft.com/office/powerpoint/2010/main" val="1692949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multiple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Example: I am looking for a car, but I </a:t>
            </a:r>
            <a:r>
              <a:rPr lang="en-US" sz="2800" i="1" dirty="0" smtClean="0"/>
              <a:t>only </a:t>
            </a:r>
            <a:r>
              <a:rPr lang="en-US" sz="2800" dirty="0" smtClean="0"/>
              <a:t>want to buy it if it has fewer than 50,000 miles </a:t>
            </a:r>
            <a:r>
              <a:rPr lang="en-US" sz="2800" smtClean="0"/>
              <a:t>AND is under $20,000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0000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Write a program that does the following</a:t>
            </a:r>
          </a:p>
          <a:p>
            <a:pPr lvl="1"/>
            <a:r>
              <a:rPr lang="en-US" sz="2800" dirty="0" smtClean="0"/>
              <a:t>Ask the user to enter a name</a:t>
            </a:r>
          </a:p>
          <a:p>
            <a:pPr lvl="1"/>
            <a:r>
              <a:rPr lang="en-US" sz="2800" dirty="0" smtClean="0"/>
              <a:t>If the name entered matches your own name, print a greeting message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0813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12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WAY: 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2659565" cy="364913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 Python’s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and</a:t>
            </a:r>
            <a:r>
              <a:rPr lang="en-US" sz="2800" dirty="0" smtClean="0"/>
              <a:t> operator to combine the results of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values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215162" y="2900350"/>
            <a:ext cx="86533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price = float(input(“Enter the price”))</a:t>
            </a:r>
          </a:p>
          <a:p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mileage = float(input(“Enter the mileage”))</a:t>
            </a:r>
          </a:p>
          <a:p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want_to_buy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price &lt; 20000 and mileage &lt; 50000</a:t>
            </a:r>
          </a:p>
          <a:p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want_to_buy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421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4949" y="2323880"/>
            <a:ext cx="107839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price = 15000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mileage = 25000</a:t>
            </a:r>
          </a:p>
          <a:p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want_to_buy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price &lt; 20000 and mileage &lt; 50000</a:t>
            </a:r>
          </a:p>
        </p:txBody>
      </p:sp>
    </p:spTree>
    <p:extLst>
      <p:ext uri="{BB962C8B-B14F-4D97-AF65-F5344CB8AC3E}">
        <p14:creationId xmlns:p14="http://schemas.microsoft.com/office/powerpoint/2010/main" val="1943171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4949" y="2323880"/>
            <a:ext cx="107839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price = 15000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mileage = 25000</a:t>
            </a:r>
          </a:p>
          <a:p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want_to_buy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price &lt; 20000 and mileage &lt; 50000</a:t>
            </a:r>
          </a:p>
        </p:txBody>
      </p:sp>
      <p:sp>
        <p:nvSpPr>
          <p:cNvPr id="7" name="Left Brace 6"/>
          <p:cNvSpPr/>
          <p:nvPr/>
        </p:nvSpPr>
        <p:spPr>
          <a:xfrm rot="16200000">
            <a:off x="4861063" y="3042385"/>
            <a:ext cx="760413" cy="2955166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16200000">
            <a:off x="8959437" y="3042385"/>
            <a:ext cx="760413" cy="2955166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89648" y="4900175"/>
            <a:ext cx="110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4723" y="4930176"/>
            <a:ext cx="110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55975" y="4900175"/>
            <a:ext cx="110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89647" y="5660588"/>
            <a:ext cx="4613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True and True = True</a:t>
            </a:r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904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4949" y="2323880"/>
            <a:ext cx="107839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price = 26000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mileage = 13000</a:t>
            </a:r>
          </a:p>
          <a:p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want_to_buy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price &lt; 20000 and mileage &lt; 50000</a:t>
            </a:r>
          </a:p>
        </p:txBody>
      </p:sp>
      <p:sp>
        <p:nvSpPr>
          <p:cNvPr id="7" name="Left Brace 6"/>
          <p:cNvSpPr/>
          <p:nvPr/>
        </p:nvSpPr>
        <p:spPr>
          <a:xfrm rot="16200000">
            <a:off x="4861063" y="3042385"/>
            <a:ext cx="760413" cy="2955166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16200000">
            <a:off x="8959437" y="3042385"/>
            <a:ext cx="760413" cy="2955166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89647" y="4900175"/>
            <a:ext cx="1413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4723" y="4930176"/>
            <a:ext cx="110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55975" y="4900175"/>
            <a:ext cx="110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89647" y="5660588"/>
            <a:ext cx="5130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False and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True </a:t>
            </a:r>
            <a:r>
              <a:rPr lang="en-US" sz="280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= False</a:t>
            </a:r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411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AND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3994919"/>
              </p:ext>
            </p:extLst>
          </p:nvPr>
        </p:nvGraphicFramePr>
        <p:xfrm>
          <a:off x="685800" y="3036060"/>
          <a:ext cx="1013142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7142"/>
                <a:gridCol w="3377142"/>
                <a:gridCol w="33771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Result of A and B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True</a:t>
                      </a:r>
                      <a:endParaRPr lang="en-US" sz="2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True</a:t>
                      </a:r>
                      <a:endParaRPr lang="en-US" sz="2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True</a:t>
                      </a:r>
                      <a:endParaRPr lang="en-US" sz="2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True</a:t>
                      </a:r>
                      <a:endParaRPr lang="en-US" sz="2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True</a:t>
                      </a:r>
                      <a:endParaRPr lang="en-US" sz="2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85801" y="5387009"/>
            <a:ext cx="8915399" cy="11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If even one condition </a:t>
            </a:r>
            <a:r>
              <a:rPr lang="en-US" sz="2800" smtClean="0"/>
              <a:t>is False, the whole expression is False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7360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2065867"/>
            <a:ext cx="103068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price = float(input(“Enter the price”))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mileage = float(input(“Enter the mileage”))</a:t>
            </a:r>
          </a:p>
          <a:p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price &lt; 20000 and mileage &lt; 50000: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print(“Buy the car!”)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572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use Any number of conditions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2065867"/>
            <a:ext cx="110224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price = float(input(“Enter the price”))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mileage = float(input(“Enter the mileage”))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age = float(input(“Enter the car’s age”))</a:t>
            </a:r>
          </a:p>
          <a:p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price &lt; 20000 and mileage &lt; 50000 and age &lt; 5: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print(“Buy the car!”)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13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33277"/>
              </p:ext>
            </p:extLst>
          </p:nvPr>
        </p:nvGraphicFramePr>
        <p:xfrm>
          <a:off x="318050" y="2698129"/>
          <a:ext cx="1158902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7257"/>
                <a:gridCol w="2897257"/>
                <a:gridCol w="2897257"/>
                <a:gridCol w="28972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Result of (A and B and C)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True</a:t>
                      </a:r>
                      <a:endParaRPr lang="en-US" sz="2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True</a:t>
                      </a:r>
                      <a:endParaRPr lang="en-US" sz="2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True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True</a:t>
                      </a:r>
                      <a:endParaRPr lang="en-US" sz="2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True</a:t>
                      </a:r>
                      <a:endParaRPr lang="en-US" sz="2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True</a:t>
                      </a:r>
                      <a:endParaRPr lang="en-US" sz="2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True</a:t>
                      </a:r>
                      <a:endParaRPr lang="en-US" sz="2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403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“OR”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and</a:t>
            </a:r>
            <a:r>
              <a:rPr lang="en-US" sz="2800" dirty="0" smtClean="0">
                <a:solidFill>
                  <a:schemeClr val="accent3"/>
                </a:solidFill>
              </a:rPr>
              <a:t> </a:t>
            </a:r>
            <a:r>
              <a:rPr lang="en-US" sz="2800" dirty="0" smtClean="0"/>
              <a:t>when every condition needs to be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</a:p>
          <a:p>
            <a:r>
              <a:rPr lang="en-US" sz="2800" dirty="0" smtClean="0"/>
              <a:t>Use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or</a:t>
            </a:r>
            <a:r>
              <a:rPr lang="en-US" sz="2800" dirty="0" smtClean="0"/>
              <a:t> when </a:t>
            </a:r>
            <a:r>
              <a:rPr lang="en-US" sz="2800" i="1" dirty="0" smtClean="0"/>
              <a:t>any</a:t>
            </a:r>
            <a:r>
              <a:rPr lang="en-US" sz="2800" dirty="0" smtClean="0"/>
              <a:t> condition needs to be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59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943349" cy="364913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the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400" dirty="0" smtClean="0"/>
              <a:t> statement to modify the </a:t>
            </a:r>
            <a:r>
              <a:rPr lang="en-US" sz="2400" b="1" i="1" dirty="0" smtClean="0"/>
              <a:t>flow of control</a:t>
            </a:r>
            <a:r>
              <a:rPr lang="en-US" sz="2400" i="1" dirty="0" smtClean="0"/>
              <a:t> </a:t>
            </a:r>
            <a:r>
              <a:rPr lang="en-US" sz="2400" dirty="0" smtClean="0"/>
              <a:t>of your program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124450" y="2065867"/>
            <a:ext cx="5867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&lt;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expression&gt; 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do stuff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do more stuff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one last thing</a:t>
            </a:r>
          </a:p>
          <a:p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print(“Previous code block ends here”)</a:t>
            </a: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print(“This code will run regardless of the result of &lt;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expression&gt;)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680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4278" y="2802835"/>
            <a:ext cx="106547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 200</a:t>
            </a: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 = 33</a:t>
            </a: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 = 500</a:t>
            </a: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 a &gt; b or a &gt; c:</a:t>
            </a: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 print("At least one of the conditions is True")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6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943349" cy="364913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the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400" dirty="0" smtClean="0"/>
              <a:t> statement to modify the </a:t>
            </a:r>
            <a:r>
              <a:rPr lang="en-US" sz="2400" b="1" i="1" dirty="0" smtClean="0"/>
              <a:t>flow of control</a:t>
            </a:r>
            <a:r>
              <a:rPr lang="en-US" sz="2400" i="1" dirty="0" smtClean="0"/>
              <a:t> </a:t>
            </a:r>
            <a:r>
              <a:rPr lang="en-US" sz="2400" dirty="0" smtClean="0"/>
              <a:t>of your program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124450" y="2065867"/>
            <a:ext cx="5867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&lt;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expression&gt; 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do stuff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do more stuff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one last thing</a:t>
            </a:r>
          </a:p>
          <a:p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print(“Previous code block ends here”)</a:t>
            </a: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print(“This code will run regardless of the result of &lt;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expression&gt;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21462" y="509059"/>
            <a:ext cx="1790700" cy="933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Condition</a:t>
            </a:r>
            <a:endParaRPr lang="en-US" sz="2800" b="1" dirty="0"/>
          </a:p>
        </p:txBody>
      </p:sp>
      <p:sp>
        <p:nvSpPr>
          <p:cNvPr id="8" name="Left Brace 7"/>
          <p:cNvSpPr/>
          <p:nvPr/>
        </p:nvSpPr>
        <p:spPr>
          <a:xfrm rot="5400000">
            <a:off x="7181849" y="-124883"/>
            <a:ext cx="760413" cy="3621087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10800000">
            <a:off x="8058150" y="2402931"/>
            <a:ext cx="760413" cy="1648354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818563" y="2683925"/>
            <a:ext cx="2933700" cy="933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Clause</a:t>
            </a:r>
            <a:r>
              <a:rPr lang="en-US" sz="2000" dirty="0" smtClean="0"/>
              <a:t> (code block that only runs if condition evaluates to 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1" name="Left Brace 10"/>
          <p:cNvSpPr/>
          <p:nvPr/>
        </p:nvSpPr>
        <p:spPr>
          <a:xfrm>
            <a:off x="4248943" y="4422231"/>
            <a:ext cx="760413" cy="1648354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05595" y="4779682"/>
            <a:ext cx="4058442" cy="1621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New Block</a:t>
            </a:r>
            <a:r>
              <a:rPr lang="en-US" sz="2400" dirty="0" smtClean="0"/>
              <a:t> The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400" dirty="0" smtClean="0"/>
              <a:t> clause is terminated by a new code block, signified by the indentation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4072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Modify your previous program so that:</a:t>
            </a:r>
          </a:p>
          <a:p>
            <a:pPr lvl="1"/>
            <a:r>
              <a:rPr lang="en-US" sz="2800" dirty="0" smtClean="0"/>
              <a:t>If the name entered matches your own, print a greeting</a:t>
            </a:r>
          </a:p>
          <a:p>
            <a:pPr lvl="1"/>
            <a:r>
              <a:rPr lang="en-US" sz="2800" dirty="0" smtClean="0"/>
              <a:t>If the name entered does </a:t>
            </a:r>
            <a:r>
              <a:rPr lang="en-US" sz="2800" i="1" dirty="0" smtClean="0"/>
              <a:t>not</a:t>
            </a:r>
            <a:r>
              <a:rPr lang="en-US" sz="2800" dirty="0" smtClean="0"/>
              <a:t> match, print another message (“Hey, you’re not &lt;my name&gt;!”)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282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“Else”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know how to run a block of code when a condition is True</a:t>
            </a:r>
          </a:p>
          <a:p>
            <a:r>
              <a:rPr lang="en-US" sz="2800" dirty="0" smtClean="0"/>
              <a:t>What if I specifically want to run some code when the condition is </a:t>
            </a:r>
            <a:r>
              <a:rPr lang="en-US" sz="2800" i="1" dirty="0" smtClean="0"/>
              <a:t>False</a:t>
            </a:r>
            <a:r>
              <a:rPr lang="en-US" sz="2800" dirty="0" smtClean="0"/>
              <a:t>?</a:t>
            </a:r>
          </a:p>
          <a:p>
            <a:r>
              <a:rPr lang="en-US" sz="2800" dirty="0" smtClean="0"/>
              <a:t>The answer is Python’s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800" dirty="0" smtClean="0"/>
              <a:t> statement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7068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“Else” Statement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73948" y="2511916"/>
            <a:ext cx="89432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input(“Enter your name”)</a:t>
            </a:r>
          </a:p>
          <a:p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name == “Tyler”: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print(“Welcome, Tyler”)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print(“Hey, you’re not Tyler!”)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6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“Else”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596267" cy="3649133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Else statement must follow if statement</a:t>
            </a:r>
          </a:p>
          <a:p>
            <a:r>
              <a:rPr lang="en-US" sz="2800" dirty="0" smtClean="0"/>
              <a:t>Terminate with colon and followed by a separate block (the else clause)</a:t>
            </a:r>
          </a:p>
          <a:p>
            <a:r>
              <a:rPr lang="en-US" sz="2800" dirty="0" smtClean="0"/>
              <a:t>No need for a condition, the condition is the opposite of the if statement condition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543" y="2355798"/>
            <a:ext cx="89432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input(“Enter your name”)</a:t>
            </a:r>
          </a:p>
          <a:p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name == “Tyler”: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print(“Welcome, Tyler”)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print(“Hey, you’re not Tyler!”)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20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“Else” Statement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05636" y="2467311"/>
            <a:ext cx="89432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input(“Enter your name”)</a:t>
            </a:r>
          </a:p>
          <a:p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name == “Tyler”: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print(“Welcome, Tyler”)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print(“Hey, you’re not Tyler!”)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90475" y="3048538"/>
            <a:ext cx="4215161" cy="2096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Note: one of these two blocks </a:t>
            </a:r>
            <a:r>
              <a:rPr lang="en-US" sz="2400" b="1" i="1" dirty="0" smtClean="0"/>
              <a:t>will</a:t>
            </a:r>
            <a:r>
              <a:rPr lang="en-US" sz="2400" dirty="0" smtClean="0"/>
              <a:t> be run (it’s impossible to skip them both) since the expression name==“Tyler” is either True or it isn’t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447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1829</TotalTime>
  <Words>930</Words>
  <Application>Microsoft Macintosh PowerPoint</Application>
  <PresentationFormat>Widescreen</PresentationFormat>
  <Paragraphs>237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Calibri Light</vt:lpstr>
      <vt:lpstr>Courier</vt:lpstr>
      <vt:lpstr>Mangal</vt:lpstr>
      <vt:lpstr>Arial</vt:lpstr>
      <vt:lpstr>Celestial</vt:lpstr>
      <vt:lpstr>Flow of control (2/?)</vt:lpstr>
      <vt:lpstr>Review</vt:lpstr>
      <vt:lpstr>Review</vt:lpstr>
      <vt:lpstr>Review</vt:lpstr>
      <vt:lpstr>Example</vt:lpstr>
      <vt:lpstr>The “Else” Statement</vt:lpstr>
      <vt:lpstr>The “Else” Statement</vt:lpstr>
      <vt:lpstr>The “Else” Statement</vt:lpstr>
      <vt:lpstr>The “Else” Statement</vt:lpstr>
      <vt:lpstr>PowerPoint Presentation</vt:lpstr>
      <vt:lpstr>Example</vt:lpstr>
      <vt:lpstr>PowerPoint Presentation</vt:lpstr>
      <vt:lpstr>AN easier way: “ELIF”</vt:lpstr>
      <vt:lpstr>ELIF Example</vt:lpstr>
      <vt:lpstr>Elif FlowCHart</vt:lpstr>
      <vt:lpstr>ELIF Notes</vt:lpstr>
      <vt:lpstr>ELIF Notes</vt:lpstr>
      <vt:lpstr>ELIF-ELSE Example</vt:lpstr>
      <vt:lpstr>Checking multiple conditions</vt:lpstr>
      <vt:lpstr>PowerPoint Presentation</vt:lpstr>
      <vt:lpstr>Another WAY: AND</vt:lpstr>
      <vt:lpstr>How it works</vt:lpstr>
      <vt:lpstr>How it works</vt:lpstr>
      <vt:lpstr>How it works</vt:lpstr>
      <vt:lpstr>RESULTS of AND</vt:lpstr>
      <vt:lpstr>Try IT!</vt:lpstr>
      <vt:lpstr>Can use Any number of conditions</vt:lpstr>
      <vt:lpstr>PowerPoint Presentation</vt:lpstr>
      <vt:lpstr>The “OR” Operator</vt:lpstr>
      <vt:lpstr>Example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Python (And SPYDER)</dc:title>
  <dc:creator>Microsoft Office User</dc:creator>
  <cp:lastModifiedBy>Microsoft Office User</cp:lastModifiedBy>
  <cp:revision>84</cp:revision>
  <dcterms:created xsi:type="dcterms:W3CDTF">2021-01-14T21:28:44Z</dcterms:created>
  <dcterms:modified xsi:type="dcterms:W3CDTF">2021-01-27T18:26:16Z</dcterms:modified>
</cp:coreProperties>
</file>