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jOFAQhyXK0dSaScHRQA5oliqF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customschemas.google.com/relationships/presentationmetadata" Target="meta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" name="Google Shape;1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7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7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7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7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7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7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7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7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7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7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7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7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7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8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23" name="Google Shape;2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5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6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5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7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7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6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MORE ON FUNCTIONS</a:t>
            </a:r>
            <a:endParaRPr/>
          </a:p>
        </p:txBody>
      </p:sp>
      <p:sp>
        <p:nvSpPr>
          <p:cNvPr id="149" name="Google Shape;149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print(circle)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1083734" y="4555058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10"/>
          <p:cNvCxnSpPr/>
          <p:nvPr/>
        </p:nvCxnSpPr>
        <p:spPr>
          <a:xfrm flipH="1" rot="10800000">
            <a:off x="4690533" y="4605850"/>
            <a:ext cx="3999975" cy="220141"/>
          </a:xfrm>
          <a:prstGeom prst="straightConnector1">
            <a:avLst/>
          </a:prstGeom>
          <a:noFill/>
          <a:ln cap="flat" cmpd="sng" w="3175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10"/>
          <p:cNvSpPr txBox="1"/>
          <p:nvPr/>
        </p:nvSpPr>
        <p:spPr>
          <a:xfrm>
            <a:off x="6398452" y="4727593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print(circle)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083734" y="4555058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11"/>
          <p:cNvCxnSpPr/>
          <p:nvPr/>
        </p:nvCxnSpPr>
        <p:spPr>
          <a:xfrm flipH="1" rot="10800000">
            <a:off x="4690533" y="4605850"/>
            <a:ext cx="3999975" cy="220141"/>
          </a:xfrm>
          <a:prstGeom prst="straightConnector1">
            <a:avLst/>
          </a:prstGeom>
          <a:noFill/>
          <a:ln cap="flat" cmpd="sng" w="3175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11"/>
          <p:cNvSpPr txBox="1"/>
          <p:nvPr/>
        </p:nvSpPr>
        <p:spPr>
          <a:xfrm>
            <a:off x="6398452" y="4727593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2241956" y="4972261"/>
            <a:ext cx="19037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NameError!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NAMESPACES AND FUNCTIONS</a:t>
            </a:r>
            <a:endParaRPr/>
          </a:p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 function has its </a:t>
            </a:r>
            <a:r>
              <a:rPr i="1" lang="en-US" sz="3600"/>
              <a:t>own namespace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1075269" y="1972733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1075269" y="25653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075269" y="3090331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78" name="Google Shape;278;p16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1244602" y="50545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Temporary Namespace for add_nums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1244602" y="50545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Temporary Namespace for add_nums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244602" y="3691468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244602" y="50545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Temporary Namespace for add_nums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1244602" y="4165601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1244602" y="50545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Temporary Namespace for add_nums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1244602" y="4673599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VARIABLES DOES THE FUNCTION HAVE ACCESS TO?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This is a tricky question…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244602" y="5393263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9690109" y="3267900"/>
            <a:ext cx="180762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 is destroyed after function is done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1244602" y="5393263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9690109" y="3267900"/>
            <a:ext cx="180762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 is destroyed after function is done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2091268" y="5747434"/>
            <a:ext cx="31411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I try to print num1 here, I’ll get an error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1244602" y="50545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Temporary Namespace for add_nums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print(num1+num2)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1244602" y="5054597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print(name)</a:t>
            </a:r>
            <a:endParaRPr sz="24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print(name)</a:t>
            </a:r>
            <a:endParaRPr sz="24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1244602" y="4580465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0028242" y="5604934"/>
            <a:ext cx="826559" cy="104986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9256981" y="5376670"/>
            <a:ext cx="23690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search for </a:t>
            </a:r>
            <a:r>
              <a:rPr b="1" lang="en-US" sz="20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local namespace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print(name)</a:t>
            </a:r>
            <a:endParaRPr sz="24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7698583" y="5604934"/>
            <a:ext cx="826559" cy="104986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7095067" y="4897048"/>
            <a:ext cx="23690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search the global namespace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406" name="Google Shape;406;p27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name = “Johnny”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num1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num2 =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print(name)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add_nums()</a:t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add_nums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2054755" y="5716657"/>
            <a:ext cx="23690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program will print “Johnny”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36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23" name="Google Shape;423;p29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592669" y="2497665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As our program runs, we end up creating many different variables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When we reference a variable later on, how does Python know what we are referring to?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32" name="Google Shape;432;p30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592669" y="2954864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41" name="Google Shape;441;p31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52" name="Google Shape;452;p32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592669" y="3593820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64" name="Google Shape;464;p33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592669" y="3593820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265115" y="2142987"/>
            <a:ext cx="5486398" cy="2901666"/>
          </a:xfrm>
          <a:prstGeom prst="roundRect">
            <a:avLst>
              <a:gd fmla="val 16667" name="adj"/>
            </a:avLst>
          </a:prstGeom>
          <a:solidFill>
            <a:schemeClr val="accent5">
              <a:alpha val="89803"/>
            </a:schemeClr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now </a:t>
            </a: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variables named </a:t>
            </a:r>
            <a:r>
              <a:rPr lang="en-US" sz="2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One lives in the local namespace, and one in the global namespace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77" name="Google Shape;477;p34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592669" y="3593820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265115" y="2142987"/>
            <a:ext cx="5486398" cy="2901666"/>
          </a:xfrm>
          <a:prstGeom prst="roundRect">
            <a:avLst>
              <a:gd fmla="val 16667" name="adj"/>
            </a:avLst>
          </a:prstGeom>
          <a:solidFill>
            <a:schemeClr val="accent5">
              <a:alpha val="89803"/>
            </a:schemeClr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now </a:t>
            </a: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variables named </a:t>
            </a:r>
            <a:r>
              <a:rPr lang="en-US" sz="2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One lives in the local namespace, and one in the global namespace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34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34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492" name="Google Shape;492;p35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592669" y="3593820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265115" y="2142987"/>
            <a:ext cx="5486398" cy="2901666"/>
          </a:xfrm>
          <a:prstGeom prst="roundRect">
            <a:avLst>
              <a:gd fmla="val 16667" name="adj"/>
            </a:avLst>
          </a:prstGeom>
          <a:solidFill>
            <a:schemeClr val="accent5">
              <a:alpha val="89803"/>
            </a:schemeClr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now </a:t>
            </a: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variables named </a:t>
            </a:r>
            <a:r>
              <a:rPr lang="en-US" sz="2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One lives in the local namespace, and one in the global namespace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35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35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35"/>
          <p:cNvCxnSpPr/>
          <p:nvPr/>
        </p:nvCxnSpPr>
        <p:spPr>
          <a:xfrm flipH="1" rot="10800000">
            <a:off x="8575940" y="4158678"/>
            <a:ext cx="1501248" cy="1709007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35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2.71828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509" name="Google Shape;509;p36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6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592669" y="3593820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p36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p36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8" name="Google Shape;518;p36"/>
          <p:cNvCxnSpPr/>
          <p:nvPr/>
        </p:nvCxnSpPr>
        <p:spPr>
          <a:xfrm flipH="1" rot="10800000">
            <a:off x="8575940" y="4158678"/>
            <a:ext cx="1501248" cy="1709007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9" name="Google Shape;519;p36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2.71828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525" name="Google Shape;525;p37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592669" y="4034085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37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3" name="Google Shape;533;p37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37"/>
          <p:cNvCxnSpPr/>
          <p:nvPr/>
        </p:nvCxnSpPr>
        <p:spPr>
          <a:xfrm flipH="1" rot="10800000">
            <a:off x="8575940" y="4158678"/>
            <a:ext cx="1501248" cy="1709007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37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2.71828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10028242" y="5604934"/>
            <a:ext cx="826559" cy="104986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9383976" y="4937320"/>
            <a:ext cx="208835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search for </a:t>
            </a:r>
            <a:r>
              <a:rPr b="1" lang="en-US" sz="20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local namespace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543" name="Google Shape;543;p38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592669" y="4428062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92669" y="4034085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p38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1" name="Google Shape;551;p38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38"/>
          <p:cNvCxnSpPr/>
          <p:nvPr/>
        </p:nvCxnSpPr>
        <p:spPr>
          <a:xfrm flipH="1" rot="10800000">
            <a:off x="8575940" y="4158678"/>
            <a:ext cx="1501248" cy="1709007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p38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2.71828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10028242" y="5604934"/>
            <a:ext cx="826559" cy="104986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8"/>
          <p:cNvSpPr txBox="1"/>
          <p:nvPr/>
        </p:nvSpPr>
        <p:spPr>
          <a:xfrm>
            <a:off x="9383976" y="4937320"/>
            <a:ext cx="208835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search for </a:t>
            </a:r>
            <a:r>
              <a:rPr b="1" lang="en-US" sz="20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local namespace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This line will print ``2.71828’’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563" name="Google Shape;563;p39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9"/>
          <p:cNvSpPr/>
          <p:nvPr/>
        </p:nvSpPr>
        <p:spPr>
          <a:xfrm>
            <a:off x="592669" y="4902194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39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8" name="Google Shape;568;p39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9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line will print ``3.14159’’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9"/>
          <p:cNvSpPr txBox="1"/>
          <p:nvPr/>
        </p:nvSpPr>
        <p:spPr>
          <a:xfrm>
            <a:off x="9690109" y="3267900"/>
            <a:ext cx="18076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namespace is destroyed after function is done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Python keeps a list of all created variables, called a </a:t>
            </a:r>
            <a:r>
              <a:rPr i="1" lang="en-US" sz="3600"/>
              <a:t>namespace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577" name="Google Shape;577;p40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8" name="Google Shape;578;p40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0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592669" y="4902194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40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2" name="Google Shape;582;p40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line will print ``3.14159’’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0"/>
          <p:cNvSpPr txBox="1"/>
          <p:nvPr/>
        </p:nvSpPr>
        <p:spPr>
          <a:xfrm>
            <a:off x="9690109" y="3267900"/>
            <a:ext cx="18076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namespace is destroyed after function is done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265115" y="2142987"/>
            <a:ext cx="5486398" cy="2901666"/>
          </a:xfrm>
          <a:prstGeom prst="roundRect">
            <a:avLst>
              <a:gd fmla="val 16667" name="adj"/>
            </a:avLst>
          </a:prstGeom>
          <a:solidFill>
            <a:schemeClr val="accent5">
              <a:alpha val="89803"/>
            </a:schemeClr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variable was created outside of the function, we cannot change it’s value from inside the function.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592" name="Google Shape;592;p41"/>
          <p:cNvSpPr txBox="1"/>
          <p:nvPr>
            <p:ph idx="1" type="body"/>
          </p:nvPr>
        </p:nvSpPr>
        <p:spPr>
          <a:xfrm>
            <a:off x="1481668" y="21269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number = 3.14159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proc():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number = 2.71828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print(number)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proc()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print(number)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592669" y="4902194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41"/>
          <p:cNvCxnSpPr/>
          <p:nvPr/>
        </p:nvCxnSpPr>
        <p:spPr>
          <a:xfrm flipH="1" rot="10800000">
            <a:off x="6011333" y="4030133"/>
            <a:ext cx="1544643" cy="1185334"/>
          </a:xfrm>
          <a:prstGeom prst="straightConnector1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7" name="Google Shape;597;p41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3.14159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1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line will print ``3.14159’’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/>
          <p:cNvSpPr txBox="1"/>
          <p:nvPr/>
        </p:nvSpPr>
        <p:spPr>
          <a:xfrm>
            <a:off x="9690109" y="3267900"/>
            <a:ext cx="18076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namespace is destroyed after function is done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265115" y="2142987"/>
            <a:ext cx="5486398" cy="2901666"/>
          </a:xfrm>
          <a:prstGeom prst="roundRect">
            <a:avLst>
              <a:gd fmla="val 16667" name="adj"/>
            </a:avLst>
          </a:prstGeom>
          <a:solidFill>
            <a:schemeClr val="accent5">
              <a:alpha val="89803"/>
            </a:schemeClr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variable was created outside of the function, we cannot change its value from inside the function.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value but we can’t modify it.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06" name="Google Shape;606;p42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print_area(radius):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 pi * radius**2 )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 = float(input(“Enter radius”))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print_area(r)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12" name="Google Shape;612;p43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print_area(radius):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 pi * radius**2 )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 = float(input(“Enter radius”))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print_area(r)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print_area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14" name="Google Shape;614;p43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3"/>
          <p:cNvSpPr/>
          <p:nvPr/>
        </p:nvSpPr>
        <p:spPr>
          <a:xfrm>
            <a:off x="262467" y="4394195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21" name="Google Shape;621;p44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print_area(radius):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 pi * radius**2 )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 = float(input(“Enter radius”))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print_area(r)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print_area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23" name="Google Shape;623;p4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262467" y="4885260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313267" y="3060696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4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33" name="Google Shape;633;p45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print_area(radius):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 pi * radius**2 )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 = float(input(“Enter radius”))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print_area(r)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7095067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print_area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35" name="Google Shape;635;p45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“Global”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262467" y="4885260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313267" y="3060696"/>
            <a:ext cx="846667" cy="3069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9296402" y="1883834"/>
            <a:ext cx="2048933" cy="42460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5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“Local” 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685800" y="2330720"/>
            <a:ext cx="5486398" cy="2901666"/>
          </a:xfrm>
          <a:prstGeom prst="roundRect">
            <a:avLst>
              <a:gd fmla="val 16667" name="adj"/>
            </a:avLst>
          </a:prstGeom>
          <a:solidFill>
            <a:schemeClr val="accent5">
              <a:alpha val="89803"/>
            </a:schemeClr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function parameter exists in the temporary local namespace.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46" name="Google Shape;646;p46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print_area(radius):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 pi * radius**2 )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 = float(input(“Enter radius”))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print_area(r)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262467" y="4868328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6"/>
          <p:cNvSpPr txBox="1"/>
          <p:nvPr/>
        </p:nvSpPr>
        <p:spPr>
          <a:xfrm>
            <a:off x="4083580" y="5130789"/>
            <a:ext cx="404706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name of the argument doesn’t matter; the value is copied to the function parameter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54" name="Google Shape;654;p47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function(parameter):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print(parameter)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argument = 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function(argument)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60" name="Google Shape;660;p48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function(parameter):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print(parameter)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argument = 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function(argument)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262467" y="4631261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4555067" y="3098800"/>
            <a:ext cx="1012447" cy="1828800"/>
          </a:xfrm>
          <a:custGeom>
            <a:rect b="b" l="l" r="r" t="t"/>
            <a:pathLst>
              <a:path extrusionOk="0" h="1778000" w="944714">
                <a:moveTo>
                  <a:pt x="0" y="1778000"/>
                </a:moveTo>
                <a:cubicBezTo>
                  <a:pt x="417689" y="1468966"/>
                  <a:pt x="835378" y="1159933"/>
                  <a:pt x="931333" y="863600"/>
                </a:cubicBezTo>
                <a:cubicBezTo>
                  <a:pt x="1027288" y="567267"/>
                  <a:pt x="575733" y="0"/>
                  <a:pt x="575733" y="0"/>
                </a:cubicBezTo>
                <a:lnTo>
                  <a:pt x="575733" y="0"/>
                </a:lnTo>
              </a:path>
            </a:pathLst>
          </a:custGeom>
          <a:noFill/>
          <a:ln cap="flat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WILL THIS PROGRAM PRINT?</a:t>
            </a:r>
            <a:endParaRPr/>
          </a:p>
        </p:txBody>
      </p:sp>
      <p:sp>
        <p:nvSpPr>
          <p:cNvPr id="668" name="Google Shape;668;p49"/>
          <p:cNvSpPr txBox="1"/>
          <p:nvPr>
            <p:ph idx="1" type="body"/>
          </p:nvPr>
        </p:nvSpPr>
        <p:spPr>
          <a:xfrm>
            <a:off x="1210735" y="20658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function(parameter):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print(parameter)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argument = 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function(argument)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9" name="Google Shape;669;p49"/>
          <p:cNvSpPr/>
          <p:nvPr/>
        </p:nvSpPr>
        <p:spPr>
          <a:xfrm>
            <a:off x="262467" y="4631261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9"/>
          <p:cNvSpPr/>
          <p:nvPr/>
        </p:nvSpPr>
        <p:spPr>
          <a:xfrm>
            <a:off x="4555067" y="3098800"/>
            <a:ext cx="1012447" cy="1828800"/>
          </a:xfrm>
          <a:custGeom>
            <a:rect b="b" l="l" r="r" t="t"/>
            <a:pathLst>
              <a:path extrusionOk="0" h="1778000" w="944714">
                <a:moveTo>
                  <a:pt x="0" y="1778000"/>
                </a:moveTo>
                <a:cubicBezTo>
                  <a:pt x="417689" y="1468966"/>
                  <a:pt x="835378" y="1159933"/>
                  <a:pt x="931333" y="863600"/>
                </a:cubicBezTo>
                <a:cubicBezTo>
                  <a:pt x="1027288" y="567267"/>
                  <a:pt x="575733" y="0"/>
                  <a:pt x="575733" y="0"/>
                </a:cubicBezTo>
                <a:lnTo>
                  <a:pt x="575733" y="0"/>
                </a:lnTo>
              </a:path>
            </a:pathLst>
          </a:custGeom>
          <a:noFill/>
          <a:ln cap="flat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7067700" y="3098800"/>
            <a:ext cx="4274460" cy="141816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parameter = argument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print(parameter)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2" name="Google Shape;672;p49"/>
          <p:cNvSpPr/>
          <p:nvPr/>
        </p:nvSpPr>
        <p:spPr>
          <a:xfrm>
            <a:off x="982133" y="2065867"/>
            <a:ext cx="4826000" cy="2133600"/>
          </a:xfrm>
          <a:prstGeom prst="ellipse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5604934" y="2230513"/>
            <a:ext cx="2895600" cy="868287"/>
          </a:xfrm>
          <a:custGeom>
            <a:rect b="b" l="l" r="r" t="t"/>
            <a:pathLst>
              <a:path extrusionOk="0" h="936020" w="3031067">
                <a:moveTo>
                  <a:pt x="0" y="377220"/>
                </a:moveTo>
                <a:cubicBezTo>
                  <a:pt x="331611" y="152853"/>
                  <a:pt x="663222" y="-71513"/>
                  <a:pt x="1168400" y="21620"/>
                </a:cubicBezTo>
                <a:cubicBezTo>
                  <a:pt x="1673578" y="114753"/>
                  <a:pt x="3031067" y="936020"/>
                  <a:pt x="3031067" y="936020"/>
                </a:cubicBezTo>
              </a:path>
            </a:pathLst>
          </a:custGeom>
          <a:noFill/>
          <a:ln cap="flat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083734" y="2912533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679" name="Google Shape;679;p5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Variables (including function parameters) are destroyed as soon as the function finishes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cannot alter pre-existing variables from inside the function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Is there any way to store information that was created within a function?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685" name="Google Shape;685;p5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print(“Sum is”,num3)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add_nums(var1,var2)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691" name="Google Shape;691;p5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result = 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697" name="Google Shape;697;p5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can use the built in </a:t>
            </a: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US" sz="2400">
                <a:solidFill>
                  <a:schemeClr val="accent3"/>
                </a:solidFill>
              </a:rPr>
              <a:t> </a:t>
            </a:r>
            <a:r>
              <a:rPr lang="en-US" sz="2400"/>
              <a:t>keyword to designate a variable (or an expression)  that the function can send back to the statement that called it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Treat the function call like an expression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Store the result in a variable</a:t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03" name="Google Shape;703;p5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result = 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7772400" y="3149600"/>
            <a:ext cx="3488267" cy="23198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just like any other assignment statement.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=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 the expression, store the result inside the variable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10" name="Google Shape;710;p5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result = 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11" name="Google Shape;711;p55"/>
          <p:cNvSpPr/>
          <p:nvPr/>
        </p:nvSpPr>
        <p:spPr>
          <a:xfrm>
            <a:off x="7772400" y="3149600"/>
            <a:ext cx="3488267" cy="23198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expression is just combination of values and operators that evaluates to a single value (3*2+4🡪10, etc)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result = 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18" name="Google Shape;718;p56"/>
          <p:cNvSpPr/>
          <p:nvPr/>
        </p:nvSpPr>
        <p:spPr>
          <a:xfrm>
            <a:off x="7772400" y="3149600"/>
            <a:ext cx="3488267" cy="23198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case, the expression is a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call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What does the function call evaluate to? This is determined by the </a:t>
            </a:r>
            <a:r>
              <a:rPr lang="en-US" sz="18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statement in the function definition.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IF THE USER ENTERS 5, THEN 2</a:t>
            </a:r>
            <a:endParaRPr/>
          </a:p>
        </p:txBody>
      </p:sp>
      <p:sp>
        <p:nvSpPr>
          <p:cNvPr id="724" name="Google Shape;724;p5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5 + 2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7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 #5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	#2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result = add_nums(5,2)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IF THE USER ENTERS 5, THEN 2</a:t>
            </a:r>
            <a:endParaRPr/>
          </a:p>
        </p:txBody>
      </p:sp>
      <p:sp>
        <p:nvSpPr>
          <p:cNvPr id="730" name="Google Shape;730;p5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5 + 2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7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 #5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	#2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result = 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36" name="Google Shape;736;p5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result = 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8602133" y="3149601"/>
            <a:ext cx="2658534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these two names are unrelated and don’t need to match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p59"/>
          <p:cNvCxnSpPr/>
          <p:nvPr/>
        </p:nvCxnSpPr>
        <p:spPr>
          <a:xfrm rot="10800000">
            <a:off x="3420533" y="3335867"/>
            <a:ext cx="4995334" cy="541866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59"/>
          <p:cNvCxnSpPr/>
          <p:nvPr/>
        </p:nvCxnSpPr>
        <p:spPr>
          <a:xfrm flipH="1">
            <a:off x="1557867" y="4030133"/>
            <a:ext cx="7010400" cy="880534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083734" y="3318933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45" name="Google Shape;745;p6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print(num3)</a:t>
            </a:r>
            <a:endParaRPr sz="24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46" name="Google Shape;746;p60"/>
          <p:cNvSpPr/>
          <p:nvPr/>
        </p:nvSpPr>
        <p:spPr>
          <a:xfrm>
            <a:off x="8602133" y="3149601"/>
            <a:ext cx="2658534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the return statement is meaningless if not paired with an assignment statement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0"/>
          <p:cNvSpPr txBox="1"/>
          <p:nvPr/>
        </p:nvSpPr>
        <p:spPr>
          <a:xfrm>
            <a:off x="3945467" y="4419601"/>
            <a:ext cx="16764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6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add_nums(num1,num2):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num3 = num1 + num2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return num3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print(“Sum is”,num3)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var1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var2 = float(input(“Enter a number”))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result = add_nums(var1,var2)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print(“Sum is”,result)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55" name="Google Shape;755;p61"/>
          <p:cNvSpPr/>
          <p:nvPr/>
        </p:nvSpPr>
        <p:spPr>
          <a:xfrm>
            <a:off x="8602133" y="3149601"/>
            <a:ext cx="2658534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8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skips the rest of the function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p61"/>
          <p:cNvCxnSpPr/>
          <p:nvPr/>
        </p:nvCxnSpPr>
        <p:spPr>
          <a:xfrm rot="10800000">
            <a:off x="4707467" y="3556000"/>
            <a:ext cx="948266" cy="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7" name="Google Shape;757;p61"/>
          <p:cNvSpPr txBox="1"/>
          <p:nvPr/>
        </p:nvSpPr>
        <p:spPr>
          <a:xfrm>
            <a:off x="5751513" y="3371334"/>
            <a:ext cx="2116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line is never run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RETURNING VARIABLES FROM FUNCTIONS</a:t>
            </a:r>
            <a:endParaRPr/>
          </a:p>
        </p:txBody>
      </p:sp>
      <p:sp>
        <p:nvSpPr>
          <p:cNvPr id="764" name="Google Shape;764;p6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def func():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total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for i in range(100):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	total = total + i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		return total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result = func()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print(result)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8602133" y="3149601"/>
            <a:ext cx="2658534" cy="127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8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skips the rest of the function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2"/>
          <p:cNvSpPr txBox="1"/>
          <p:nvPr/>
        </p:nvSpPr>
        <p:spPr>
          <a:xfrm>
            <a:off x="3589866" y="5266267"/>
            <a:ext cx="30679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will print “1”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083734" y="3793064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083734" y="4267196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973513" y="4190995"/>
            <a:ext cx="1778000" cy="897467"/>
          </a:xfrm>
          <a:prstGeom prst="ellipse">
            <a:avLst/>
          </a:prstGeom>
          <a:noFill/>
          <a:ln cap="flat" cmpd="sng" w="3810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8"/>
          <p:cNvCxnSpPr/>
          <p:nvPr/>
        </p:nvCxnSpPr>
        <p:spPr>
          <a:xfrm flipH="1" rot="10800000">
            <a:off x="5520267" y="4068233"/>
            <a:ext cx="3369733" cy="571495"/>
          </a:xfrm>
          <a:prstGeom prst="straightConnector1">
            <a:avLst/>
          </a:prstGeom>
          <a:noFill/>
          <a:ln cap="flat" cmpd="sng" w="3175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8"/>
          <p:cNvSpPr txBox="1"/>
          <p:nvPr/>
        </p:nvSpPr>
        <p:spPr>
          <a:xfrm>
            <a:off x="3471333" y="5017396"/>
            <a:ext cx="34459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a statement references a variable, it is looked up in the namespace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WHERE ARE VARIABLES ``STORED’’?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2091269" y="2243667"/>
            <a:ext cx="46651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pi = 3.14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radius =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area = pi * radius ** 2</a:t>
            </a:r>
            <a:endParaRPr sz="2400">
              <a:solidFill>
                <a:schemeClr val="accent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7095067" y="1883834"/>
            <a:ext cx="4470400" cy="4246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083734" y="4301063"/>
            <a:ext cx="846667" cy="541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2021-01-14T21:28:44Z</dcterms:created>
  <dc:creator>Microsoft Office User</dc:creator>
</cp:coreProperties>
</file>