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4" r:id="rId2"/>
    <p:sldId id="265" r:id="rId3"/>
    <p:sldId id="266" r:id="rId4"/>
    <p:sldId id="267" r:id="rId5"/>
    <p:sldId id="292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81" r:id="rId17"/>
    <p:sldId id="293" r:id="rId18"/>
    <p:sldId id="278" r:id="rId19"/>
    <p:sldId id="279" r:id="rId20"/>
    <p:sldId id="280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700"/>
  </p:normalViewPr>
  <p:slideViewPr>
    <p:cSldViewPr snapToGrid="0" snapToObjects="1">
      <p:cViewPr varScale="1">
        <p:scale>
          <a:sx n="70" d="100"/>
          <a:sy n="70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11600"/>
            <a:ext cx="8314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 = initial amount (principal)</a:t>
            </a:r>
          </a:p>
          <a:p>
            <a:r>
              <a:rPr lang="en-US" sz="2800" dirty="0" smtClean="0"/>
              <a:t>r = interest rate (in %)</a:t>
            </a:r>
          </a:p>
          <a:p>
            <a:r>
              <a:rPr lang="en-US" sz="2800" dirty="0" smtClean="0"/>
              <a:t>n = # of years</a:t>
            </a:r>
          </a:p>
          <a:p>
            <a:r>
              <a:rPr lang="en-US" sz="2800" dirty="0" smtClean="0"/>
              <a:t>A = final amount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15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841748" y="1341608"/>
            <a:ext cx="493776" cy="4160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89904" y="4956048"/>
            <a:ext cx="5193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is an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, which evaluates to a decimal number: 140.71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248657" y="3760874"/>
            <a:ext cx="841247" cy="1195174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863340" y="408920"/>
            <a:ext cx="493776" cy="602589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8880" y="5084742"/>
            <a:ext cx="519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entire statement is called an </a:t>
            </a:r>
            <a:r>
              <a:rPr lang="en-US" sz="2800" i="1" dirty="0" smtClean="0"/>
              <a:t>assignment statement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43984" y="3760874"/>
            <a:ext cx="804674" cy="1195174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0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863340" y="408920"/>
            <a:ext cx="493776" cy="602589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8880" y="5084742"/>
            <a:ext cx="519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entire statement is called an </a:t>
            </a:r>
            <a:r>
              <a:rPr lang="en-US" sz="2800" i="1" dirty="0" smtClean="0"/>
              <a:t>assignment statement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43984" y="3760874"/>
            <a:ext cx="804674" cy="1195174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98538" y="2789355"/>
            <a:ext cx="433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assignment statement always looks like: </a:t>
            </a:r>
          </a:p>
          <a:p>
            <a:r>
              <a:rPr lang="en-US" sz="2800" dirty="0" smtClean="0"/>
              <a:t>variable name = expression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04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863340" y="408920"/>
            <a:ext cx="493776" cy="602589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8880" y="5084742"/>
            <a:ext cx="5193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entire statement is called an </a:t>
            </a:r>
            <a:r>
              <a:rPr lang="en-US" sz="2800" i="1" dirty="0" smtClean="0"/>
              <a:t>assignment statement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443984" y="3760874"/>
            <a:ext cx="804674" cy="1195174"/>
          </a:xfrm>
          <a:prstGeom prst="straightConnector1">
            <a:avLst/>
          </a:prstGeom>
          <a:ln w="1111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98538" y="2789355"/>
            <a:ext cx="4334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assignment statement always looks like: </a:t>
            </a:r>
          </a:p>
          <a:p>
            <a:r>
              <a:rPr lang="en-US" sz="2800" dirty="0" smtClean="0"/>
              <a:t>variable name = expression</a:t>
            </a:r>
          </a:p>
          <a:p>
            <a:endParaRPr lang="en-US" sz="2800" dirty="0"/>
          </a:p>
          <a:p>
            <a:r>
              <a:rPr lang="en-US" sz="2800" dirty="0" smtClean="0"/>
              <a:t>Evaluate the expression on the right, and store the result in the variable named on the left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33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Now, for the rest of my program, I can simply use “amount” instead of doing the calculation every time, or continually writing 140.71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006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42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pi = 3.1415926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product = 5 * 4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amount * 2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9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myVariable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42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pi = 3.1415926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product = 5 * 4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amount * 2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40554" y="4279392"/>
            <a:ext cx="5376672" cy="1225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* 2 is a perfectly legal expression (as long the variable amount has been created). This statement overwrites amount with the result of “amount*2”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9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100 * (1+5/100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)**7 = amount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42 = 15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multiply = *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2timesPi = 6.28</a:t>
            </a:r>
          </a:p>
        </p:txBody>
      </p:sp>
    </p:spTree>
    <p:extLst>
      <p:ext uri="{BB962C8B-B14F-4D97-AF65-F5344CB8AC3E}">
        <p14:creationId xmlns:p14="http://schemas.microsoft.com/office/powerpoint/2010/main" val="101659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Invalid 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100 * (1+5/100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)**7 = amount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42 = 15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multiply = *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2timesPi = 6.28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296912" y="2651760"/>
            <a:ext cx="4114800" cy="691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name = expression, not other </a:t>
            </a:r>
            <a:r>
              <a:rPr lang="en-US" smtClean="0"/>
              <a:t>way around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011168" y="3343656"/>
            <a:ext cx="4114800" cy="5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Cant use a number to name a variable (why would you want to)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11168" y="3966633"/>
            <a:ext cx="4114800" cy="5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valid expression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83024" y="4628726"/>
            <a:ext cx="4114800" cy="585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Invalid variable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6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Calculating interest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𝑃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bg-BG" sz="32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46" y="2404534"/>
                <a:ext cx="7789333" cy="9929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70667" y="3911600"/>
            <a:ext cx="8314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Try: P=100, r=5, n=7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80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77740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 names can consist of any combination of letters (A-Z, a-z) digits (0-9) and the underscore (_)</a:t>
            </a:r>
          </a:p>
          <a:p>
            <a:pPr lvl="1"/>
            <a:r>
              <a:rPr lang="en-US" sz="2800" dirty="0" smtClean="0"/>
              <a:t>Variable names cannot </a:t>
            </a:r>
            <a:r>
              <a:rPr lang="en-US" sz="2800" i="1" dirty="0" smtClean="0"/>
              <a:t>begin </a:t>
            </a:r>
            <a:r>
              <a:rPr lang="en-US" sz="2800" dirty="0" smtClean="0"/>
              <a:t>with a number</a:t>
            </a:r>
          </a:p>
          <a:p>
            <a:r>
              <a:rPr lang="en-US" sz="3000" dirty="0" smtClean="0"/>
              <a:t>Variable names are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21071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variable can be either numeric or text (called “strings”)</a:t>
            </a:r>
          </a:p>
          <a:p>
            <a:r>
              <a:rPr lang="en-US" sz="2800" dirty="0" smtClean="0"/>
              <a:t>Numeric variable types are used math operations, strings are used to store messages and text</a:t>
            </a:r>
          </a:p>
          <a:p>
            <a:r>
              <a:rPr lang="en-US" sz="2800" dirty="0" smtClean="0"/>
              <a:t>Use quote marks (single or double) to make a variable a string type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99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7881" y="3383281"/>
            <a:ext cx="7827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theMessage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‘Hello, world!’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theMessage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5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7881" y="3383281"/>
            <a:ext cx="7827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text_var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hello, world!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text_var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3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7881" y="3383281"/>
            <a:ext cx="7827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text_var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= hello, world!</a:t>
            </a:r>
          </a:p>
          <a:p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800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text_var</a:t>
            </a:r>
            <a:r>
              <a:rPr lang="en-US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1481328" y="1115568"/>
            <a:ext cx="6071616" cy="5451856"/>
          </a:xfrm>
          <a:prstGeom prst="noSmoking">
            <a:avLst>
              <a:gd name="adj" fmla="val 5926"/>
            </a:avLst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09497" y="3236976"/>
            <a:ext cx="3236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 quote marks, Python will look for variables named hello and world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2819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Numeric data types are further subdivided into </a:t>
            </a:r>
            <a:r>
              <a:rPr lang="en-US" sz="2800" b="1" i="1" dirty="0" smtClean="0">
                <a:solidFill>
                  <a:schemeClr val="accent5"/>
                </a:solidFill>
              </a:rPr>
              <a:t>float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b="1" i="1" dirty="0" err="1" smtClean="0">
                <a:solidFill>
                  <a:schemeClr val="accent5"/>
                </a:solidFill>
              </a:rPr>
              <a:t>int</a:t>
            </a:r>
            <a:endParaRPr lang="en-US" sz="2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0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/>
                </a:solidFill>
              </a:rPr>
              <a:t>Float</a:t>
            </a:r>
            <a:r>
              <a:rPr lang="en-US" sz="2800" b="1" dirty="0" smtClean="0"/>
              <a:t>: decimal numbers</a:t>
            </a:r>
          </a:p>
          <a:p>
            <a:r>
              <a:rPr lang="en-US" sz="2800" b="1" dirty="0" err="1" smtClean="0">
                <a:solidFill>
                  <a:schemeClr val="accent5"/>
                </a:solidFill>
              </a:rPr>
              <a:t>int</a:t>
            </a:r>
            <a:r>
              <a:rPr lang="en-US" sz="2800" b="1" dirty="0" smtClean="0"/>
              <a:t>: whole numbers</a:t>
            </a:r>
          </a:p>
        </p:txBody>
      </p:sp>
    </p:spTree>
    <p:extLst>
      <p:ext uri="{BB962C8B-B14F-4D97-AF65-F5344CB8AC3E}">
        <p14:creationId xmlns:p14="http://schemas.microsoft.com/office/powerpoint/2010/main" val="1973791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Python automatically detects the type based on the </a:t>
            </a:r>
            <a:r>
              <a:rPr lang="en-US" sz="2800" b="1" dirty="0" err="1" smtClean="0"/>
              <a:t>assigment</a:t>
            </a:r>
            <a:r>
              <a:rPr lang="en-US" sz="2800" b="1" dirty="0" smtClean="0"/>
              <a:t> statement</a:t>
            </a:r>
          </a:p>
          <a:p>
            <a:r>
              <a:rPr lang="en-US" sz="28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 = 2 </a:t>
            </a:r>
            <a:r>
              <a:rPr lang="en-US" sz="2800" b="1" dirty="0" smtClean="0"/>
              <a:t>creates an </a:t>
            </a:r>
            <a:r>
              <a:rPr lang="en-US" sz="2800" b="1" dirty="0" err="1" smtClean="0"/>
              <a:t>int</a:t>
            </a:r>
            <a:endParaRPr lang="en-US" sz="2800" b="1" dirty="0" smtClean="0"/>
          </a:p>
          <a:p>
            <a:r>
              <a:rPr lang="en-US" sz="2800" b="1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b = 2.0 </a:t>
            </a:r>
            <a:r>
              <a:rPr lang="en-US" sz="2800" b="1" dirty="0" smtClean="0"/>
              <a:t>creates a float</a:t>
            </a:r>
          </a:p>
        </p:txBody>
      </p:sp>
    </p:spTree>
    <p:extLst>
      <p:ext uri="{BB962C8B-B14F-4D97-AF65-F5344CB8AC3E}">
        <p14:creationId xmlns:p14="http://schemas.microsoft.com/office/powerpoint/2010/main" val="1083646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34043" y="3342484"/>
            <a:ext cx="675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100 * (1+5/100)**7</a:t>
            </a:r>
            <a:endParaRPr lang="mr-IN" sz="2800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24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are valid assignment statements?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a) variable = 42</a:t>
            </a:r>
          </a:p>
          <a:p>
            <a:r>
              <a:rPr lang="en-US" sz="2800" dirty="0" smtClean="0"/>
              <a:t>b) </a:t>
            </a:r>
            <a:r>
              <a:rPr lang="en-US" sz="2800" dirty="0" err="1" smtClean="0"/>
              <a:t>ca$h</a:t>
            </a:r>
            <a:r>
              <a:rPr lang="en-US" sz="2800" dirty="0" smtClean="0"/>
              <a:t> = 100</a:t>
            </a:r>
          </a:p>
          <a:p>
            <a:r>
              <a:rPr lang="en-US" sz="2800" dirty="0" smtClean="0"/>
              <a:t>c)</a:t>
            </a:r>
            <a:r>
              <a:rPr lang="en-US" sz="2800" dirty="0" err="1" smtClean="0"/>
              <a:t>current_balance</a:t>
            </a:r>
            <a:r>
              <a:rPr lang="en-US" sz="2800" dirty="0" smtClean="0"/>
              <a:t> = -10</a:t>
            </a:r>
          </a:p>
          <a:p>
            <a:r>
              <a:rPr lang="en-US" sz="2800" dirty="0" smtClean="0"/>
              <a:t>d) current balance = 1000</a:t>
            </a:r>
          </a:p>
          <a:p>
            <a:r>
              <a:rPr lang="en-US" sz="2800" dirty="0" smtClean="0"/>
              <a:t>e) amount = amount – 10</a:t>
            </a:r>
          </a:p>
          <a:p>
            <a:r>
              <a:rPr lang="en-US" sz="2800" dirty="0" smtClean="0"/>
              <a:t>f) _100 = “hello”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36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49439" y="3615397"/>
            <a:ext cx="6752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100 * (1+5/100)**7</a:t>
            </a:r>
            <a:endParaRPr lang="mr-IN" sz="2800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51802"/>
              </p:ext>
            </p:extLst>
          </p:nvPr>
        </p:nvGraphicFramePr>
        <p:xfrm>
          <a:off x="798343" y="2392281"/>
          <a:ext cx="5533025" cy="4121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99"/>
                <a:gridCol w="1498569"/>
                <a:gridCol w="1355699"/>
                <a:gridCol w="1323058"/>
              </a:tblGrid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Example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Evaluates</a:t>
                      </a:r>
                      <a:r>
                        <a:rPr lang="en-US" sz="1800" baseline="0" dirty="0" smtClean="0"/>
                        <a:t> to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**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Exponent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2**3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/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Division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22/8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2.75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Multiplication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3*5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Addition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6+3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  <a:tr h="6868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Subtraction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5-2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89563" marR="89563" marT="44782" marB="4478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73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math, we often work with variables, which represent numbers in our equations</a:t>
            </a:r>
          </a:p>
          <a:p>
            <a:r>
              <a:rPr lang="en-US" sz="2400" dirty="0" smtClean="0"/>
              <a:t>We can do the same thing with computer programs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585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 </a:t>
            </a:r>
            <a:r>
              <a:rPr lang="en-US" sz="2400" b="1" i="1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 is like a box in the computer’s memory where you can store a single </a:t>
            </a:r>
            <a:r>
              <a:rPr lang="en-US" sz="2400" dirty="0" smtClean="0"/>
              <a:t>value</a:t>
            </a:r>
          </a:p>
          <a:p>
            <a:r>
              <a:rPr lang="en-US" sz="2400" dirty="0"/>
              <a:t>If you want to use the result of an evaluated expression later in your program, you can save it inside a 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3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7280" y="2651760"/>
            <a:ext cx="742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amount = 100 * (1+5/100)**7</a:t>
            </a:r>
          </a:p>
        </p:txBody>
      </p:sp>
    </p:spTree>
    <p:extLst>
      <p:ext uri="{BB962C8B-B14F-4D97-AF65-F5344CB8AC3E}">
        <p14:creationId xmlns:p14="http://schemas.microsoft.com/office/powerpoint/2010/main" val="1438462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1220</TotalTime>
  <Words>644</Words>
  <Application>Microsoft Macintosh PowerPoint</Application>
  <PresentationFormat>Widescreen</PresentationFormat>
  <Paragraphs>118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Calibri Light</vt:lpstr>
      <vt:lpstr>Cambria Math</vt:lpstr>
      <vt:lpstr>Courier</vt:lpstr>
      <vt:lpstr>Mangal</vt:lpstr>
      <vt:lpstr>Arial</vt:lpstr>
      <vt:lpstr>Celestial</vt:lpstr>
      <vt:lpstr>An example: Calculating interest</vt:lpstr>
      <vt:lpstr>An example: Calculating interest</vt:lpstr>
      <vt:lpstr>PowerPoint Presentation</vt:lpstr>
      <vt:lpstr>PowerPoint Presentation</vt:lpstr>
      <vt:lpstr>PowerPoint Presentation</vt:lpstr>
      <vt:lpstr>Variables</vt:lpstr>
      <vt:lpstr>Example: Variables</vt:lpstr>
      <vt:lpstr>What Is a variable?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assignment statements</vt:lpstr>
      <vt:lpstr>Example assignment statements</vt:lpstr>
      <vt:lpstr>PowerPoint Presentation</vt:lpstr>
      <vt:lpstr>Invalid assignment statements</vt:lpstr>
      <vt:lpstr>Invalid assignment statements</vt:lpstr>
      <vt:lpstr>naming variables</vt:lpstr>
      <vt:lpstr>Variable types</vt:lpstr>
      <vt:lpstr>Variable types</vt:lpstr>
      <vt:lpstr>Examples</vt:lpstr>
      <vt:lpstr>Examples</vt:lpstr>
      <vt:lpstr>Examples</vt:lpstr>
      <vt:lpstr>Numeric types</vt:lpstr>
      <vt:lpstr>Numeric types</vt:lpstr>
      <vt:lpstr>Numeric types</vt:lpstr>
      <vt:lpstr>PowerPoint Presentation</vt:lpstr>
      <vt:lpstr>Which of the following are valid assignment statements?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28</cp:revision>
  <dcterms:created xsi:type="dcterms:W3CDTF">2021-01-14T21:28:44Z</dcterms:created>
  <dcterms:modified xsi:type="dcterms:W3CDTF">2021-01-20T18:50:50Z</dcterms:modified>
</cp:coreProperties>
</file>