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316" r:id="rId18"/>
    <p:sldId id="317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4" r:id="rId39"/>
    <p:sldId id="285" r:id="rId40"/>
    <p:sldId id="286" r:id="rId41"/>
    <p:sldId id="287" r:id="rId42"/>
    <p:sldId id="289" r:id="rId43"/>
    <p:sldId id="290" r:id="rId44"/>
    <p:sldId id="291" r:id="rId45"/>
    <p:sldId id="281" r:id="rId46"/>
    <p:sldId id="282" r:id="rId47"/>
    <p:sldId id="283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315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18" r:id="rId64"/>
    <p:sldId id="31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78435"/>
  </p:normalViewPr>
  <p:slideViewPr>
    <p:cSldViewPr snapToGrid="0" snapToObjects="1">
      <p:cViewPr>
        <p:scale>
          <a:sx n="74" d="100"/>
          <a:sy n="74" d="100"/>
        </p:scale>
        <p:origin x="272" y="208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Lists: collections of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Python knows how to print lists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[6.11, “Amy”, -14]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4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list is just a collection of variables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n0 = 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n1 = 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n2 = 6.28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#Equivalently: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[3, 14, 6.28]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access an element in a list via their position within the list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For historical reasons: start counting at 0</a:t>
            </a:r>
          </a:p>
        </p:txBody>
      </p:sp>
    </p:spTree>
    <p:extLst>
      <p:ext uri="{BB962C8B-B14F-4D97-AF65-F5344CB8AC3E}">
        <p14:creationId xmlns:p14="http://schemas.microsoft.com/office/powerpoint/2010/main" val="71631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660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[17, -10, 45, 12]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4332" y="3704095"/>
            <a:ext cx="1131376" cy="11313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17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65708" y="3704095"/>
            <a:ext cx="1131376" cy="11313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-10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97084" y="3704095"/>
            <a:ext cx="1131376" cy="11313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928460" y="3704095"/>
            <a:ext cx="1131376" cy="11313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49177" y="49620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34868" y="496208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66244" y="49620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94415" y="49620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308812" y="4008173"/>
            <a:ext cx="4508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Values in the list are </a:t>
            </a:r>
            <a:r>
              <a:rPr lang="en-US" sz="2800" i="1" smtClean="0"/>
              <a:t>elements</a:t>
            </a:r>
            <a:endParaRPr lang="en-US" sz="2800"/>
          </a:p>
        </p:txBody>
      </p:sp>
      <p:sp>
        <p:nvSpPr>
          <p:cNvPr id="15" name="TextBox 14"/>
          <p:cNvSpPr txBox="1"/>
          <p:nvPr/>
        </p:nvSpPr>
        <p:spPr>
          <a:xfrm>
            <a:off x="6308812" y="4962082"/>
            <a:ext cx="4857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element’s position within the list, aka its </a:t>
            </a:r>
            <a:r>
              <a:rPr lang="en-US" sz="2800" i="1" dirty="0" smtClean="0"/>
              <a:t>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165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access the element at position </a:t>
            </a:r>
            <a:r>
              <a:rPr lang="en-US" sz="2400" b="1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of the list: use square brackets</a:t>
            </a:r>
          </a:p>
          <a:p>
            <a:pPr marL="0" indent="0" algn="ctr">
              <a:buNone/>
            </a:pPr>
            <a:r>
              <a:rPr lang="en-US" sz="2400" dirty="0" err="1" smtClean="0"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ea typeface="Courier" charset="0"/>
                <a:cs typeface="Courier" charset="0"/>
              </a:rPr>
              <a:t>[</a:t>
            </a:r>
            <a:r>
              <a:rPr lang="en-US" sz="2400" dirty="0" err="1" smtClean="0"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ea typeface="Courier" charset="0"/>
                <a:cs typeface="Courier" charset="0"/>
              </a:rPr>
              <a:t>]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An element’s position within the list is called its </a:t>
            </a:r>
            <a:r>
              <a:rPr lang="en-US" sz="2400" b="1" i="1" dirty="0" smtClean="0">
                <a:ea typeface="Courier" charset="0"/>
                <a:cs typeface="Courier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86461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141708"/>
            <a:ext cx="10131425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</a:t>
            </a:r>
            <a:r>
              <a:rPr lang="en-US" sz="20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strawberry”]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print(fruits[0]) #&lt;-- “apple”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print(fruits[1])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“banana”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print(fruits[2])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“pineapple”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print(fruits[3])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“grape”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print(fruits[4])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“strawberry”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0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141708"/>
            <a:ext cx="10131425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“strawberry”]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print(fruits[0]) #&lt;-- “apple”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print(fruits[1])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“banana”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print(fruits[2])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“pineapple”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print(fruits[3])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“grape”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print(fruits[4])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“strawberry”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47418" y="5425698"/>
            <a:ext cx="7408189" cy="944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Note</a:t>
            </a:r>
            <a:r>
              <a:rPr lang="en-US" sz="2400" dirty="0" smtClean="0"/>
              <a:t>: the list index must be an </a:t>
            </a:r>
            <a:r>
              <a:rPr lang="en-US" sz="2400" dirty="0" err="1" smtClean="0"/>
              <a:t>int</a:t>
            </a:r>
            <a:r>
              <a:rPr lang="en-US" sz="2400" dirty="0" smtClean="0"/>
              <a:t>, not a float. print(fruits[1.0]) will result in an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99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you try to access a list index greater than the largest index, you will cause an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IndexError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ea typeface="Courier" charset="0"/>
                <a:cs typeface="Courier" charset="0"/>
              </a:rPr>
              <a:t>If you use a </a:t>
            </a:r>
            <a:r>
              <a:rPr lang="en-US" sz="2400" i="1" dirty="0" smtClean="0">
                <a:ea typeface="Courier" charset="0"/>
                <a:cs typeface="Courier" charset="0"/>
              </a:rPr>
              <a:t>negative</a:t>
            </a:r>
            <a:r>
              <a:rPr lang="en-US" sz="2400" dirty="0" smtClean="0">
                <a:ea typeface="Courier" charset="0"/>
                <a:cs typeface="Courier" charset="0"/>
              </a:rPr>
              <a:t> list index, Python starts counting from the end of the list moving backwards</a:t>
            </a:r>
          </a:p>
        </p:txBody>
      </p:sp>
    </p:spTree>
    <p:extLst>
      <p:ext uri="{BB962C8B-B14F-4D97-AF65-F5344CB8AC3E}">
        <p14:creationId xmlns:p14="http://schemas.microsoft.com/office/powerpoint/2010/main" val="897419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list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141708"/>
            <a:ext cx="10131425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“strawberry”]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print(fruits[-1]) #&lt;-- “strawberry”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print(fruits[-2])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“grape”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print(fruits[-3])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“pineapple”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print(fruits[-4])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“banana”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print(fruits[-5])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#&lt;--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“apple”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print(fruits[5]) #</a:t>
            </a:r>
            <a:r>
              <a:rPr lang="en-US" sz="20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IndexError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 list index out of range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print(fruits[-6]) #</a:t>
            </a:r>
            <a:r>
              <a:rPr lang="en-US" sz="20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IndexError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 list index out of range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1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ea typeface="Courier" charset="0"/>
                <a:cs typeface="Courier" charset="0"/>
              </a:rPr>
              <a:t>When we create the list: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“strawberry”]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ea typeface="Courier" charset="0"/>
                <a:cs typeface="Courier" charset="0"/>
              </a:rPr>
              <a:t>Its similar to creating 5 variables: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fruits0 (fruits[0]), fruits1 (fruits[1]), fruits2 (fruits[2]), fruits3 (fruits[3]), fruits4 (fruits[4])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1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We’ve written many programs which generate many different values as output</a:t>
            </a:r>
          </a:p>
          <a:p>
            <a:r>
              <a:rPr lang="en-US" sz="2400" dirty="0" smtClean="0"/>
              <a:t>Examples: terms of a series, values of a mathematical function for many different inputs, </a:t>
            </a:r>
            <a:r>
              <a:rPr lang="en-US" sz="2400" dirty="0" err="1" smtClean="0"/>
              <a:t>etc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7869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ea typeface="Courier" charset="0"/>
                <a:cs typeface="Courier" charset="0"/>
              </a:rPr>
              <a:t>Just like any other variable, we can change the value of elements in a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“strawberry”]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fruits[2] = “kiwi”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#will print [“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apple”, “banana”, “pineapple”, 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“kiwi”, </a:t>
            </a: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“strawberry”]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Create a list containing the first 10 terms of the </a:t>
            </a:r>
            <a:r>
              <a:rPr lang="en-US" sz="2000" dirty="0" err="1" smtClean="0">
                <a:ea typeface="Courier" charset="0"/>
                <a:cs typeface="Courier" charset="0"/>
              </a:rPr>
              <a:t>fibonacci</a:t>
            </a:r>
            <a:r>
              <a:rPr lang="en-US" sz="2000" dirty="0" smtClean="0">
                <a:ea typeface="Courier" charset="0"/>
                <a:cs typeface="Courier" charset="0"/>
              </a:rPr>
              <a:t> sequence</a:t>
            </a:r>
          </a:p>
          <a:p>
            <a:pPr defTabSz="914400">
              <a:spcAft>
                <a:spcPts val="0"/>
              </a:spcAft>
              <a:buClrTx/>
              <a:buSzTx/>
            </a:pPr>
            <a:endParaRPr lang="en-US" sz="2000" dirty="0">
              <a:ea typeface="Courier" charset="0"/>
              <a:cs typeface="Courier" charset="0"/>
            </a:endParaRPr>
          </a:p>
          <a:p>
            <a:pPr marL="0" lvl="0" indent="0" algn="ctr" defTabSz="914400">
              <a:spcAft>
                <a:spcPts val="0"/>
              </a:spcAft>
              <a:buClrTx/>
              <a:buSzTx/>
              <a:buNone/>
            </a:pPr>
            <a:r>
              <a:rPr lang="en-US" sz="2000" b="1" dirty="0" smtClean="0">
                <a:ea typeface="Courier" charset="0"/>
                <a:cs typeface="Courier" charset="0"/>
              </a:rPr>
              <a:t>1, 1, 2, 3, 5, 8, 13, 21, 34, 55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print the entire list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print the 3</a:t>
            </a:r>
            <a:r>
              <a:rPr lang="en-US" sz="2000" baseline="30000" dirty="0" smtClean="0">
                <a:ea typeface="Courier" charset="0"/>
                <a:cs typeface="Courier" charset="0"/>
              </a:rPr>
              <a:t>rd</a:t>
            </a:r>
            <a:r>
              <a:rPr lang="en-US" sz="2000" dirty="0" smtClean="0">
                <a:ea typeface="Courier" charset="0"/>
                <a:cs typeface="Courier" charset="0"/>
              </a:rPr>
              <a:t> element of the list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change the 8 to an “eight” and print the list again</a:t>
            </a:r>
            <a:endParaRPr lang="en-US" sz="20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7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8, 13, 21, 34, 55]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#print the entire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#print element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print(fib[3])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#8 is at index 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fib[5] = “eight”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61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Using Python’s built in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000" dirty="0" smtClean="0">
                <a:ea typeface="Courier" charset="0"/>
                <a:cs typeface="Courier" charset="0"/>
              </a:rPr>
              <a:t>function, we can easily iterate over the elements in a list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err="1" smtClean="0">
                <a:ea typeface="Courier" charset="0"/>
                <a:cs typeface="Courier" charset="0"/>
              </a:rPr>
              <a:t>len</a:t>
            </a:r>
            <a:r>
              <a:rPr lang="en-US" sz="2000" dirty="0" smtClean="0">
                <a:ea typeface="Courier" charset="0"/>
                <a:cs typeface="Courier" charset="0"/>
              </a:rPr>
              <a:t>(list) returns the number of elements in the list</a:t>
            </a:r>
            <a:endParaRPr lang="en-US" sz="20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75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8, 13, 21, 34, 55]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#prints 10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8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55162"/>
            <a:ext cx="10379989" cy="371629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8, 13, 21, 34, 55]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#prints 10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 #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IndexError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num_elems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– 1]) #prints 55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48732" y="4960749"/>
            <a:ext cx="7408189" cy="1642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Note</a:t>
            </a:r>
            <a:r>
              <a:rPr lang="en-US" sz="2400" dirty="0" smtClean="0"/>
              <a:t>: this is different from the index of the last element of the list. If there are </a:t>
            </a:r>
            <a:r>
              <a:rPr lang="en-US" sz="2400" i="1" dirty="0" smtClean="0"/>
              <a:t>n </a:t>
            </a:r>
            <a:r>
              <a:rPr lang="en-US" sz="2400" dirty="0" smtClean="0"/>
              <a:t>elements in the list, the index of the last element is </a:t>
            </a:r>
            <a:r>
              <a:rPr lang="en-US" sz="2400" i="1" dirty="0" smtClean="0"/>
              <a:t>n-1</a:t>
            </a:r>
            <a:r>
              <a:rPr lang="en-US" sz="2400" dirty="0" smtClean="0"/>
              <a:t> (since we start counting indices at 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94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To loop through a list:</a:t>
            </a:r>
          </a:p>
          <a:p>
            <a:pPr lvl="1"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Use a variable as the list index, and loop this variable from 0 to </a:t>
            </a:r>
            <a:r>
              <a:rPr lang="en-US" sz="2400" dirty="0" err="1" smtClean="0">
                <a:ea typeface="Courier" charset="0"/>
                <a:cs typeface="Courier" charset="0"/>
              </a:rPr>
              <a:t>len</a:t>
            </a:r>
            <a:r>
              <a:rPr lang="en-US" sz="2400" dirty="0" smtClean="0">
                <a:ea typeface="Courier" charset="0"/>
                <a:cs typeface="Courier" charset="0"/>
              </a:rPr>
              <a:t>(list)-1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8, 13, 21, 34, 55]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0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 fib[index] ) #1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 fib[index] ) #1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2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 fib[index] ) #2</a:t>
            </a:r>
          </a:p>
        </p:txBody>
      </p:sp>
    </p:spTree>
    <p:extLst>
      <p:ext uri="{BB962C8B-B14F-4D97-AF65-F5344CB8AC3E}">
        <p14:creationId xmlns:p14="http://schemas.microsoft.com/office/powerpoint/2010/main" val="17680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Looping through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[1, 1, 2, 3, 5, 8, 13, 21, 34, 55]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0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index &lt;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(fib): #need &lt;, not &lt;=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print(fib[index])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index + 1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ea typeface="Courier" charset="0"/>
                <a:cs typeface="Courier" charset="0"/>
              </a:rPr>
              <a:t>The variable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</a:t>
            </a:r>
            <a:r>
              <a:rPr lang="en-US" sz="2400" dirty="0" smtClean="0">
                <a:ea typeface="Courier" charset="0"/>
                <a:cs typeface="Courier" charset="0"/>
              </a:rPr>
              <a:t> will run from 0 to 9, in steps of 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70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Looping through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[1, 1, 2, 3, 5, 8, 13, 21, 34, 55]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index in range(0,10): #range(0,10) runs from 0-9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print(fib[index])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ea typeface="Courier" charset="0"/>
                <a:cs typeface="Courier" charset="0"/>
              </a:rPr>
              <a:t>The variable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</a:t>
            </a:r>
            <a:r>
              <a:rPr lang="en-US" sz="2400" dirty="0" smtClean="0">
                <a:ea typeface="Courier" charset="0"/>
                <a:cs typeface="Courier" charset="0"/>
              </a:rPr>
              <a:t> will run from 0 to 9, in steps of 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04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000" dirty="0" smtClean="0">
                <a:ea typeface="Courier" charset="0"/>
                <a:cs typeface="Courier" charset="0"/>
              </a:rPr>
              <a:t>Create any list you like, then loop over the list elements and print them</a:t>
            </a:r>
            <a:endParaRPr lang="en-US" sz="20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8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math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(x):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value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(x) / x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value</a:t>
            </a:r>
          </a:p>
          <a:p>
            <a:pPr marL="0" indent="0">
              <a:buNone/>
            </a:pP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 = 0.01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x &lt;= 2 *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math.pi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fx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x+=0.01</a:t>
            </a:r>
          </a:p>
        </p:txBody>
      </p:sp>
    </p:spTree>
    <p:extLst>
      <p:ext uri="{BB962C8B-B14F-4D97-AF65-F5344CB8AC3E}">
        <p14:creationId xmlns:p14="http://schemas.microsoft.com/office/powerpoint/2010/main" val="1248678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fellowship = [“Frodo”, “Sam”, “Merry”, “Pippin”, “Aragorn”, “Legolas”, “Gimli”, “Gandalf”, “Boromir”]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(fellowship)):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print(fellowship[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36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makes it even easier than this, if we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fellowship = [“Frodo”, “Sam”, “Merry”, “Pippin”, “Aragorn”, “Legolas”, “Gimli”, “Gandalf”, “Boromir”]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member in fellowship: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print(member)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76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can use the syntax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item in list </a:t>
            </a:r>
            <a:r>
              <a:rPr lang="en-US" sz="2800" dirty="0" smtClean="0">
                <a:ea typeface="Courier" charset="0"/>
                <a:cs typeface="Courier" charset="0"/>
              </a:rPr>
              <a:t>to easily iterate through items in the list</a:t>
            </a: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Note that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800" dirty="0" smtClean="0">
                <a:solidFill>
                  <a:schemeClr val="accent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2800" dirty="0" smtClean="0">
                <a:solidFill>
                  <a:schemeClr val="accent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are special keywords, </a:t>
            </a:r>
            <a:r>
              <a:rPr lang="en-US" sz="2800" i="1" dirty="0" smtClean="0">
                <a:latin typeface="Calibri" charset="0"/>
                <a:ea typeface="Calibri" charset="0"/>
                <a:cs typeface="Calibri" charset="0"/>
              </a:rPr>
              <a:t>item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is just an arbitrary variable name, and </a:t>
            </a:r>
            <a:r>
              <a:rPr lang="en-US" sz="2800" i="1" dirty="0" smtClean="0">
                <a:latin typeface="Calibri" charset="0"/>
                <a:ea typeface="Calibri" charset="0"/>
                <a:cs typeface="Calibri" charset="0"/>
              </a:rPr>
              <a:t>list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 is the name of the list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9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fellowship = [“Frodo”, “Sam”, “Merry”, “Pippin”, “Aragorn”, “Legolas”, “Gimli”, “Gandalf”, “Boromir”]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member in fellowship: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print(member)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86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 lnSpcReduction="10000"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fellowship = [“Frodo”, “Sam”, “Merry”, “Pippin”, “Aragorn”, “Legolas”, “Gimli”, “Gandalf”, “Boromir”]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member = “Frodo”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print(member)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member = “Sam”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print(member)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mr-IN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2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is super fast and easy, </a:t>
            </a:r>
            <a:r>
              <a:rPr lang="en-US" sz="2800" b="1" dirty="0" smtClean="0"/>
              <a:t>but:</a:t>
            </a:r>
            <a:r>
              <a:rPr lang="en-US" sz="2800" dirty="0" smtClean="0"/>
              <a:t> we lose information about the item’s position within a list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8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fellowship = [“Frodo”, “Sam”, “Merry”, “Pippin”, “Aragorn”, “Legolas”, “Gimli”, “Gandalf”, “Boromir”]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(fellowship)):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print(“Member # “,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,”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is:”,fellowship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We can use the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2400" dirty="0" smtClean="0">
                <a:ea typeface="Courier" charset="0"/>
                <a:cs typeface="Courier" charset="0"/>
              </a:rPr>
              <a:t> operator to add elements to a list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8] + [21,  34, 55]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print(fib) #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[1, 1, 2, 3, 5, 8, 13, 21, 34, 55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2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fruits + [“strawberry”]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6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if we want to keep track of these values for later?</a:t>
            </a:r>
          </a:p>
          <a:p>
            <a:pPr lvl="1"/>
            <a:r>
              <a:rPr lang="en-US" sz="2200" dirty="0" smtClean="0"/>
              <a:t>Want to refer to them later for calculations (average, standard dev, </a:t>
            </a:r>
            <a:r>
              <a:rPr lang="en-US" sz="2200" dirty="0" err="1" smtClean="0"/>
              <a:t>etc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Make a plot of them (we’ll learn this soon!)</a:t>
            </a:r>
          </a:p>
        </p:txBody>
      </p:sp>
    </p:spTree>
    <p:extLst>
      <p:ext uri="{BB962C8B-B14F-4D97-AF65-F5344CB8AC3E}">
        <p14:creationId xmlns:p14="http://schemas.microsoft.com/office/powerpoint/2010/main" val="2106904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fruits + [“strawberry”]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4780" y="4974956"/>
            <a:ext cx="2758698" cy="8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with </a:t>
            </a:r>
            <a:r>
              <a:rPr lang="en-US" smtClean="0"/>
              <a:t>a single element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01519" y="4370522"/>
            <a:ext cx="356461" cy="48044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30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[] #&lt;-- an empty list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fruits + [“apple”]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fruits + [“banana”]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80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 elements to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grades = []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user_input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float(input(“Enter a grade: “))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user_input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 0: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break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grades = grades + 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user_input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30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20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[1,1]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range(2,N):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fib[i-1] + fib[i-2]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fib + 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next_term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print(fib)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52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 From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Use Python’s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2400" dirty="0" smtClean="0">
                <a:ea typeface="Courier" charset="0"/>
                <a:cs typeface="Courier" charset="0"/>
              </a:rPr>
              <a:t> statement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del fruits[1]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print(fruits) #[“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apple”,”pineapple”,”grape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07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A </a:t>
            </a:r>
            <a:r>
              <a:rPr lang="en-US" sz="2400" i="1" dirty="0" smtClean="0">
                <a:ea typeface="Courier" charset="0"/>
                <a:cs typeface="Courier" charset="0"/>
              </a:rPr>
              <a:t>method</a:t>
            </a:r>
            <a:r>
              <a:rPr lang="en-US" sz="2400" dirty="0" smtClean="0">
                <a:ea typeface="Courier" charset="0"/>
                <a:cs typeface="Courier" charset="0"/>
              </a:rPr>
              <a:t> is a function that is “attached” to a variable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4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We want a function to return the index of a given list element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“grape”, “strawberry”]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Want a function index(</a:t>
            </a:r>
            <a:r>
              <a:rPr lang="en-US" sz="2400" dirty="0" err="1" smtClean="0">
                <a:ea typeface="Courier" charset="0"/>
                <a:cs typeface="Courier" charset="0"/>
              </a:rPr>
              <a:t>list,value</a:t>
            </a:r>
            <a:r>
              <a:rPr lang="en-US" sz="2400" dirty="0" smtClean="0">
                <a:ea typeface="Courier" charset="0"/>
                <a:cs typeface="Courier" charset="0"/>
              </a:rPr>
              <a:t>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index(fruits, “pineapple”)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#prints 2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print(index(fruits, “strawberry”)) #prints 4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90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 index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index(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list,elem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 = -1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range(0,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(list) 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if list[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elem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index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		break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index</a:t>
            </a:r>
          </a:p>
        </p:txBody>
      </p:sp>
    </p:spTree>
    <p:extLst>
      <p:ext uri="{BB962C8B-B14F-4D97-AF65-F5344CB8AC3E}">
        <p14:creationId xmlns:p14="http://schemas.microsoft.com/office/powerpoint/2010/main" val="142497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index </a:t>
            </a:r>
            <a:r>
              <a:rPr lang="en-US" i="1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This function is so useful, it comes pre-packaged with every list variable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We can access the function via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list_name.index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130818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fruits.index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(“banana”)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ind,fruits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 #1,”banana”</a:t>
            </a:r>
          </a:p>
        </p:txBody>
      </p:sp>
    </p:spTree>
    <p:extLst>
      <p:ext uri="{BB962C8B-B14F-4D97-AF65-F5344CB8AC3E}">
        <p14:creationId xmlns:p14="http://schemas.microsoft.com/office/powerpoint/2010/main" val="28077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Python has a built in solution for this: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lists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A list holds a collection of values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Example:</a:t>
            </a:r>
            <a:endParaRPr lang="en-US" sz="2000" dirty="0"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[12, -4, 3, 9]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9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append(value)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400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 the element “value” to the end of the list (same as list=list+[value])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pop(index)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400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remove the element at index “index” (like del list[index], except it returns the element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reverse()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400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reverse the order of the list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sort()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400" i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sort the list</a:t>
            </a:r>
          </a:p>
          <a:p>
            <a:pPr defTabSz="914400">
              <a:spcAft>
                <a:spcPts val="0"/>
              </a:spcAft>
              <a:buClrTx/>
              <a:buSzTx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>
              <a:spcAft>
                <a:spcPts val="0"/>
              </a:spcAft>
              <a:buClrTx/>
              <a:buSzTx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99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Append()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defTabSz="914400">
              <a:spcAft>
                <a:spcPts val="0"/>
              </a:spcAft>
              <a:buClrTx/>
              <a:buSzTx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1" y="2598804"/>
            <a:ext cx="78227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“grape”]</a:t>
            </a:r>
          </a:p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fruits + [“strawberry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lvl="0" defTabSz="914400">
              <a:defRPr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defTabSz="914400">
              <a:defRPr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#Equivalent</a:t>
            </a:r>
          </a:p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“grape”]</a:t>
            </a:r>
          </a:p>
          <a:p>
            <a:pPr lvl="0" defTabSz="914400">
              <a:defRPr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(“strawberry”)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defTabSz="914400">
              <a:defRPr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5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2598804"/>
            <a:ext cx="782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“grape”]</a:t>
            </a:r>
          </a:p>
          <a:p>
            <a:pPr lvl="0" defTabSz="914400">
              <a:defRPr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fruits.pop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(2)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#prints “pineapple”</a:t>
            </a:r>
          </a:p>
          <a:p>
            <a:pPr lvl="0" defTabSz="914400">
              <a:defRPr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print(fruits) #prints [“apple”, “banana”, ”grape”]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Reverse()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2598804"/>
            <a:ext cx="8210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 = [“apple”, “banana”, “pineapple”, “grape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lvl="0" defTabSz="914400">
              <a:defRPr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fruits.reverse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print(fruits) #[“grape”, “pineapple”, “banana”, “apple” 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9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2598804"/>
            <a:ext cx="82102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 = []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(0,20))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print(numbers) #</a:t>
            </a:r>
            <a:r>
              <a:rPr lang="cs-CZ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[2, 20, 1, 19, 18, 6, 18, 0, 10, 15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lvl="0" defTabSz="914400">
              <a:defRPr/>
            </a:pP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numbers.sort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0" defTabSz="914400">
              <a:defRPr/>
            </a:pP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</a:t>
            </a:r>
            <a:r>
              <a:rPr lang="cs-CZ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#[0, 1, 2, 6, 10, 15, 18, 18, 19, 20]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1" y="2598804"/>
            <a:ext cx="82102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 = []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range(10):</a:t>
            </a:r>
          </a:p>
          <a:p>
            <a:pPr lvl="0" defTabSz="914400">
              <a:defRPr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(0,20))</a:t>
            </a:r>
          </a:p>
          <a:p>
            <a:pPr lvl="0" defTabSz="914400">
              <a:defRPr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print(numbers) #</a:t>
            </a:r>
            <a:r>
              <a:rPr lang="cs-CZ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[2, 20, 1, 19, 18, 6, 18, 0, 10, 15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lvl="0" defTabSz="914400">
              <a:defRPr/>
            </a:pP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numbers.sort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0" defTabSz="914400">
              <a:defRPr/>
            </a:pP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cs-CZ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cs-CZ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numbers</a:t>
            </a:r>
            <a:r>
              <a:rPr lang="cs-CZ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#[0, 1, 2, 6, 10, 15, 18, 18, 19, 20]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29200" y="609600"/>
            <a:ext cx="5788026" cy="2116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 strings,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sort() </a:t>
            </a:r>
            <a:r>
              <a:rPr lang="en-US" sz="2400" dirty="0" smtClean="0"/>
              <a:t>will sort alphabetically (case sensitive!). If your list has both numbers and strings,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sort() </a:t>
            </a:r>
            <a:r>
              <a:rPr lang="en-US" sz="2400" dirty="0" smtClean="0"/>
              <a:t>will cause an error.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36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i="1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We have already learned how to access a single variable from within a list</a:t>
            </a:r>
          </a:p>
          <a:p>
            <a:pPr lvl="1" defTabSz="914400">
              <a:spcAft>
                <a:spcPts val="0"/>
              </a:spcAft>
              <a:buClrTx/>
              <a:buSzTx/>
            </a:pPr>
            <a:r>
              <a:rPr lang="en-US" sz="22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my_list_item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my_list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22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index_of_item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Another useful thing we can do with lists is extract a “sub-list” from a larger list</a:t>
            </a:r>
          </a:p>
        </p:txBody>
      </p:sp>
    </p:spTree>
    <p:extLst>
      <p:ext uri="{BB962C8B-B14F-4D97-AF65-F5344CB8AC3E}">
        <p14:creationId xmlns:p14="http://schemas.microsoft.com/office/powerpoint/2010/main" val="1256354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Say I have the list of </a:t>
            </a:r>
            <a:r>
              <a:rPr lang="en-US" sz="2400" dirty="0" err="1" smtClean="0">
                <a:ea typeface="Courier" charset="0"/>
                <a:cs typeface="Courier" charset="0"/>
              </a:rPr>
              <a:t>fibonacci</a:t>
            </a:r>
            <a:r>
              <a:rPr lang="en-US" sz="2400" dirty="0" smtClean="0">
                <a:ea typeface="Courier" charset="0"/>
                <a:cs typeface="Courier" charset="0"/>
              </a:rPr>
              <a:t> terms: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 1, 2, 3, 5, 8, 13, 21, 34, 55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ea typeface="Courier" charset="0"/>
                <a:cs typeface="Courier" charset="0"/>
              </a:rPr>
              <a:t>At some later time, I decide I only want to work with terms 2-5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#I want: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[2,3,5,8]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0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One way: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(fib)):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#If index between 2-5, add to sub list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&gt;= 2 and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&lt;= 5: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(fib[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53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We could turn this into a function, which returns the sub-list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get_sublist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list,first_index,last_index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range(first_index,last_index+1):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sublist.append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(list[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sublist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[12, -4, 3, 9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This is an assignment statement, and </a:t>
            </a:r>
            <a:r>
              <a:rPr lang="en-US" sz="2800" dirty="0" err="1" smtClean="0">
                <a:ea typeface="Courier" charset="0"/>
                <a:cs typeface="Courier" charset="0"/>
              </a:rPr>
              <a:t>var</a:t>
            </a:r>
            <a:r>
              <a:rPr lang="en-US" sz="2800" dirty="0" smtClean="0">
                <a:ea typeface="Courier" charset="0"/>
                <a:cs typeface="Courier" charset="0"/>
              </a:rPr>
              <a:t> is a variable just like any other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The right side of the assignment statement creates the list</a:t>
            </a:r>
          </a:p>
          <a:p>
            <a:r>
              <a:rPr lang="en-US" sz="2800" dirty="0" smtClean="0">
                <a:ea typeface="Courier" charset="0"/>
                <a:cs typeface="Courier" charset="0"/>
              </a:rPr>
              <a:t>Note the square brackets and comma separated values</a:t>
            </a:r>
            <a:endParaRPr lang="en-US" sz="28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42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i="1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This operation is so frequently useful that it is built in to the functionality of lists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Not as a method, like </a:t>
            </a:r>
            <a:r>
              <a:rPr lang="en-US" sz="2400" dirty="0" err="1" smtClean="0">
                <a:ea typeface="Courier" charset="0"/>
                <a:cs typeface="Courier" charset="0"/>
              </a:rPr>
              <a:t>list.index</a:t>
            </a:r>
            <a:r>
              <a:rPr lang="en-US" sz="2400" dirty="0" smtClean="0">
                <a:ea typeface="Courier" charset="0"/>
                <a:cs typeface="Courier" charset="0"/>
              </a:rPr>
              <a:t>() or </a:t>
            </a:r>
            <a:r>
              <a:rPr lang="en-US" sz="2400" dirty="0" err="1" smtClean="0">
                <a:ea typeface="Courier" charset="0"/>
                <a:cs typeface="Courier" charset="0"/>
              </a:rPr>
              <a:t>list.append</a:t>
            </a:r>
            <a:r>
              <a:rPr lang="en-US" sz="2400" dirty="0" smtClean="0">
                <a:ea typeface="Courier" charset="0"/>
                <a:cs typeface="Courier" charset="0"/>
              </a:rPr>
              <a:t>()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We can access using square brackets, similarly to how we access list elements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ea typeface="Courier" charset="0"/>
                <a:cs typeface="Courier" charset="0"/>
              </a:rPr>
              <a:t>sub_list</a:t>
            </a:r>
            <a:r>
              <a:rPr lang="en-US" sz="2400" dirty="0" smtClean="0">
                <a:ea typeface="Courier" charset="0"/>
                <a:cs typeface="Courier" charset="0"/>
              </a:rPr>
              <a:t> = list</a:t>
            </a:r>
            <a:r>
              <a:rPr lang="en-US" sz="2400" b="1" dirty="0" smtClean="0">
                <a:ea typeface="Courier" charset="0"/>
                <a:cs typeface="Courier" charset="0"/>
              </a:rPr>
              <a:t>[</a:t>
            </a:r>
            <a:r>
              <a:rPr lang="en-US" sz="2400" i="1" dirty="0" smtClean="0">
                <a:ea typeface="Courier" charset="0"/>
                <a:cs typeface="Courier" charset="0"/>
              </a:rPr>
              <a:t>start</a:t>
            </a:r>
            <a:r>
              <a:rPr lang="en-US" sz="2400" dirty="0" smtClean="0">
                <a:ea typeface="Courier" charset="0"/>
                <a:cs typeface="Courier" charset="0"/>
              </a:rPr>
              <a:t> </a:t>
            </a:r>
            <a:r>
              <a:rPr lang="en-US" sz="2400" b="1" dirty="0" smtClean="0">
                <a:ea typeface="Courier" charset="0"/>
                <a:cs typeface="Courier" charset="0"/>
              </a:rPr>
              <a:t>:</a:t>
            </a:r>
            <a:r>
              <a:rPr lang="en-US" sz="2400" dirty="0" smtClean="0">
                <a:ea typeface="Courier" charset="0"/>
                <a:cs typeface="Courier" charset="0"/>
              </a:rPr>
              <a:t> </a:t>
            </a:r>
            <a:r>
              <a:rPr lang="en-US" sz="2400" i="1" dirty="0" smtClean="0">
                <a:ea typeface="Courier" charset="0"/>
                <a:cs typeface="Courier" charset="0"/>
              </a:rPr>
              <a:t>stop</a:t>
            </a:r>
            <a:r>
              <a:rPr lang="en-US" sz="2400" b="1" dirty="0" smtClean="0">
                <a:ea typeface="Courier" charset="0"/>
                <a:cs typeface="Courier" charset="0"/>
              </a:rPr>
              <a:t>]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Where </a:t>
            </a:r>
            <a:r>
              <a:rPr lang="en-US" sz="2400" i="1" dirty="0" smtClean="0">
                <a:ea typeface="Courier" charset="0"/>
                <a:cs typeface="Courier" charset="0"/>
              </a:rPr>
              <a:t>start</a:t>
            </a:r>
            <a:r>
              <a:rPr lang="en-US" sz="2400" dirty="0" smtClean="0">
                <a:ea typeface="Courier" charset="0"/>
                <a:cs typeface="Courier" charset="0"/>
              </a:rPr>
              <a:t> is the first index to be included and </a:t>
            </a:r>
            <a:r>
              <a:rPr lang="en-US" sz="2400" i="1" dirty="0" smtClean="0">
                <a:ea typeface="Courier" charset="0"/>
                <a:cs typeface="Courier" charset="0"/>
              </a:rPr>
              <a:t>stop-1 </a:t>
            </a:r>
            <a:r>
              <a:rPr lang="en-US" sz="2400" dirty="0" smtClean="0">
                <a:ea typeface="Courier" charset="0"/>
                <a:cs typeface="Courier" charset="0"/>
              </a:rPr>
              <a:t>is the last index to be included</a:t>
            </a:r>
          </a:p>
          <a:p>
            <a:pPr lvl="1" defTabSz="914400">
              <a:spcAft>
                <a:spcPts val="0"/>
              </a:spcAft>
              <a:buClrTx/>
              <a:buSzTx/>
            </a:pPr>
            <a:r>
              <a:rPr lang="en-US" sz="2200" dirty="0" smtClean="0">
                <a:ea typeface="Courier" charset="0"/>
                <a:cs typeface="Courier" charset="0"/>
              </a:rPr>
              <a:t>i.e. </a:t>
            </a:r>
            <a:r>
              <a:rPr lang="en-US" sz="2000" dirty="0" err="1">
                <a:ea typeface="Courier" charset="0"/>
                <a:cs typeface="Courier" charset="0"/>
              </a:rPr>
              <a:t>sub_list</a:t>
            </a:r>
            <a:r>
              <a:rPr lang="en-US" sz="2000" dirty="0">
                <a:ea typeface="Courier" charset="0"/>
                <a:cs typeface="Courier" charset="0"/>
              </a:rPr>
              <a:t> = list</a:t>
            </a:r>
            <a:r>
              <a:rPr lang="en-US" sz="2000" b="1" dirty="0">
                <a:ea typeface="Courier" charset="0"/>
                <a:cs typeface="Courier" charset="0"/>
              </a:rPr>
              <a:t>[</a:t>
            </a:r>
            <a:r>
              <a:rPr lang="en-US" sz="2000" i="1" dirty="0">
                <a:ea typeface="Courier" charset="0"/>
                <a:cs typeface="Courier" charset="0"/>
              </a:rPr>
              <a:t>start</a:t>
            </a:r>
            <a:r>
              <a:rPr lang="en-US" sz="2000" dirty="0">
                <a:ea typeface="Courier" charset="0"/>
                <a:cs typeface="Courier" charset="0"/>
              </a:rPr>
              <a:t> </a:t>
            </a:r>
            <a:r>
              <a:rPr lang="en-US" sz="2000" b="1" dirty="0">
                <a:ea typeface="Courier" charset="0"/>
                <a:cs typeface="Courier" charset="0"/>
              </a:rPr>
              <a:t>:</a:t>
            </a:r>
            <a:r>
              <a:rPr lang="en-US" sz="2000" dirty="0">
                <a:ea typeface="Courier" charset="0"/>
                <a:cs typeface="Courier" charset="0"/>
              </a:rPr>
              <a:t> </a:t>
            </a:r>
            <a:r>
              <a:rPr lang="en-US" sz="2000" i="1" dirty="0">
                <a:ea typeface="Courier" charset="0"/>
                <a:cs typeface="Courier" charset="0"/>
              </a:rPr>
              <a:t>stop</a:t>
            </a:r>
            <a:r>
              <a:rPr lang="en-US" sz="2000" b="1" dirty="0" smtClean="0">
                <a:ea typeface="Courier" charset="0"/>
                <a:cs typeface="Courier" charset="0"/>
              </a:rPr>
              <a:t>]</a:t>
            </a:r>
            <a:r>
              <a:rPr lang="en-US" sz="2200" dirty="0"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ea typeface="Courier" charset="0"/>
                <a:cs typeface="Courier" charset="0"/>
              </a:rPr>
              <a:t>will create a list with indices from </a:t>
            </a:r>
            <a:r>
              <a:rPr lang="en-US" sz="2200" i="1" dirty="0" smtClean="0">
                <a:ea typeface="Courier" charset="0"/>
                <a:cs typeface="Courier" charset="0"/>
              </a:rPr>
              <a:t>start</a:t>
            </a:r>
            <a:r>
              <a:rPr lang="en-US" sz="2200" dirty="0" smtClean="0">
                <a:ea typeface="Courier" charset="0"/>
                <a:cs typeface="Courier" charset="0"/>
              </a:rPr>
              <a:t> and up to, </a:t>
            </a:r>
            <a:r>
              <a:rPr lang="en-US" sz="2200" b="1" dirty="0" smtClean="0">
                <a:ea typeface="Courier" charset="0"/>
                <a:cs typeface="Courier" charset="0"/>
              </a:rPr>
              <a:t>but not including</a:t>
            </a:r>
            <a:r>
              <a:rPr lang="en-US" sz="2200" dirty="0" smtClean="0">
                <a:ea typeface="Courier" charset="0"/>
                <a:cs typeface="Courier" charset="0"/>
              </a:rPr>
              <a:t>, </a:t>
            </a:r>
            <a:r>
              <a:rPr lang="en-US" sz="2200" i="1" dirty="0" smtClean="0">
                <a:ea typeface="Courier" charset="0"/>
                <a:cs typeface="Courier" charset="0"/>
              </a:rPr>
              <a:t>stop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200" dirty="0" smtClean="0">
                <a:ea typeface="Courier" charset="0"/>
                <a:cs typeface="Courier" charset="0"/>
              </a:rPr>
              <a:t>This is called </a:t>
            </a:r>
            <a:r>
              <a:rPr lang="en-US" sz="2200" b="1" i="1" dirty="0" smtClean="0">
                <a:ea typeface="Courier" charset="0"/>
                <a:cs typeface="Courier" charset="0"/>
              </a:rPr>
              <a:t>list slicing</a:t>
            </a:r>
            <a:endParaRPr lang="en-US" sz="2200" b="1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97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400" dirty="0" smtClean="0">
                <a:ea typeface="Courier" charset="0"/>
                <a:cs typeface="Courier" charset="0"/>
              </a:rPr>
              <a:t>Say I have the list of </a:t>
            </a:r>
            <a:r>
              <a:rPr lang="en-US" sz="2400" dirty="0" err="1" smtClean="0">
                <a:ea typeface="Courier" charset="0"/>
                <a:cs typeface="Courier" charset="0"/>
              </a:rPr>
              <a:t>fibonacci</a:t>
            </a:r>
            <a:r>
              <a:rPr lang="en-US" sz="2400" dirty="0" smtClean="0">
                <a:ea typeface="Courier" charset="0"/>
                <a:cs typeface="Courier" charset="0"/>
              </a:rPr>
              <a:t> terms: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, 1, 2, 3, 5, 8, 13, 21, 34, 55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ea typeface="Courier" charset="0"/>
                <a:cs typeface="Courier" charset="0"/>
              </a:rPr>
              <a:t>At some later time, I decide I only want to work with terms 2-5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#I want: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[2,3,5,8]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554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</a:t>
            </a:r>
            <a:r>
              <a:rPr lang="en-US" dirty="0" err="1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 = [1, 1, 2, 3, 5, 8, 13, 21, 34, 55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#Extract list elements 2-5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fib[2:6]</a:t>
            </a:r>
          </a:p>
          <a:p>
            <a:pPr mar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fib_sub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 #[2,3,5,8]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69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defTabSz="914400">
              <a:spcAft>
                <a:spcPts val="0"/>
              </a:spcAft>
              <a:buClrTx/>
              <a:buSzTx/>
            </a:pPr>
            <a:r>
              <a:rPr lang="en-US" sz="2800" dirty="0" smtClean="0">
                <a:ea typeface="Courier" charset="0"/>
                <a:cs typeface="Courier" charset="0"/>
              </a:rPr>
              <a:t>Create a list of the first 20 powers of 2 (The first element is 2**0, the second is 2**1, the last is 2**19)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800" dirty="0" smtClean="0">
                <a:ea typeface="Courier" charset="0"/>
                <a:cs typeface="Courier" charset="0"/>
              </a:rPr>
              <a:t>From this list, create a </a:t>
            </a:r>
            <a:r>
              <a:rPr lang="en-US" sz="2800" i="1" dirty="0" smtClean="0">
                <a:ea typeface="Courier" charset="0"/>
                <a:cs typeface="Courier" charset="0"/>
              </a:rPr>
              <a:t>new</a:t>
            </a:r>
            <a:r>
              <a:rPr lang="en-US" sz="2800" dirty="0"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ea typeface="Courier" charset="0"/>
                <a:cs typeface="Courier" charset="0"/>
              </a:rPr>
              <a:t>list which contains only the terms between 2**8 and 2**12 (inclusive) and print it</a:t>
            </a:r>
          </a:p>
          <a:p>
            <a:pPr defTabSz="914400">
              <a:spcAft>
                <a:spcPts val="0"/>
              </a:spcAft>
              <a:buClrTx/>
              <a:buSzTx/>
            </a:pPr>
            <a:r>
              <a:rPr lang="en-US" sz="2800" dirty="0" smtClean="0">
                <a:ea typeface="Courier" charset="0"/>
                <a:cs typeface="Courier" charset="0"/>
              </a:rPr>
              <a:t>From the new list, remove and print the 2**10 term</a:t>
            </a:r>
          </a:p>
        </p:txBody>
      </p:sp>
    </p:spTree>
    <p:extLst>
      <p:ext uri="{BB962C8B-B14F-4D97-AF65-F5344CB8AC3E}">
        <p14:creationId xmlns:p14="http://schemas.microsoft.com/office/powerpoint/2010/main" val="18767344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</a:t>
            </a:r>
            <a:r>
              <a:rPr lang="en-US" dirty="0" err="1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379989" cy="3716292"/>
          </a:xfrm>
        </p:spPr>
        <p:txBody>
          <a:bodyPr>
            <a:normAutofit/>
          </a:bodyPr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 = []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n in range(20):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terms.append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( 2**n 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start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terms.index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( 2**8 )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stop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terms.index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( 2**12 )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sub_terms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terms[start:stop+1]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index_remove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sub_terms.index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( 2**10 )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remove_term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sub_terms.pop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index_remove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remove_term</a:t>
            </a:r>
            <a:r>
              <a:rPr lang="en-US" sz="24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Lists can hold any kind of data type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[“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Michael”,”Dwight”,”Toby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”]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my_other_list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[3.14, 2.718, 1.62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20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Lists can even hold combinations of different data types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[6.11, “Amy”, -14]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4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empty list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mylist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[]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39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9435</TotalTime>
  <Words>2442</Words>
  <Application>Microsoft Macintosh PowerPoint</Application>
  <PresentationFormat>Widescreen</PresentationFormat>
  <Paragraphs>383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Calibri</vt:lpstr>
      <vt:lpstr>Calibri Light</vt:lpstr>
      <vt:lpstr>Courier</vt:lpstr>
      <vt:lpstr>Arial</vt:lpstr>
      <vt:lpstr>Celestial</vt:lpstr>
      <vt:lpstr>Lists: collections of variables</vt:lpstr>
      <vt:lpstr>Motivation</vt:lpstr>
      <vt:lpstr>Example</vt:lpstr>
      <vt:lpstr>Motivation</vt:lpstr>
      <vt:lpstr>Lists</vt:lpstr>
      <vt:lpstr>Example</vt:lpstr>
      <vt:lpstr>Lists</vt:lpstr>
      <vt:lpstr>Lists</vt:lpstr>
      <vt:lpstr>Lists</vt:lpstr>
      <vt:lpstr>Printing Lists</vt:lpstr>
      <vt:lpstr>Lists</vt:lpstr>
      <vt:lpstr>Accessing values in a list</vt:lpstr>
      <vt:lpstr>Accessing values in a list</vt:lpstr>
      <vt:lpstr>Accessing values in a list</vt:lpstr>
      <vt:lpstr>Accessing values in a list</vt:lpstr>
      <vt:lpstr>Accessing values in a list</vt:lpstr>
      <vt:lpstr>Index Error</vt:lpstr>
      <vt:lpstr>Negative list indices</vt:lpstr>
      <vt:lpstr>Accessing values in a list</vt:lpstr>
      <vt:lpstr>Accessing values in a list</vt:lpstr>
      <vt:lpstr>Try it!</vt:lpstr>
      <vt:lpstr>Try it!</vt:lpstr>
      <vt:lpstr>Looping through list elements</vt:lpstr>
      <vt:lpstr>Len()</vt:lpstr>
      <vt:lpstr>len()</vt:lpstr>
      <vt:lpstr>Looping through list elements</vt:lpstr>
      <vt:lpstr>Example: Looping through list elements</vt:lpstr>
      <vt:lpstr>Example: Looping through list elements</vt:lpstr>
      <vt:lpstr>Try it!</vt:lpstr>
      <vt:lpstr>Try it!</vt:lpstr>
      <vt:lpstr>Looping through lists</vt:lpstr>
      <vt:lpstr>Looping through lists</vt:lpstr>
      <vt:lpstr>Looping through lists</vt:lpstr>
      <vt:lpstr>Looping through lists</vt:lpstr>
      <vt:lpstr>Looping through lists</vt:lpstr>
      <vt:lpstr>Looping through lists</vt:lpstr>
      <vt:lpstr>Looping through lists</vt:lpstr>
      <vt:lpstr>Adding elements to a list</vt:lpstr>
      <vt:lpstr>Adding elements to a list</vt:lpstr>
      <vt:lpstr>Adding elements to a list</vt:lpstr>
      <vt:lpstr>Adding elements to a list</vt:lpstr>
      <vt:lpstr>Example: Adding elements to a list</vt:lpstr>
      <vt:lpstr>Example: The Fibonacci sequence</vt:lpstr>
      <vt:lpstr>Removing elements From a list</vt:lpstr>
      <vt:lpstr>List Methods</vt:lpstr>
      <vt:lpstr>Example:</vt:lpstr>
      <vt:lpstr>Example: An index function</vt:lpstr>
      <vt:lpstr>The index method</vt:lpstr>
      <vt:lpstr>Example:</vt:lpstr>
      <vt:lpstr>Other List methods</vt:lpstr>
      <vt:lpstr>Example: Append()</vt:lpstr>
      <vt:lpstr>Example: Pop</vt:lpstr>
      <vt:lpstr>Example: Reverse()</vt:lpstr>
      <vt:lpstr>Example: Sort</vt:lpstr>
      <vt:lpstr>Example: Sort</vt:lpstr>
      <vt:lpstr>List Slicing</vt:lpstr>
      <vt:lpstr>For example</vt:lpstr>
      <vt:lpstr>For example</vt:lpstr>
      <vt:lpstr>For example</vt:lpstr>
      <vt:lpstr>List Slicing</vt:lpstr>
      <vt:lpstr>For example</vt:lpstr>
      <vt:lpstr>Using List SlIcing</vt:lpstr>
      <vt:lpstr>Try it!</vt:lpstr>
      <vt:lpstr>Using List SlIcing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362</cp:revision>
  <dcterms:created xsi:type="dcterms:W3CDTF">2021-01-14T21:28:44Z</dcterms:created>
  <dcterms:modified xsi:type="dcterms:W3CDTF">2021-03-01T14:06:54Z</dcterms:modified>
</cp:coreProperties>
</file>