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230"/>
    <p:restoredTop sz="78510"/>
  </p:normalViewPr>
  <p:slideViewPr>
    <p:cSldViewPr snapToGrid="0" snapToObjects="1">
      <p:cViewPr>
        <p:scale>
          <a:sx n="81" d="100"/>
          <a:sy n="81" d="100"/>
        </p:scale>
        <p:origin x="144" y="7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python/python_ref_string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Lists, Strings, and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behave like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Note: we cannot change values within the string like we can lists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”Michael Jordan”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name[8] = “Y”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 '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' object does not support item 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assignment</a:t>
            </a:r>
            <a:endParaRPr lang="en-US" sz="24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string methods</a:t>
            </a:r>
          </a:p>
          <a:p>
            <a:r>
              <a:rPr lang="en-US" dirty="0" smtClean="0">
                <a:hlinkClick r:id="rId2"/>
              </a:rPr>
              <a:t>https://www.w3schools.com/python/python_ref_string.asp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1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“Obi Wan Kenobi”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name.find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(“Wan”) #returns 4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name.isnumeric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# returns False, since the string is not also a number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name.replace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(“Wan”, “Two”) #returns “Obi Two Kenobi”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name.split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 “) #Returns a list: [“Obi”, “Wan”, “Kenobi”]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input(“What is the radius? “)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radius.replace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(“.”,””).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isnumeric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math.pi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* float(radius) **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print(area)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print(“You didn’t enter a number!”)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berate_user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5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 with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variables differ from “normal” variables in another important way that often causes some confusion</a:t>
            </a:r>
            <a:endParaRPr lang="en-US" dirty="0"/>
          </a:p>
          <a:p>
            <a:r>
              <a:rPr lang="en-US" dirty="0" smtClean="0"/>
              <a:t>Assigning a variable to a list creates what we call an </a:t>
            </a:r>
            <a:r>
              <a:rPr lang="en-US" i="1" dirty="0" smtClean="0"/>
              <a:t>alias</a:t>
            </a:r>
            <a:r>
              <a:rPr lang="en-US" dirty="0" smtClean="0"/>
              <a:t>: it does not copy the list but just creates another reference to it</a:t>
            </a:r>
          </a:p>
        </p:txBody>
      </p:sp>
    </p:spTree>
    <p:extLst>
      <p:ext uri="{BB962C8B-B14F-4D97-AF65-F5344CB8AC3E}">
        <p14:creationId xmlns:p14="http://schemas.microsoft.com/office/powerpoint/2010/main" val="51078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2.72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4056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#3.14,3.14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2.72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#2.72,3.14</a:t>
            </a:r>
          </a:p>
        </p:txBody>
      </p:sp>
    </p:spTree>
    <p:extLst>
      <p:ext uri="{BB962C8B-B14F-4D97-AF65-F5344CB8AC3E}">
        <p14:creationId xmlns:p14="http://schemas.microsoft.com/office/powerpoint/2010/main" val="34882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a[1] = -100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print(b) # [1,-100,3,4]</a:t>
            </a:r>
          </a:p>
        </p:txBody>
      </p:sp>
    </p:spTree>
    <p:extLst>
      <p:ext uri="{BB962C8B-B14F-4D97-AF65-F5344CB8AC3E}">
        <p14:creationId xmlns:p14="http://schemas.microsoft.com/office/powerpoint/2010/main" val="156343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we create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 order to keep track of a value, the computer needs to store that value in its </a:t>
            </a:r>
            <a:r>
              <a:rPr lang="en-US" sz="2800" b="1" i="1" dirty="0" smtClean="0">
                <a:solidFill>
                  <a:srgbClr val="FFFF00"/>
                </a:solidFill>
              </a:rPr>
              <a:t>memory</a:t>
            </a:r>
          </a:p>
          <a:p>
            <a:r>
              <a:rPr lang="en-US" sz="2800" dirty="0" smtClean="0"/>
              <a:t>Modern computers have vast memory (many GB), which can be divided up into tiny units</a:t>
            </a:r>
          </a:p>
          <a:p>
            <a:r>
              <a:rPr lang="en-US" sz="2800" dirty="0" smtClean="0"/>
              <a:t>When you create a variable, the computer copies the value specified by the assignment statement to a specific location in its memory</a:t>
            </a:r>
            <a:endParaRPr lang="en-US" sz="2800" dirty="0"/>
          </a:p>
          <a:p>
            <a:r>
              <a:rPr lang="en-US" sz="2800" dirty="0" smtClean="0"/>
              <a:t>This value is then referred to by its </a:t>
            </a:r>
            <a:r>
              <a:rPr lang="en-US" sz="2800" b="1" i="1" dirty="0" smtClean="0">
                <a:solidFill>
                  <a:srgbClr val="FFFF00"/>
                </a:solidFill>
              </a:rPr>
              <a:t>memory address</a:t>
            </a:r>
          </a:p>
          <a:p>
            <a:r>
              <a:rPr lang="en-US" sz="2800" dirty="0" smtClean="0"/>
              <a:t>The variable name is like a “nickname” used instead of the long, complicated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81389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5" name="TextBox 14"/>
          <p:cNvSpPr txBox="1"/>
          <p:nvPr/>
        </p:nvSpPr>
        <p:spPr>
          <a:xfrm>
            <a:off x="10622280" y="1593532"/>
            <a:ext cx="156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already being used (either by your program or some other program running on your computer)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133327" y="1832095"/>
            <a:ext cx="460059" cy="5419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027920" y="2526455"/>
            <a:ext cx="717867" cy="38279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>
            <a:off x="10027920" y="2886194"/>
            <a:ext cx="594360" cy="26100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magic 8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3.14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5" name="TextBox 14"/>
          <p:cNvSpPr txBox="1"/>
          <p:nvPr/>
        </p:nvSpPr>
        <p:spPr>
          <a:xfrm>
            <a:off x="10622280" y="1593532"/>
            <a:ext cx="156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already being used (either by your program or some other program running on your computer)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133327" y="1832095"/>
            <a:ext cx="460059" cy="5419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027920" y="2526455"/>
            <a:ext cx="717867" cy="38279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>
            <a:off x="10027920" y="2886194"/>
            <a:ext cx="594360" cy="26100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69223" y="4201953"/>
            <a:ext cx="6164580" cy="5885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4550926"/>
            <a:ext cx="4608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the value </a:t>
            </a: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3.14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/>
              <a:t>inside the block of memory at location </a:t>
            </a:r>
            <a:r>
              <a:rPr lang="is-IS" sz="2400" dirty="0" smtClean="0"/>
              <a:t>140236649896210, and create the name </a:t>
            </a:r>
            <a:r>
              <a:rPr lang="is-I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is-IS" sz="2400" dirty="0" smtClean="0"/>
              <a:t> to easily refer to </a:t>
            </a:r>
            <a:r>
              <a:rPr lang="is-IS" sz="2400" dirty="0"/>
              <a:t>140236649896210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4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print(a)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3.14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5" name="TextBox 14"/>
          <p:cNvSpPr txBox="1"/>
          <p:nvPr/>
        </p:nvSpPr>
        <p:spPr>
          <a:xfrm>
            <a:off x="10622280" y="1593532"/>
            <a:ext cx="156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already being used (either by your program or some other program running on your computer)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133327" y="1832095"/>
            <a:ext cx="460059" cy="5419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027920" y="2526455"/>
            <a:ext cx="717867" cy="38279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>
            <a:off x="10027920" y="2886194"/>
            <a:ext cx="594360" cy="26100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69223" y="4201953"/>
            <a:ext cx="6164580" cy="5885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4550926"/>
            <a:ext cx="4608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 to the memory location associated with the name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, copy the value, and send the value to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2400" dirty="0" smtClean="0"/>
              <a:t>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29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02536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3.14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5" name="TextBox 4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4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  <a:p>
            <a:pPr marL="0" indent="0">
              <a:buNone/>
            </a:pPr>
            <a:r>
              <a:rPr lang="en-US" sz="2800" b="1" u="sng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3.14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5" name="TextBox 4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753" y="4739700"/>
            <a:ext cx="4608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 to the memory location associated with the name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, copy the value, and assign the copied value to a new memory location, labeled by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640" y="2109503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3124200" y="2170463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94760" y="210950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140236649896211</a:t>
            </a:r>
            <a:endParaRPr lang="is-I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0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  <a:p>
            <a:pPr marL="0" indent="0">
              <a:buNone/>
            </a:pPr>
            <a:r>
              <a:rPr lang="en-US" sz="2800" b="1" u="sng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3.14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5" name="TextBox 4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640" y="2109503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3124200" y="2170463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94760" y="210950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140236649896211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1280" y="3255526"/>
            <a:ext cx="3845212" cy="27185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400" dirty="0" smtClean="0"/>
              <a:t> refer to two separate locations in the computer’s memory. The </a:t>
            </a:r>
            <a:r>
              <a:rPr lang="en-US" sz="2400" b="1" i="1" dirty="0" smtClean="0">
                <a:solidFill>
                  <a:srgbClr val="00B050"/>
                </a:solidFill>
              </a:rPr>
              <a:t>value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from the memory location associated with 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 was </a:t>
            </a:r>
            <a:r>
              <a:rPr lang="en-US" sz="2400" b="1" i="1" dirty="0" smtClean="0">
                <a:solidFill>
                  <a:srgbClr val="00B050"/>
                </a:solidFill>
              </a:rPr>
              <a:t>copied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to the memory location associated with 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1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“Normal”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3.14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2.72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print(b)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2.72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5" name="TextBox 4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5902" y="5080783"/>
            <a:ext cx="460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means that if I now change the value associated with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400" dirty="0" smtClean="0"/>
              <a:t>’s value will be unaffected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640" y="2109503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3124200" y="2170463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94760" y="210950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140236649896211</a:t>
            </a:r>
            <a:endParaRPr lang="is-I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0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variables work differently!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lists can get very large, it doesn’t make sense to copy the entire list every time we use an assignment statement</a:t>
            </a:r>
          </a:p>
          <a:p>
            <a:r>
              <a:rPr lang="en-US" dirty="0" smtClean="0"/>
              <a:t>Instead, it is the </a:t>
            </a:r>
            <a:r>
              <a:rPr lang="en-US" i="1" dirty="0" smtClean="0"/>
              <a:t>memory address</a:t>
            </a:r>
            <a:r>
              <a:rPr lang="en-US" dirty="0" smtClean="0"/>
              <a:t> that is copied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[1,2,3,4]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0090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[1,2,3,4]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9" name="TextBox 18"/>
          <p:cNvSpPr txBox="1"/>
          <p:nvPr/>
        </p:nvSpPr>
        <p:spPr>
          <a:xfrm>
            <a:off x="946753" y="4692164"/>
            <a:ext cx="4608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 to the memory location associated with the name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, copy the value, and assign the copied value to a new memory location, labeled by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800" dirty="0" smtClean="0"/>
              <a:t> statement to determine list membership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value in list: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Item”,value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is in the list!”)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Item”,value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 is not in the list!”)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28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[1,2,3,4]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9" name="TextBox 18"/>
          <p:cNvSpPr txBox="1"/>
          <p:nvPr/>
        </p:nvSpPr>
        <p:spPr>
          <a:xfrm>
            <a:off x="946753" y="4692164"/>
            <a:ext cx="4608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 to the memory location associated with the name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, copy the value, and assign the copied value to a new memory location, labeled by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&quot;No&quot; Symbol 4"/>
          <p:cNvSpPr/>
          <p:nvPr/>
        </p:nvSpPr>
        <p:spPr>
          <a:xfrm>
            <a:off x="1249679" y="4420687"/>
            <a:ext cx="2889853" cy="2889853"/>
          </a:xfrm>
          <a:prstGeom prst="noSmoking">
            <a:avLst>
              <a:gd name="adj" fmla="val 36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18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[1,2,3,4]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9" name="TextBox 18"/>
          <p:cNvSpPr txBox="1"/>
          <p:nvPr/>
        </p:nvSpPr>
        <p:spPr>
          <a:xfrm>
            <a:off x="946753" y="4692164"/>
            <a:ext cx="460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new variable name,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400" dirty="0" smtClean="0"/>
              <a:t>, and associate it with the same memory address as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41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[1,2,3,4]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9" name="TextBox 18"/>
          <p:cNvSpPr txBox="1"/>
          <p:nvPr/>
        </p:nvSpPr>
        <p:spPr>
          <a:xfrm>
            <a:off x="946753" y="4692164"/>
            <a:ext cx="460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400" dirty="0" smtClean="0"/>
              <a:t> are two different names that refer to the same thing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640" y="2109503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3124200" y="2170463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4760" y="210950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27075" y="2005876"/>
            <a:ext cx="2479372" cy="19607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43247" y="2356894"/>
            <a:ext cx="2563200" cy="1817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33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a[1] = -999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[1,-999,3,4]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9" name="TextBox 18"/>
          <p:cNvSpPr txBox="1"/>
          <p:nvPr/>
        </p:nvSpPr>
        <p:spPr>
          <a:xfrm>
            <a:off x="946753" y="5228243"/>
            <a:ext cx="460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If I change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>
                <a:ea typeface="Courier" charset="0"/>
                <a:cs typeface="Courier" charset="0"/>
              </a:rPr>
              <a:t>, I automatically also change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400" dirty="0" smtClean="0">
                <a:ea typeface="Courier" charset="0"/>
                <a:cs typeface="Courier" charset="0"/>
              </a:rPr>
              <a:t>, and vice versa</a:t>
            </a:r>
            <a:endParaRPr lang="en-US" sz="2400" dirty="0">
              <a:ea typeface="Courier" charset="0"/>
              <a:cs typeface="Courie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640" y="2109503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3124200" y="2170463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4760" y="210950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27075" y="2005876"/>
            <a:ext cx="2479372" cy="19607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43247" y="2356894"/>
            <a:ext cx="2563200" cy="1817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52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a[1] = -999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b[2]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[1,-999,3,0]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9" name="TextBox 18"/>
          <p:cNvSpPr txBox="1"/>
          <p:nvPr/>
        </p:nvSpPr>
        <p:spPr>
          <a:xfrm>
            <a:off x="946753" y="5228243"/>
            <a:ext cx="460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If I change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>
                <a:ea typeface="Courier" charset="0"/>
                <a:cs typeface="Courier" charset="0"/>
              </a:rPr>
              <a:t>, I automatically also change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400" dirty="0" smtClean="0">
                <a:ea typeface="Courier" charset="0"/>
                <a:cs typeface="Courier" charset="0"/>
              </a:rPr>
              <a:t>, and vice versa</a:t>
            </a:r>
            <a:endParaRPr lang="en-US" sz="2400" dirty="0">
              <a:ea typeface="Courier" charset="0"/>
              <a:cs typeface="Courie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640" y="2109503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3124200" y="2170463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4760" y="210950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27075" y="2005876"/>
            <a:ext cx="2479372" cy="19607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43247" y="2356894"/>
            <a:ext cx="2563200" cy="1817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6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[1,2,3,4]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a[1] = -999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b[2]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0" y="11277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0600" y="24231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37185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[1,-999,3,0]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0600" y="5013960"/>
            <a:ext cx="1295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unused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196454" y="48142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Address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755380" y="481429"/>
            <a:ext cx="12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Memory Contents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466492" y="16965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140236649896208</a:t>
            </a:r>
            <a:endParaRPr lang="is-IS"/>
          </a:p>
        </p:txBody>
      </p:sp>
      <p:sp>
        <p:nvSpPr>
          <p:cNvPr id="12" name="TextBox 11"/>
          <p:cNvSpPr txBox="1"/>
          <p:nvPr/>
        </p:nvSpPr>
        <p:spPr>
          <a:xfrm>
            <a:off x="6466492" y="28861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140236649896209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6466492" y="418159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140236649896210</a:t>
            </a:r>
            <a:endParaRPr lang="is-IS" dirty="0"/>
          </a:p>
        </p:txBody>
      </p:sp>
      <p:sp>
        <p:nvSpPr>
          <p:cNvPr id="14" name="TextBox 13"/>
          <p:cNvSpPr txBox="1"/>
          <p:nvPr/>
        </p:nvSpPr>
        <p:spPr>
          <a:xfrm>
            <a:off x="6466492" y="549628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140236649896211</a:t>
            </a:r>
            <a:endParaRPr lang="is-IS" dirty="0"/>
          </a:p>
        </p:txBody>
      </p:sp>
      <p:sp>
        <p:nvSpPr>
          <p:cNvPr id="19" name="TextBox 18"/>
          <p:cNvSpPr txBox="1"/>
          <p:nvPr/>
        </p:nvSpPr>
        <p:spPr>
          <a:xfrm>
            <a:off x="946753" y="5228243"/>
            <a:ext cx="4608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To avoid this, use </a:t>
            </a:r>
            <a:r>
              <a:rPr lang="en-US" sz="2400" dirty="0" err="1" smtClean="0">
                <a:ea typeface="Courier" charset="0"/>
                <a:cs typeface="Courier" charset="0"/>
              </a:rPr>
              <a:t>list.copy</a:t>
            </a:r>
            <a:r>
              <a:rPr lang="en-US" sz="2400" dirty="0" smtClean="0">
                <a:ea typeface="Courier" charset="0"/>
                <a:cs typeface="Courier" charset="0"/>
              </a:rPr>
              <a:t>()</a:t>
            </a:r>
            <a:endParaRPr lang="en-US" sz="2400" dirty="0">
              <a:ea typeface="Courier" charset="0"/>
              <a:cs typeface="Courie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4640" y="1798320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124200" y="1859280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94760" y="1798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640" y="2109503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3124200" y="2170463"/>
            <a:ext cx="670560" cy="282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4760" y="210950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 smtClean="0">
                <a:solidFill>
                  <a:srgbClr val="FFFF00"/>
                </a:solidFill>
              </a:rPr>
              <a:t>140236649896210</a:t>
            </a:r>
            <a:endParaRPr lang="is-IS" sz="20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27075" y="2005876"/>
            <a:ext cx="2479372" cy="19607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43247" y="2356894"/>
            <a:ext cx="2563200" cy="1817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73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lists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Like other data types we’ve seen, lists are able to be returned from functions</a:t>
            </a:r>
          </a:p>
          <a:p>
            <a:r>
              <a:rPr lang="en-US" sz="2400" dirty="0" smtClean="0"/>
              <a:t>This allows us to return as many values from a function as we want!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316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math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solve_quadratic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a,b,c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“””Solve quadratic equations (assuming discriminant &gt;= 0)”””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sqrt_disc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(b**2 – 4*a*c)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= (-b +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sqrt_disc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/ (2*a)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(-b –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sqrt_disc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/ (2*a)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solution = [x1,x2]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solution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7465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range(3):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coeffs.append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float( input(“Enter the next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 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solution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solve_quadratic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[0],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[1],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[2])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= solution[0]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solution[1]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print(“x1,x2=“,x1,x2)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5122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range(3):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coeffs.append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float( input(“Enter the next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 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solution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solve_quadratic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[0],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[1],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[2])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x1,x2 = solution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print(“x1,x2=“,x1,x2)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90440" y="4540469"/>
            <a:ext cx="3578773" cy="132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lets you “unpack” elements from a list into </a:t>
            </a:r>
            <a:r>
              <a:rPr lang="en-US" smtClean="0"/>
              <a:t>individual variables, like this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05352" y="4477407"/>
            <a:ext cx="2648607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planets = [ “Mercury”,”Venus”,”Earth”,”Mars”,”Jupiter”,”Saturn”,”Uranus”,”Neptune”]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print(“Pluto” in planets) #prints False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print(“Mars” in planets) #True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Alderaan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 not in planets) #True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21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Tuples: Less useful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lists and strings, </a:t>
            </a:r>
            <a:r>
              <a:rPr lang="en-US" b="1" dirty="0" smtClean="0"/>
              <a:t>tuples</a:t>
            </a:r>
            <a:r>
              <a:rPr lang="en-US" b="1" i="1" dirty="0" smtClean="0"/>
              <a:t> </a:t>
            </a:r>
            <a:r>
              <a:rPr lang="en-US" dirty="0" smtClean="0"/>
              <a:t>are another sequence data type in Python</a:t>
            </a:r>
          </a:p>
          <a:p>
            <a:r>
              <a:rPr lang="en-US" dirty="0" smtClean="0"/>
              <a:t>Declare a tuple like a list, except using parenthesis instead of brackets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planets = (‘Mercury’, ‘Venus’, ‘Mars’, ‘Earth’, ‘Jupiter’, ‘Saturn’, ‘Uranus’, ‘Neptune’)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4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Tuples: Less useful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don’t have (as many) built in methods as lists</a:t>
            </a:r>
          </a:p>
          <a:p>
            <a:r>
              <a:rPr lang="en-US" dirty="0" smtClean="0"/>
              <a:t>Values within a tuple cannot be changed</a:t>
            </a:r>
          </a:p>
          <a:p>
            <a:r>
              <a:rPr lang="en-US" dirty="0" smtClean="0"/>
              <a:t>Tuples cannot be appended to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planets = (‘Mercury’, ‘Venus’, ‘Mars’, ‘Earth’, ‘Jupiter’, ‘Saturn’, ‘Uranus’, ‘Neptune’)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55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Tuples: Less useful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still loop through tuples just like lists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planets = (‘Mercury’, ‘Venus’, ‘Mars’, ‘Earth’, ‘Jupiter’, ‘Saturn’, ‘Uranus’, ‘Neptune’)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planet in planets: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print(planet)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(planets)):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print(planet[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26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Tuples: Less useful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tuples?</a:t>
            </a:r>
          </a:p>
          <a:p>
            <a:r>
              <a:rPr lang="en-US" dirty="0" smtClean="0"/>
              <a:t>Treat tuples essentially like constants, except for lists</a:t>
            </a:r>
          </a:p>
          <a:p>
            <a:r>
              <a:rPr lang="en-US" dirty="0" smtClean="0"/>
              <a:t>We won’t directly use tuples much in this class, but you should know they exist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planets = (‘Mercury’, ‘Venus’, ‘Mars’, ‘Earth’, ‘Jupiter’, ‘Saturn’, ‘Uranus’, ‘Neptune’)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97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tuples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actually need the parenthesis to create a tuple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values = 2,3,4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One place you’ll see tuples used relatively frequently is within functions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9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math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solve_quadratic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a,b,c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“””Solve quadratic equations (assuming discriminant &gt;= 0)”””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sqrt_disc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(b**2 – 4*a*c)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= (-b +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sqrt_disc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/ (2*a)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(-b –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sqrt_disc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/ (2*a)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x1,x2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9174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range(3):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coeffs.append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float( input(“Enter the next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 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x1,x2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solve_quadratic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[0],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[1],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coeffs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[2])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print(“x1,x2=“,x1,x2)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617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list( range(1,20,2)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range(20):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,”is odd”)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,”is even”)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1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can contain practically anything</a:t>
            </a:r>
            <a:r>
              <a:rPr lang="mr-IN" dirty="0" smtClean="0"/>
              <a:t>…</a:t>
            </a:r>
            <a:r>
              <a:rPr lang="en-US" dirty="0" smtClean="0"/>
              <a:t> even other lists!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inner_planets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[“Mercury”, “Venus”, “Earth”, “Mars”]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outer_planets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[“Jupiter”, “Saturn”, “Uranus”, “Neptune”]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all_planets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inner_planets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outer_planets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all_planets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[0]) #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[“Mercury”, “Venus”, “Earth”, “Mars”]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all_planets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[1][1]) #Saturn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behave like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some ways, a string behaves like a list of characters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”Michael Jordan”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lastname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string[8:14]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lastname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#”Jordan”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behave like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some ways, a string behaves like a list of characters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”Michael Jordan”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“Michael” in name: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print(“true”)</a:t>
            </a:r>
          </a:p>
        </p:txBody>
      </p:sp>
    </p:spTree>
    <p:extLst>
      <p:ext uri="{BB962C8B-B14F-4D97-AF65-F5344CB8AC3E}">
        <p14:creationId xmlns:p14="http://schemas.microsoft.com/office/powerpoint/2010/main" val="91088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behave like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some ways, a string behaves like a list of characters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”Michael Jordan”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(name)):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print(name[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49439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10556</TotalTime>
  <Words>1740</Words>
  <Application>Microsoft Macintosh PowerPoint</Application>
  <PresentationFormat>Widescreen</PresentationFormat>
  <Paragraphs>420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Calibri Light</vt:lpstr>
      <vt:lpstr>Courier</vt:lpstr>
      <vt:lpstr>Mangal</vt:lpstr>
      <vt:lpstr>Arial</vt:lpstr>
      <vt:lpstr>Celestial</vt:lpstr>
      <vt:lpstr>Lists, Strings, and dicts</vt:lpstr>
      <vt:lpstr>Example: The magic 8 ball</vt:lpstr>
      <vt:lpstr>List membership</vt:lpstr>
      <vt:lpstr>Example</vt:lpstr>
      <vt:lpstr>Example</vt:lpstr>
      <vt:lpstr>Nested Lists</vt:lpstr>
      <vt:lpstr>Strings behave like lists</vt:lpstr>
      <vt:lpstr>Strings behave like lists</vt:lpstr>
      <vt:lpstr>Strings behave like lists</vt:lpstr>
      <vt:lpstr>Strings behave like lists</vt:lpstr>
      <vt:lpstr>Strings are objects</vt:lpstr>
      <vt:lpstr>Strings are objects</vt:lpstr>
      <vt:lpstr>Strings are objects</vt:lpstr>
      <vt:lpstr>Assignment statements with List variables</vt:lpstr>
      <vt:lpstr>Example: “Normal” Variables</vt:lpstr>
      <vt:lpstr>Example: “Normal” Variables</vt:lpstr>
      <vt:lpstr>Example: List Variables</vt:lpstr>
      <vt:lpstr>What happens when we create a variable?</vt:lpstr>
      <vt:lpstr>Example: “Normal” Variables</vt:lpstr>
      <vt:lpstr>Example: “Normal” Variables</vt:lpstr>
      <vt:lpstr>Example: “Normal” Variables</vt:lpstr>
      <vt:lpstr>Example: “Normal” Variables</vt:lpstr>
      <vt:lpstr>Example: “Normal” Variables</vt:lpstr>
      <vt:lpstr>Example: “Normal” Variables</vt:lpstr>
      <vt:lpstr>Example: “Normal” Variables</vt:lpstr>
      <vt:lpstr>Example: “Normal” Variables</vt:lpstr>
      <vt:lpstr>List variables work differently!</vt:lpstr>
      <vt:lpstr>Example: List Variables</vt:lpstr>
      <vt:lpstr>Example: List Variables</vt:lpstr>
      <vt:lpstr>Example: List Variables</vt:lpstr>
      <vt:lpstr>Example: List Variables</vt:lpstr>
      <vt:lpstr>Example: List Variables</vt:lpstr>
      <vt:lpstr>Example: List Variables</vt:lpstr>
      <vt:lpstr>Example: List Variables</vt:lpstr>
      <vt:lpstr>Example: List Variables</vt:lpstr>
      <vt:lpstr>Returning lists from functions</vt:lpstr>
      <vt:lpstr>Example</vt:lpstr>
      <vt:lpstr>Example</vt:lpstr>
      <vt:lpstr>Example</vt:lpstr>
      <vt:lpstr>Tuples: Less useful lists</vt:lpstr>
      <vt:lpstr>Tuples: Less useful lists</vt:lpstr>
      <vt:lpstr>Tuples: Less useful lists</vt:lpstr>
      <vt:lpstr>Tuples: Less useful lists</vt:lpstr>
      <vt:lpstr>Returning tuples from functions</vt:lpstr>
      <vt:lpstr>Example</vt:lpstr>
      <vt:lpstr>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392</cp:revision>
  <dcterms:created xsi:type="dcterms:W3CDTF">2021-01-14T21:28:44Z</dcterms:created>
  <dcterms:modified xsi:type="dcterms:W3CDTF">2021-03-03T18:52:36Z</dcterms:modified>
</cp:coreProperties>
</file>