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1" r:id="rId12"/>
    <p:sldId id="273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844" y="6381053"/>
            <a:ext cx="1311310" cy="250860"/>
          </a:xfrm>
        </p:spPr>
        <p:txBody>
          <a:bodyPr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 smtClean="0"/>
              <a:t>Matter &amp; Interactions 4e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5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844" y="6381053"/>
            <a:ext cx="1311310" cy="250860"/>
          </a:xfrm>
        </p:spPr>
        <p:txBody>
          <a:bodyPr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 smtClean="0"/>
              <a:t>Matter &amp; Interactions 4e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F782-D761-3A47-82B4-252D22476C6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873A-FEA2-C142-B9A8-36BD5564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Clicker </a:t>
            </a:r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Chapter 16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dirty="0" smtClean="0">
                <a:solidFill>
                  <a:srgbClr val="C00000"/>
                </a:solidFill>
              </a:rPr>
              <a:t> 4e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1" y="3602039"/>
            <a:ext cx="7385336" cy="11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354" y="6351639"/>
            <a:ext cx="120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2015-02-22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3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41846" y="1077972"/>
            <a:ext cx="322239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Q16.5.d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 smtClean="0"/>
              <a:t>What is </a:t>
            </a:r>
            <a:r>
              <a:rPr lang="en-US" sz="2800" i="1" dirty="0"/>
              <a:t>V</a:t>
            </a:r>
            <a:r>
              <a:rPr lang="en-US" sz="2800" baseline="-25000" dirty="0"/>
              <a:t>B </a:t>
            </a:r>
            <a:r>
              <a:rPr lang="en-US" sz="2800" dirty="0"/>
              <a:t>- </a:t>
            </a:r>
            <a:r>
              <a:rPr lang="en-US" sz="2800" i="1" dirty="0"/>
              <a:t>V</a:t>
            </a:r>
            <a:r>
              <a:rPr lang="en-US" sz="2800" baseline="-25000" dirty="0"/>
              <a:t>A </a:t>
            </a:r>
            <a:r>
              <a:rPr lang="en-US" sz="2800" dirty="0"/>
              <a:t>?</a:t>
            </a:r>
            <a:endParaRPr lang="x-none" sz="2800" dirty="0"/>
          </a:p>
          <a:p>
            <a:endParaRPr lang="x-none" sz="2800" dirty="0"/>
          </a:p>
          <a:p>
            <a:r>
              <a:rPr lang="en-US" sz="2800" dirty="0"/>
              <a:t>1) –20 V</a:t>
            </a:r>
            <a:endParaRPr lang="x-none" sz="2800" dirty="0"/>
          </a:p>
          <a:p>
            <a:r>
              <a:rPr lang="en-US" sz="2800" dirty="0"/>
              <a:t>2) –10.05 V</a:t>
            </a:r>
            <a:endParaRPr lang="x-none" sz="2800" dirty="0"/>
          </a:p>
          <a:p>
            <a:r>
              <a:rPr lang="en-US" sz="2800" dirty="0"/>
              <a:t>3) –8.06 V</a:t>
            </a:r>
            <a:endParaRPr lang="x-none" sz="2800" dirty="0"/>
          </a:p>
          <a:p>
            <a:r>
              <a:rPr lang="en-US" sz="2800" dirty="0"/>
              <a:t>4) –0.1 V</a:t>
            </a:r>
            <a:endParaRPr lang="x-none" sz="2800" dirty="0"/>
          </a:p>
          <a:p>
            <a:r>
              <a:rPr lang="en-US" sz="2800" dirty="0"/>
              <a:t>5) none of the above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953980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0" y="2527300"/>
            <a:ext cx="449580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41846" y="1077972"/>
            <a:ext cx="322239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Q16.5.f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 smtClean="0"/>
              <a:t>What is </a:t>
            </a:r>
            <a:r>
              <a:rPr lang="en-US" sz="2800" i="1" dirty="0"/>
              <a:t>V</a:t>
            </a:r>
            <a:r>
              <a:rPr lang="en-US" sz="2800" baseline="-25000" dirty="0"/>
              <a:t>B </a:t>
            </a:r>
            <a:r>
              <a:rPr lang="en-US" sz="2800" dirty="0"/>
              <a:t>- </a:t>
            </a:r>
            <a:r>
              <a:rPr lang="en-US" sz="2800" i="1" dirty="0"/>
              <a:t>V</a:t>
            </a:r>
            <a:r>
              <a:rPr lang="en-US" sz="2800" baseline="-25000" dirty="0"/>
              <a:t>A </a:t>
            </a:r>
            <a:r>
              <a:rPr lang="en-US" sz="2800" dirty="0"/>
              <a:t>?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r>
              <a:rPr lang="en-US" sz="2800" dirty="0"/>
              <a:t>1) +1350 V</a:t>
            </a:r>
            <a:endParaRPr lang="x-none" sz="2800" dirty="0"/>
          </a:p>
          <a:p>
            <a:r>
              <a:rPr lang="en-US" sz="2800" dirty="0"/>
              <a:t>2) –1350 V</a:t>
            </a:r>
            <a:endParaRPr lang="x-none" sz="2800" dirty="0"/>
          </a:p>
          <a:p>
            <a:r>
              <a:rPr lang="en-US" sz="2800" dirty="0"/>
              <a:t>3) +3375 V</a:t>
            </a:r>
            <a:endParaRPr lang="x-none" sz="2800" dirty="0"/>
          </a:p>
          <a:p>
            <a:r>
              <a:rPr lang="en-US" sz="2800" dirty="0"/>
              <a:t>4) –3375 V</a:t>
            </a:r>
            <a:endParaRPr lang="x-none" sz="2800" dirty="0"/>
          </a:p>
          <a:p>
            <a:r>
              <a:rPr lang="en-US" sz="2800" dirty="0" smtClean="0"/>
              <a:t>5</a:t>
            </a:r>
            <a:r>
              <a:rPr lang="en-US" sz="2800" dirty="0"/>
              <a:t>) none of the above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366150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20" y="802141"/>
            <a:ext cx="2850900" cy="50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69426" y="403553"/>
            <a:ext cx="3394816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Q16.5.h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Now what is the magnitude of the electric field in the air gaps?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Same </a:t>
            </a:r>
            <a:r>
              <a:rPr lang="en-US" sz="2800" dirty="0"/>
              <a:t>as originally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Less </a:t>
            </a:r>
            <a:r>
              <a:rPr lang="en-US" sz="2800" dirty="0"/>
              <a:t>than originally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Greater </a:t>
            </a:r>
            <a:r>
              <a:rPr lang="en-US" sz="2800" dirty="0"/>
              <a:t>than originally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</a:t>
            </a:r>
            <a:r>
              <a:rPr lang="en-US" sz="2800" dirty="0"/>
              <a:t>enough information to tell</a:t>
            </a:r>
            <a:r>
              <a:rPr lang="x-none" sz="2800" dirty="0"/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953980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6" y="400848"/>
            <a:ext cx="4147478" cy="5522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132" y="6059936"/>
            <a:ext cx="407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 a capacitor</a:t>
            </a:r>
            <a:r>
              <a:rPr lang="es-MX" sz="2800" b="1" dirty="0"/>
              <a:t> </a:t>
            </a:r>
            <a:r>
              <a:rPr lang="es-MX" sz="2800" i="1" dirty="0"/>
              <a:t>E</a:t>
            </a:r>
            <a:r>
              <a:rPr lang="es-MX" sz="2800" dirty="0"/>
              <a:t> = (</a:t>
            </a:r>
            <a:r>
              <a:rPr lang="es-MX" sz="2800" i="1" dirty="0"/>
              <a:t>Q</a:t>
            </a:r>
            <a:r>
              <a:rPr lang="es-MX" sz="2800" dirty="0"/>
              <a:t>/</a:t>
            </a:r>
            <a:r>
              <a:rPr lang="es-MX" sz="2800" i="1" dirty="0"/>
              <a:t>A</a:t>
            </a:r>
            <a:r>
              <a:rPr lang="es-MX" sz="2800" dirty="0"/>
              <a:t>)</a:t>
            </a:r>
            <a:r>
              <a:rPr lang="es-MX" sz="2800" dirty="0" smtClean="0"/>
              <a:t>/</a:t>
            </a:r>
            <a:r>
              <a:rPr lang="el-GR" sz="2800" dirty="0" smtClean="0"/>
              <a:t>ε</a:t>
            </a:r>
            <a:r>
              <a:rPr lang="es-MX" sz="2800" baseline="-25000" dirty="0" smtClean="0"/>
              <a:t>0</a:t>
            </a:r>
            <a:r>
              <a:rPr lang="x-none" sz="2800" dirty="0" smtClean="0"/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91637" y="140571"/>
            <a:ext cx="387260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Q16.5.i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Without the metal slab, </a:t>
            </a:r>
            <a:r>
              <a:rPr lang="en-US" sz="2800" i="1" dirty="0"/>
              <a:t>V</a:t>
            </a:r>
            <a:r>
              <a:rPr lang="en-US" sz="2800" baseline="-25000" dirty="0"/>
              <a:t>B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A</a:t>
            </a:r>
            <a:r>
              <a:rPr lang="en-US" sz="2800" dirty="0"/>
              <a:t> was –1000  volts. Then a metal slab was inserted into the capacitor.  </a:t>
            </a:r>
            <a:br>
              <a:rPr lang="en-US" sz="2800" dirty="0"/>
            </a:br>
            <a:r>
              <a:rPr lang="en-US" sz="2800" dirty="0"/>
              <a:t>Now  </a:t>
            </a: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V</a:t>
            </a:r>
            <a:r>
              <a:rPr lang="en-US" sz="2800" baseline="-25000" dirty="0"/>
              <a:t>B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A </a:t>
            </a:r>
            <a:r>
              <a:rPr lang="en-US" sz="2800" dirty="0"/>
              <a:t>=</a:t>
            </a:r>
            <a:endParaRPr lang="x-none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+ </a:t>
            </a:r>
            <a:r>
              <a:rPr lang="en-US" sz="2800" dirty="0"/>
              <a:t>1000 volts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+</a:t>
            </a:r>
            <a:r>
              <a:rPr lang="en-US" sz="2800" dirty="0"/>
              <a:t>500 volts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0 </a:t>
            </a:r>
            <a:r>
              <a:rPr lang="en-US" sz="2800" dirty="0"/>
              <a:t>volts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–</a:t>
            </a:r>
            <a:r>
              <a:rPr lang="en-US" sz="2800" dirty="0"/>
              <a:t>500 volts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–</a:t>
            </a:r>
            <a:r>
              <a:rPr lang="en-US" sz="2800" dirty="0"/>
              <a:t>1000 volts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</a:t>
            </a:r>
            <a:r>
              <a:rPr lang="en-US" sz="2800" dirty="0"/>
              <a:t>enough information to tell</a:t>
            </a:r>
            <a:endParaRPr lang="x-none" sz="2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388177" y="3344236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6" y="400849"/>
            <a:ext cx="3760119" cy="5006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506" y="5608764"/>
            <a:ext cx="405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 a capacitor</a:t>
            </a:r>
            <a:r>
              <a:rPr lang="es-MX" sz="2800" b="1" dirty="0"/>
              <a:t> </a:t>
            </a:r>
            <a:r>
              <a:rPr lang="es-MX" sz="2800" i="1" dirty="0"/>
              <a:t>E</a:t>
            </a:r>
            <a:r>
              <a:rPr lang="es-MX" sz="2800" dirty="0"/>
              <a:t> = (</a:t>
            </a:r>
            <a:r>
              <a:rPr lang="es-MX" sz="2800" i="1" dirty="0"/>
              <a:t>Q</a:t>
            </a:r>
            <a:r>
              <a:rPr lang="es-MX" sz="2800" dirty="0"/>
              <a:t>/</a:t>
            </a:r>
            <a:r>
              <a:rPr lang="es-MX" sz="2800" i="1" dirty="0"/>
              <a:t>A</a:t>
            </a:r>
            <a:r>
              <a:rPr lang="es-MX" sz="2800" dirty="0"/>
              <a:t>)/</a:t>
            </a:r>
            <a:r>
              <a:rPr lang="el-GR" sz="2800" dirty="0"/>
              <a:t>ε</a:t>
            </a:r>
            <a:r>
              <a:rPr lang="es-MX" sz="2800" baseline="-25000" dirty="0"/>
              <a:t>0</a:t>
            </a:r>
            <a:r>
              <a:rPr lang="x-none" sz="2800" dirty="0"/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9299" y="586740"/>
            <a:ext cx="5196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Q16.5.m</a:t>
            </a:r>
            <a:r>
              <a:rPr lang="en-US" sz="2800" dirty="0" smtClean="0"/>
              <a:t> </a:t>
            </a:r>
          </a:p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=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P</a:t>
            </a:r>
            <a:r>
              <a:rPr lang="en-US" sz="2800" dirty="0" smtClean="0"/>
              <a:t>–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Q</a:t>
            </a:r>
            <a:endParaRPr lang="en-US" sz="2800" dirty="0" smtClean="0"/>
          </a:p>
          <a:p>
            <a:pPr marL="11430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What is the direction of the path?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3636695" y="3110815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27" y="2205228"/>
            <a:ext cx="2140528" cy="2161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70" y="3054317"/>
            <a:ext cx="4165600" cy="203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50438" y="1443841"/>
            <a:ext cx="24916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Q16.5.n</a:t>
            </a:r>
            <a:r>
              <a:rPr lang="en-US" sz="2800" dirty="0" smtClean="0"/>
              <a:t> </a:t>
            </a:r>
          </a:p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/>
              <a:t>V</a:t>
            </a:r>
            <a:r>
              <a:rPr lang="en-US" sz="2800" baseline="-25000" dirty="0" smtClean="0"/>
              <a:t>P</a:t>
            </a:r>
            <a:r>
              <a:rPr lang="en-US" sz="2800" dirty="0" smtClean="0"/>
              <a:t>–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Q</a:t>
            </a:r>
            <a:r>
              <a:rPr lang="en-US" sz="2800" dirty="0" smtClean="0"/>
              <a:t> is:</a:t>
            </a:r>
          </a:p>
          <a:p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positive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negative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zero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</a:t>
            </a:r>
            <a:r>
              <a:rPr lang="en-US" sz="2800" dirty="0"/>
              <a:t>enough information to tell</a:t>
            </a:r>
            <a:r>
              <a:rPr lang="x-none" sz="2800" dirty="0"/>
              <a:t> </a:t>
            </a:r>
            <a:endParaRPr lang="en-US" sz="2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845319" y="3389427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7" y="2413000"/>
            <a:ext cx="4165600" cy="20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44088" y="1012954"/>
            <a:ext cx="2491664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Q16.5.o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Along the semicircular path, </a:t>
            </a:r>
            <a:r>
              <a:rPr lang="en-US" sz="2800" b="1" i="1" dirty="0"/>
              <a:t>V</a:t>
            </a:r>
            <a:r>
              <a:rPr lang="en-US" sz="2800" b="1" baseline="-25000" dirty="0"/>
              <a:t>B</a:t>
            </a:r>
            <a:r>
              <a:rPr lang="en-US" sz="2800" b="1" dirty="0"/>
              <a:t>-</a:t>
            </a:r>
            <a:r>
              <a:rPr lang="en-US" sz="2800" b="1" i="1" dirty="0"/>
              <a:t>V</a:t>
            </a:r>
            <a:r>
              <a:rPr lang="en-US" sz="2800" b="1" baseline="-25000" dirty="0"/>
              <a:t>A </a:t>
            </a:r>
            <a:r>
              <a:rPr lang="en-US" sz="2800" dirty="0"/>
              <a:t> is: </a:t>
            </a:r>
            <a:endParaRPr lang="x-none" sz="2800" dirty="0"/>
          </a:p>
          <a:p>
            <a:endParaRPr lang="x-non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positive</a:t>
            </a:r>
            <a:endParaRPr lang="x-non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negative</a:t>
            </a:r>
            <a:endParaRPr lang="x-non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zero</a:t>
            </a:r>
            <a:endParaRPr lang="x-non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enough information to tell</a:t>
            </a:r>
            <a:r>
              <a:rPr lang="x-none" sz="2800" dirty="0" smtClean="0"/>
              <a:t> </a:t>
            </a:r>
            <a:endParaRPr lang="en-US" sz="2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832619" y="3389427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47" y="1930400"/>
            <a:ext cx="4140200" cy="299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93032" y="1012954"/>
            <a:ext cx="3493072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Q16.5.p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Which of the following quantities are zero</a:t>
            </a:r>
            <a:r>
              <a:rPr lang="en-US" sz="2800" dirty="0" smtClean="0"/>
              <a:t>?</a:t>
            </a:r>
          </a:p>
          <a:p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 </a:t>
            </a:r>
            <a:r>
              <a:rPr lang="es-MX" sz="2800" i="1" dirty="0" smtClean="0"/>
              <a:t>V</a:t>
            </a:r>
            <a:r>
              <a:rPr lang="es-MX" sz="2800" baseline="-25000" dirty="0" smtClean="0"/>
              <a:t>C</a:t>
            </a:r>
            <a:r>
              <a:rPr lang="es-MX" sz="2800" dirty="0" smtClean="0"/>
              <a:t> – </a:t>
            </a:r>
            <a:r>
              <a:rPr lang="es-MX" sz="2800" i="1" dirty="0"/>
              <a:t>V</a:t>
            </a:r>
            <a:r>
              <a:rPr lang="es-MX" sz="2800" baseline="-25000" dirty="0"/>
              <a:t>A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 </a:t>
            </a:r>
            <a:r>
              <a:rPr lang="es-MX" sz="2800" i="1" dirty="0"/>
              <a:t>V</a:t>
            </a:r>
            <a:r>
              <a:rPr lang="es-MX" sz="2800" baseline="-25000" dirty="0"/>
              <a:t>D</a:t>
            </a:r>
            <a:r>
              <a:rPr lang="es-MX" sz="2800" dirty="0"/>
              <a:t> – </a:t>
            </a:r>
            <a:r>
              <a:rPr lang="es-MX" sz="2800" i="1" dirty="0"/>
              <a:t>V</a:t>
            </a:r>
            <a:r>
              <a:rPr lang="es-MX" sz="2800" baseline="-25000" dirty="0"/>
              <a:t>C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s-MX" sz="2800" dirty="0" smtClean="0"/>
              <a:t> </a:t>
            </a:r>
            <a:r>
              <a:rPr lang="es-MX" sz="2800" i="1" dirty="0" smtClean="0"/>
              <a:t>V</a:t>
            </a:r>
            <a:r>
              <a:rPr lang="es-MX" sz="2800" baseline="-25000" dirty="0" smtClean="0"/>
              <a:t>B</a:t>
            </a:r>
            <a:r>
              <a:rPr lang="es-MX" sz="2800" dirty="0" smtClean="0"/>
              <a:t> </a:t>
            </a:r>
            <a:r>
              <a:rPr lang="es-MX" sz="2800" dirty="0"/>
              <a:t>– </a:t>
            </a:r>
            <a:r>
              <a:rPr lang="es-MX" sz="2800" i="1" dirty="0"/>
              <a:t>V</a:t>
            </a:r>
            <a:r>
              <a:rPr lang="es-MX" sz="2800" baseline="-25000" dirty="0"/>
              <a:t>D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</a:t>
            </a:r>
            <a:r>
              <a:rPr lang="en-US" sz="2800" dirty="0"/>
              <a:t>- </a:t>
            </a:r>
            <a:r>
              <a:rPr lang="en-US" sz="2800" i="1" dirty="0"/>
              <a:t>V</a:t>
            </a:r>
            <a:r>
              <a:rPr lang="en-US" sz="2800" baseline="-25000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V</a:t>
            </a:r>
            <a:r>
              <a:rPr lang="en-US" sz="2800" baseline="-25000" dirty="0"/>
              <a:t>B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D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</a:t>
            </a:r>
            <a:r>
              <a:rPr lang="en-US" sz="2800" dirty="0"/>
              <a:t>- </a:t>
            </a:r>
            <a:r>
              <a:rPr lang="en-US" sz="2800" i="1" dirty="0"/>
              <a:t>V</a:t>
            </a:r>
            <a:r>
              <a:rPr lang="en-US" sz="2800" baseline="-25000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V</a:t>
            </a:r>
            <a:r>
              <a:rPr lang="en-US" sz="2800" baseline="-25000" dirty="0"/>
              <a:t>B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D</a:t>
            </a:r>
            <a:r>
              <a:rPr lang="en-US" sz="2800" dirty="0"/>
              <a:t> and </a:t>
            </a:r>
            <a:r>
              <a:rPr lang="en-US" sz="2800" i="1" dirty="0"/>
              <a:t>V</a:t>
            </a:r>
            <a:r>
              <a:rPr lang="en-US" sz="2800" baseline="-25000" dirty="0"/>
              <a:t>D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C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none </a:t>
            </a:r>
            <a:r>
              <a:rPr lang="en-US" sz="2800" dirty="0"/>
              <a:t>of the above</a:t>
            </a:r>
            <a:r>
              <a:rPr lang="x-none" sz="2800" dirty="0"/>
              <a:t> </a:t>
            </a:r>
            <a:endParaRPr lang="en-US" sz="2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331915" y="3389427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5" y="1936750"/>
            <a:ext cx="4140200" cy="298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93032" y="1228398"/>
            <a:ext cx="34930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Q16.5.q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Along the straight path through the metal sphere, </a:t>
            </a:r>
            <a:r>
              <a:rPr lang="en-US" sz="2800" b="1" i="1" dirty="0"/>
              <a:t>V</a:t>
            </a:r>
            <a:r>
              <a:rPr lang="en-US" sz="2800" b="1" baseline="-25000" dirty="0"/>
              <a:t>B</a:t>
            </a:r>
            <a:r>
              <a:rPr lang="en-US" sz="2800" b="1" dirty="0"/>
              <a:t>-</a:t>
            </a:r>
            <a:r>
              <a:rPr lang="en-US" sz="2800" b="1" i="1" dirty="0"/>
              <a:t>V</a:t>
            </a:r>
            <a:r>
              <a:rPr lang="en-US" sz="2800" b="1" baseline="-25000" dirty="0"/>
              <a:t>A</a:t>
            </a:r>
            <a:r>
              <a:rPr lang="en-US" sz="2800" dirty="0"/>
              <a:t> is: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positive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negative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zero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</a:t>
            </a:r>
            <a:r>
              <a:rPr lang="en-US" sz="2800" dirty="0"/>
              <a:t>enough information to tell</a:t>
            </a:r>
            <a:r>
              <a:rPr lang="x-none" sz="2800" dirty="0"/>
              <a:t> </a:t>
            </a:r>
            <a:endParaRPr lang="en-US" sz="2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331915" y="3389427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5" y="1936750"/>
            <a:ext cx="4140200" cy="298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8982" y="1228398"/>
            <a:ext cx="27162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Q16.6.a</a:t>
            </a:r>
            <a:r>
              <a:rPr lang="en-US" sz="2800" dirty="0" smtClean="0"/>
              <a:t> </a:t>
            </a:r>
          </a:p>
          <a:p>
            <a:r>
              <a:rPr lang="es-MX" sz="2800" i="1" dirty="0"/>
              <a:t>V</a:t>
            </a:r>
            <a:r>
              <a:rPr lang="es-MX" sz="2800" baseline="-25000" dirty="0"/>
              <a:t>B</a:t>
            </a:r>
            <a:r>
              <a:rPr lang="es-MX" sz="2800" dirty="0"/>
              <a:t> – </a:t>
            </a:r>
            <a:r>
              <a:rPr lang="es-MX" sz="2800" i="1" dirty="0"/>
              <a:t>V</a:t>
            </a:r>
            <a:r>
              <a:rPr lang="es-MX" sz="2800" baseline="-25000" dirty="0"/>
              <a:t>A</a:t>
            </a:r>
            <a:r>
              <a:rPr lang="es-MX" sz="2800" dirty="0"/>
              <a:t> = +500 V.  </a:t>
            </a:r>
            <a:endParaRPr lang="es-MX" sz="2800" dirty="0" smtClean="0"/>
          </a:p>
          <a:p>
            <a:r>
              <a:rPr lang="es-MX" sz="2800" i="1" dirty="0" smtClean="0"/>
              <a:t>V</a:t>
            </a:r>
            <a:r>
              <a:rPr lang="es-MX" sz="2800" baseline="-25000" dirty="0" smtClean="0"/>
              <a:t>C</a:t>
            </a:r>
            <a:r>
              <a:rPr lang="es-MX" sz="2800" dirty="0" smtClean="0"/>
              <a:t> </a:t>
            </a:r>
            <a:r>
              <a:rPr lang="es-MX" sz="2800" dirty="0"/>
              <a:t>– </a:t>
            </a:r>
            <a:r>
              <a:rPr lang="es-MX" sz="2800" i="1" dirty="0"/>
              <a:t>V</a:t>
            </a:r>
            <a:r>
              <a:rPr lang="es-MX" sz="2800" baseline="-25000" dirty="0"/>
              <a:t>B</a:t>
            </a:r>
            <a:r>
              <a:rPr lang="es-MX" sz="2800" dirty="0"/>
              <a:t> = –200 V.</a:t>
            </a:r>
            <a:endParaRPr lang="x-none" sz="2800" dirty="0"/>
          </a:p>
          <a:p>
            <a:r>
              <a:rPr lang="en-US" sz="2800" dirty="0"/>
              <a:t>What is </a:t>
            </a:r>
            <a:r>
              <a:rPr lang="en-US" sz="2800" i="1" dirty="0"/>
              <a:t>V</a:t>
            </a:r>
            <a:r>
              <a:rPr lang="en-US" sz="2800" baseline="-25000" dirty="0"/>
              <a:t>C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A?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+</a:t>
            </a:r>
            <a:r>
              <a:rPr lang="en-US" sz="2800" dirty="0"/>
              <a:t>700 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+</a:t>
            </a:r>
            <a:r>
              <a:rPr lang="en-US" sz="2800" dirty="0"/>
              <a:t>300 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0 </a:t>
            </a:r>
            <a:r>
              <a:rPr lang="en-US" sz="2800" dirty="0"/>
              <a:t>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–300 </a:t>
            </a:r>
            <a:r>
              <a:rPr lang="en-US" sz="2800" dirty="0"/>
              <a:t>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–</a:t>
            </a:r>
            <a:r>
              <a:rPr lang="en-US" sz="2800" dirty="0"/>
              <a:t>700 V</a:t>
            </a:r>
            <a:r>
              <a:rPr lang="x-none" sz="2800" dirty="0"/>
              <a:t> </a:t>
            </a:r>
            <a:endParaRPr lang="en-US" sz="2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126961" y="3389427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99" y="2367307"/>
            <a:ext cx="2953438" cy="2123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Q16.3.a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What is </a:t>
            </a: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along a path from A to B</a:t>
            </a:r>
            <a:r>
              <a:rPr lang="en-US" sz="2800" dirty="0" smtClean="0"/>
              <a:t>?</a:t>
            </a:r>
          </a:p>
          <a:p>
            <a:endParaRPr lang="x-none" sz="2800" dirty="0"/>
          </a:p>
          <a:p>
            <a:r>
              <a:rPr lang="en-US" sz="2800" dirty="0"/>
              <a:t>1)    0 V</a:t>
            </a:r>
            <a:endParaRPr lang="x-none" sz="2800" dirty="0"/>
          </a:p>
          <a:p>
            <a:r>
              <a:rPr lang="en-US" sz="2800" dirty="0"/>
              <a:t>2)   –400 V</a:t>
            </a:r>
            <a:endParaRPr lang="x-none" sz="2800" dirty="0"/>
          </a:p>
          <a:p>
            <a:r>
              <a:rPr lang="en-US" sz="2800" dirty="0"/>
              <a:t>3)   +400 V</a:t>
            </a:r>
            <a:endParaRPr lang="x-none" sz="2800" dirty="0"/>
          </a:p>
          <a:p>
            <a:r>
              <a:rPr lang="en-US" sz="2800" dirty="0"/>
              <a:t>4)   –800 V</a:t>
            </a:r>
            <a:endParaRPr lang="x-none" sz="2800" dirty="0"/>
          </a:p>
          <a:p>
            <a:r>
              <a:rPr lang="en-US" sz="2800" dirty="0"/>
              <a:t>5)   +</a:t>
            </a:r>
            <a:r>
              <a:rPr lang="en-US" sz="2800" dirty="0" smtClean="0"/>
              <a:t>800 V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773534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593" y="1054553"/>
            <a:ext cx="4301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field is uniform in this region.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is at </a:t>
            </a:r>
            <a:r>
              <a:rPr lang="en-US" sz="2800" dirty="0" smtClean="0"/>
              <a:t>&lt;3</a:t>
            </a:r>
            <a:r>
              <a:rPr lang="en-US" sz="2800" dirty="0"/>
              <a:t>, 2, 0&gt; m.  </a:t>
            </a:r>
            <a:br>
              <a:rPr lang="en-US" sz="2800" dirty="0"/>
            </a:br>
            <a:r>
              <a:rPr lang="en-US" sz="2800" dirty="0"/>
              <a:t>B is at  </a:t>
            </a:r>
            <a:r>
              <a:rPr lang="en-US" sz="2800" dirty="0" smtClean="0"/>
              <a:t>&lt;5</a:t>
            </a:r>
            <a:r>
              <a:rPr lang="en-US" sz="2800" dirty="0"/>
              <a:t>, 2, 0&gt; 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= </a:t>
            </a:r>
            <a:r>
              <a:rPr lang="en-US" sz="2800" dirty="0"/>
              <a:t>&lt;0, –400, 0&gt; N/C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09356"/>
              </p:ext>
            </p:extLst>
          </p:nvPr>
        </p:nvGraphicFramePr>
        <p:xfrm>
          <a:off x="333173" y="2787173"/>
          <a:ext cx="333219" cy="41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52400" imgH="190500" progId="Equation.3">
                  <p:embed/>
                </p:oleObj>
              </mc:Choice>
              <mc:Fallback>
                <p:oleObj name="Equation" r:id="rId3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73" y="2787173"/>
                        <a:ext cx="333219" cy="416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80" y="3426346"/>
            <a:ext cx="3162426" cy="2861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2740" y="1443841"/>
            <a:ext cx="27162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 smtClean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Q16.6.b</a:t>
            </a:r>
            <a:r>
              <a:rPr lang="en-US" sz="2800" dirty="0" smtClean="0"/>
              <a:t> </a:t>
            </a:r>
          </a:p>
          <a:p>
            <a:r>
              <a:rPr lang="en-US" sz="2800" i="1" dirty="0"/>
              <a:t>V</a:t>
            </a:r>
            <a:r>
              <a:rPr lang="en-US" sz="2800" baseline="-25000" dirty="0"/>
              <a:t>C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A</a:t>
            </a:r>
            <a:r>
              <a:rPr lang="en-US" sz="2800" dirty="0"/>
              <a:t> = –500 V. </a:t>
            </a:r>
            <a:endParaRPr lang="x-none" sz="2800" dirty="0"/>
          </a:p>
          <a:p>
            <a:r>
              <a:rPr lang="en-US" sz="2800" dirty="0"/>
              <a:t>What is </a:t>
            </a:r>
            <a:r>
              <a:rPr lang="en-US" sz="2800" i="1" dirty="0"/>
              <a:t>V</a:t>
            </a:r>
            <a:r>
              <a:rPr lang="en-US" sz="2800" baseline="-25000" dirty="0"/>
              <a:t>C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B?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+1000 </a:t>
            </a:r>
            <a:r>
              <a:rPr lang="en-US" sz="2800" dirty="0"/>
              <a:t>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+</a:t>
            </a:r>
            <a:r>
              <a:rPr lang="en-US" sz="2800" dirty="0"/>
              <a:t>500 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0 </a:t>
            </a:r>
            <a:r>
              <a:rPr lang="en-US" sz="2800" dirty="0"/>
              <a:t>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–</a:t>
            </a:r>
            <a:r>
              <a:rPr lang="en-US" sz="2800" dirty="0"/>
              <a:t>500 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–</a:t>
            </a:r>
            <a:r>
              <a:rPr lang="en-US" sz="2800" dirty="0"/>
              <a:t>1000 V</a:t>
            </a:r>
            <a:r>
              <a:rPr lang="x-none" sz="2800" dirty="0"/>
              <a:t> </a:t>
            </a:r>
            <a:endParaRPr lang="en-US" sz="2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1794479" y="3389427"/>
            <a:ext cx="5127297" cy="79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9" y="2393737"/>
            <a:ext cx="2288476" cy="2070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Q16.3.b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What is </a:t>
            </a: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along a path from </a:t>
            </a:r>
            <a:r>
              <a:rPr lang="en-US" sz="2800" dirty="0" smtClean="0"/>
              <a:t>B </a:t>
            </a:r>
            <a:r>
              <a:rPr lang="en-US" sz="2800" dirty="0"/>
              <a:t>to </a:t>
            </a:r>
            <a:r>
              <a:rPr lang="en-US" sz="2800" dirty="0" smtClean="0"/>
              <a:t>C?</a:t>
            </a:r>
          </a:p>
          <a:p>
            <a:endParaRPr lang="x-none" sz="2800" dirty="0"/>
          </a:p>
          <a:p>
            <a:r>
              <a:rPr lang="en-US" sz="2800" dirty="0"/>
              <a:t>1) +150 V</a:t>
            </a:r>
            <a:endParaRPr lang="x-none" sz="2800" dirty="0"/>
          </a:p>
          <a:p>
            <a:r>
              <a:rPr lang="en-US" sz="2800" dirty="0"/>
              <a:t>2) –150 V</a:t>
            </a:r>
            <a:endParaRPr lang="x-none" sz="2800" dirty="0"/>
          </a:p>
          <a:p>
            <a:r>
              <a:rPr lang="en-US" sz="2800" dirty="0"/>
              <a:t>3) +300 V</a:t>
            </a:r>
            <a:endParaRPr lang="x-none" sz="2800" dirty="0"/>
          </a:p>
          <a:p>
            <a:r>
              <a:rPr lang="en-US" sz="2800" dirty="0"/>
              <a:t>4) –300 V</a:t>
            </a:r>
            <a:endParaRPr lang="x-none" sz="2800" dirty="0"/>
          </a:p>
          <a:p>
            <a:r>
              <a:rPr lang="en-US" sz="2800" dirty="0"/>
              <a:t>5) +600 V</a:t>
            </a:r>
            <a:endParaRPr lang="x-none" sz="2800" dirty="0"/>
          </a:p>
          <a:p>
            <a:r>
              <a:rPr lang="en-US" sz="2800" dirty="0"/>
              <a:t>6) –600 V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773534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593" y="1054553"/>
            <a:ext cx="4301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field is uniform in this region. </a:t>
            </a:r>
            <a:endParaRPr lang="en-US" sz="2800" dirty="0" smtClean="0"/>
          </a:p>
          <a:p>
            <a:r>
              <a:rPr lang="en-US" sz="2800" dirty="0" smtClean="0"/>
              <a:t>B is at &lt;2, 2, 0&gt; m.  </a:t>
            </a:r>
            <a:br>
              <a:rPr lang="en-US" sz="2800" dirty="0" smtClean="0"/>
            </a:br>
            <a:r>
              <a:rPr lang="en-US" sz="2800" dirty="0" smtClean="0"/>
              <a:t>C </a:t>
            </a:r>
            <a:r>
              <a:rPr lang="en-US" sz="2800" dirty="0"/>
              <a:t>is at  </a:t>
            </a:r>
            <a:r>
              <a:rPr lang="en-US" sz="2800" dirty="0" smtClean="0"/>
              <a:t>&lt;2, 0, </a:t>
            </a:r>
            <a:r>
              <a:rPr lang="en-US" sz="2800" dirty="0"/>
              <a:t>0&gt; 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= </a:t>
            </a:r>
            <a:r>
              <a:rPr lang="en-US" sz="2800" dirty="0"/>
              <a:t>&lt;0, </a:t>
            </a:r>
            <a:r>
              <a:rPr lang="en-US" sz="2800" dirty="0" smtClean="0"/>
              <a:t>–300</a:t>
            </a:r>
            <a:r>
              <a:rPr lang="en-US" sz="2800" dirty="0"/>
              <a:t>, 0&gt; N/C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48945"/>
              </p:ext>
            </p:extLst>
          </p:nvPr>
        </p:nvGraphicFramePr>
        <p:xfrm>
          <a:off x="333173" y="2787173"/>
          <a:ext cx="333219" cy="41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152400" imgH="190500" progId="Equation.3">
                  <p:embed/>
                </p:oleObj>
              </mc:Choice>
              <mc:Fallback>
                <p:oleObj name="Equation" r:id="rId3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73" y="2787173"/>
                        <a:ext cx="333219" cy="416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80" y="3426346"/>
            <a:ext cx="3162426" cy="2861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Q16.3.c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What is </a:t>
            </a: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along a path from </a:t>
            </a:r>
            <a:r>
              <a:rPr lang="en-US" sz="2800" dirty="0" smtClean="0"/>
              <a:t>B </a:t>
            </a:r>
            <a:r>
              <a:rPr lang="en-US" sz="2800" dirty="0"/>
              <a:t>to </a:t>
            </a:r>
            <a:r>
              <a:rPr lang="en-US" sz="2800" dirty="0" smtClean="0"/>
              <a:t>C?</a:t>
            </a:r>
          </a:p>
          <a:p>
            <a:endParaRPr lang="x-none" sz="2800" dirty="0"/>
          </a:p>
          <a:p>
            <a:r>
              <a:rPr lang="en-US" sz="2800" dirty="0"/>
              <a:t>1)   +200 V</a:t>
            </a:r>
            <a:endParaRPr lang="x-none" sz="2800" dirty="0"/>
          </a:p>
          <a:p>
            <a:r>
              <a:rPr lang="en-US" sz="2800" dirty="0"/>
              <a:t>2)   –200 V</a:t>
            </a:r>
            <a:endParaRPr lang="x-none" sz="2800" dirty="0"/>
          </a:p>
          <a:p>
            <a:r>
              <a:rPr lang="en-US" sz="2800" dirty="0"/>
              <a:t>3)   +400 V</a:t>
            </a:r>
            <a:endParaRPr lang="x-none" sz="2800" dirty="0"/>
          </a:p>
          <a:p>
            <a:r>
              <a:rPr lang="en-US" sz="2800" dirty="0"/>
              <a:t>4)   –400 V</a:t>
            </a:r>
            <a:endParaRPr lang="x-none" sz="2800" dirty="0"/>
          </a:p>
          <a:p>
            <a:r>
              <a:rPr lang="en-US" sz="2800" dirty="0"/>
              <a:t>5)   +800 V</a:t>
            </a:r>
            <a:endParaRPr lang="x-none" sz="2800" dirty="0"/>
          </a:p>
          <a:p>
            <a:r>
              <a:rPr lang="en-US" sz="2800" dirty="0"/>
              <a:t>6)   –800 V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773534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593" y="1054553"/>
            <a:ext cx="4301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field is uniform in this region. </a:t>
            </a:r>
            <a:endParaRPr lang="en-US" sz="2800" dirty="0" smtClean="0"/>
          </a:p>
          <a:p>
            <a:r>
              <a:rPr lang="en-US" sz="2800" dirty="0" smtClean="0"/>
              <a:t>B is at &lt;0, 0, 0&gt; m.  </a:t>
            </a:r>
            <a:br>
              <a:rPr lang="en-US" sz="2800" dirty="0" smtClean="0"/>
            </a:br>
            <a:r>
              <a:rPr lang="en-US" sz="2800" dirty="0" smtClean="0"/>
              <a:t>C </a:t>
            </a:r>
            <a:r>
              <a:rPr lang="en-US" sz="2800" dirty="0"/>
              <a:t>is at  </a:t>
            </a:r>
            <a:r>
              <a:rPr lang="en-US" sz="2800" dirty="0" smtClean="0"/>
              <a:t>&lt;0, –2, </a:t>
            </a:r>
            <a:r>
              <a:rPr lang="en-US" sz="2800" dirty="0"/>
              <a:t>0&gt; 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= </a:t>
            </a:r>
            <a:r>
              <a:rPr lang="en-US" sz="2800" dirty="0"/>
              <a:t>&lt;0, </a:t>
            </a:r>
            <a:r>
              <a:rPr lang="en-US" sz="2800" dirty="0" smtClean="0"/>
              <a:t>400</a:t>
            </a:r>
            <a:r>
              <a:rPr lang="en-US" sz="2800" dirty="0"/>
              <a:t>, 0&gt; N/C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339954"/>
              </p:ext>
            </p:extLst>
          </p:nvPr>
        </p:nvGraphicFramePr>
        <p:xfrm>
          <a:off x="333173" y="2787173"/>
          <a:ext cx="333219" cy="41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52400" imgH="190500" progId="Equation.3">
                  <p:embed/>
                </p:oleObj>
              </mc:Choice>
              <mc:Fallback>
                <p:oleObj name="Equation" r:id="rId3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73" y="2787173"/>
                        <a:ext cx="333219" cy="416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79" y="3536482"/>
            <a:ext cx="3755830" cy="2160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Q16.3.d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What is the magnitude of the electric field in this region</a:t>
            </a:r>
            <a:r>
              <a:rPr lang="en-US" sz="2800" dirty="0" smtClean="0"/>
              <a:t>?</a:t>
            </a:r>
          </a:p>
          <a:p>
            <a:endParaRPr lang="x-none" sz="2800" dirty="0"/>
          </a:p>
          <a:p>
            <a:r>
              <a:rPr lang="en-US" sz="2800" dirty="0"/>
              <a:t>1) 250 V/m</a:t>
            </a:r>
            <a:endParaRPr lang="x-none" sz="2800" dirty="0"/>
          </a:p>
          <a:p>
            <a:r>
              <a:rPr lang="en-US" sz="2800" dirty="0"/>
              <a:t>2) 500 V/m</a:t>
            </a:r>
            <a:endParaRPr lang="x-none" sz="2800" dirty="0"/>
          </a:p>
          <a:p>
            <a:r>
              <a:rPr lang="en-US" sz="2800" dirty="0"/>
              <a:t>3) 750 V/m</a:t>
            </a:r>
            <a:endParaRPr lang="x-none" sz="2800" dirty="0"/>
          </a:p>
          <a:p>
            <a:r>
              <a:rPr lang="en-US" sz="2800" dirty="0"/>
              <a:t>4) 1000 V/m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773534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593" y="765332"/>
            <a:ext cx="4301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field is uniform in this region. </a:t>
            </a:r>
            <a:endParaRPr lang="en-US" sz="2800" dirty="0" smtClean="0"/>
          </a:p>
          <a:p>
            <a:r>
              <a:rPr lang="en-US" sz="2800" dirty="0" smtClean="0"/>
              <a:t>B is at &lt;0, 0, 0&gt; m.  </a:t>
            </a:r>
            <a:br>
              <a:rPr lang="en-US" sz="2800" dirty="0" smtClean="0"/>
            </a:br>
            <a:r>
              <a:rPr lang="en-US" sz="2800" dirty="0" smtClean="0"/>
              <a:t>C </a:t>
            </a:r>
            <a:r>
              <a:rPr lang="en-US" sz="2800" dirty="0"/>
              <a:t>is at  </a:t>
            </a:r>
            <a:r>
              <a:rPr lang="en-US" sz="2800" dirty="0" smtClean="0"/>
              <a:t>&lt;0, –2, </a:t>
            </a:r>
            <a:r>
              <a:rPr lang="en-US" sz="2800" dirty="0"/>
              <a:t>0&gt; 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along a path from B to C is –500 volts.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9" y="3901152"/>
            <a:ext cx="3755830" cy="2160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Q16.3.e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What is </a:t>
            </a: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along a path from </a:t>
            </a:r>
            <a:r>
              <a:rPr lang="en-US" sz="2800" dirty="0" smtClean="0"/>
              <a:t>B </a:t>
            </a:r>
            <a:r>
              <a:rPr lang="en-US" sz="2800" dirty="0"/>
              <a:t>to </a:t>
            </a:r>
            <a:r>
              <a:rPr lang="en-US" sz="2800" dirty="0" smtClean="0"/>
              <a:t>C?</a:t>
            </a:r>
          </a:p>
          <a:p>
            <a:endParaRPr lang="x-none" sz="2800" dirty="0"/>
          </a:p>
          <a:p>
            <a:r>
              <a:rPr lang="en-US" sz="2800" dirty="0"/>
              <a:t>1)   0 V</a:t>
            </a:r>
            <a:endParaRPr lang="x-none" sz="2800" dirty="0"/>
          </a:p>
          <a:p>
            <a:r>
              <a:rPr lang="en-US" sz="2800" dirty="0"/>
              <a:t>2)   –300 V</a:t>
            </a:r>
            <a:endParaRPr lang="x-none" sz="2800" dirty="0"/>
          </a:p>
          <a:p>
            <a:r>
              <a:rPr lang="en-US" sz="2800" dirty="0"/>
              <a:t>3)   –500 V</a:t>
            </a:r>
            <a:endParaRPr lang="x-none" sz="2800" dirty="0"/>
          </a:p>
          <a:p>
            <a:r>
              <a:rPr lang="en-US" sz="2800" dirty="0"/>
              <a:t>4)   –600 V</a:t>
            </a:r>
            <a:endParaRPr lang="x-none" sz="2800" dirty="0"/>
          </a:p>
          <a:p>
            <a:r>
              <a:rPr lang="en-US" sz="2800" dirty="0"/>
              <a:t>5)   –1000 V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773534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593" y="1054553"/>
            <a:ext cx="4301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field is uniform in this region. </a:t>
            </a:r>
            <a:endParaRPr lang="en-US" sz="2800" dirty="0" smtClean="0"/>
          </a:p>
          <a:p>
            <a:r>
              <a:rPr lang="en-US" sz="2800" dirty="0" smtClean="0"/>
              <a:t>B is at &lt;0, 0, 0&gt; m.  </a:t>
            </a:r>
            <a:br>
              <a:rPr lang="en-US" sz="2800" dirty="0" smtClean="0"/>
            </a:br>
            <a:r>
              <a:rPr lang="en-US" sz="2800" dirty="0" smtClean="0"/>
              <a:t>C </a:t>
            </a:r>
            <a:r>
              <a:rPr lang="en-US" sz="2800" dirty="0"/>
              <a:t>is at  </a:t>
            </a:r>
            <a:r>
              <a:rPr lang="en-US" sz="2800" dirty="0" smtClean="0"/>
              <a:t>&lt;0, –2, </a:t>
            </a:r>
            <a:r>
              <a:rPr lang="en-US" sz="2800" dirty="0"/>
              <a:t>0&gt; 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= &lt;–200</a:t>
            </a:r>
            <a:r>
              <a:rPr lang="en-US" sz="2800" dirty="0"/>
              <a:t>, </a:t>
            </a:r>
            <a:r>
              <a:rPr lang="en-US" sz="2800" dirty="0" smtClean="0"/>
              <a:t>–300</a:t>
            </a:r>
            <a:r>
              <a:rPr lang="en-US" sz="2800" dirty="0"/>
              <a:t>, 0&gt; N/C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18375"/>
              </p:ext>
            </p:extLst>
          </p:nvPr>
        </p:nvGraphicFramePr>
        <p:xfrm>
          <a:off x="333173" y="2787173"/>
          <a:ext cx="333219" cy="41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152400" imgH="190500" progId="Equation.3">
                  <p:embed/>
                </p:oleObj>
              </mc:Choice>
              <mc:Fallback>
                <p:oleObj name="Equation" r:id="rId3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73" y="2787173"/>
                        <a:ext cx="333219" cy="416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03" y="3797724"/>
            <a:ext cx="3413701" cy="2454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Q16.3.f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What is </a:t>
            </a:r>
            <a:r>
              <a:rPr lang="en-US" sz="2800" dirty="0" smtClean="0"/>
              <a:t>∆</a:t>
            </a:r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/>
              <a:t>along a path from </a:t>
            </a:r>
            <a:r>
              <a:rPr lang="en-US" sz="2800" dirty="0" smtClean="0"/>
              <a:t>A </a:t>
            </a:r>
            <a:r>
              <a:rPr lang="en-US" sz="2800" dirty="0"/>
              <a:t>to </a:t>
            </a:r>
            <a:r>
              <a:rPr lang="en-US" sz="2800" dirty="0" smtClean="0"/>
              <a:t>C?</a:t>
            </a:r>
          </a:p>
          <a:p>
            <a:endParaRPr lang="x-none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–</a:t>
            </a:r>
            <a:r>
              <a:rPr lang="en-US" sz="2800" dirty="0"/>
              <a:t>200 V</a:t>
            </a:r>
            <a:endParaRPr lang="x-none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+200 V</a:t>
            </a:r>
            <a:endParaRPr lang="x-none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–1000 V</a:t>
            </a:r>
            <a:endParaRPr lang="x-none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+1000 V</a:t>
            </a:r>
            <a:endParaRPr lang="x-none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–800 V</a:t>
            </a:r>
            <a:endParaRPr 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+800V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773534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593" y="1054553"/>
            <a:ext cx="4301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field is uniform in this region. </a:t>
            </a:r>
            <a:endParaRPr lang="en-US" sz="2800" dirty="0" smtClean="0"/>
          </a:p>
          <a:p>
            <a:r>
              <a:rPr lang="en-US" sz="2800" dirty="0" smtClean="0"/>
              <a:t>A is at &lt;3, 2, 0&gt; m.  </a:t>
            </a:r>
            <a:br>
              <a:rPr lang="en-US" sz="2800" dirty="0" smtClean="0"/>
            </a:br>
            <a:r>
              <a:rPr lang="en-US" sz="2800" dirty="0" smtClean="0"/>
              <a:t>C </a:t>
            </a:r>
            <a:r>
              <a:rPr lang="en-US" sz="2800" dirty="0"/>
              <a:t>is at </a:t>
            </a:r>
            <a:r>
              <a:rPr lang="en-US" sz="2800" dirty="0" smtClean="0"/>
              <a:t>&lt;8, 0, </a:t>
            </a:r>
            <a:r>
              <a:rPr lang="en-US" sz="2800" dirty="0"/>
              <a:t>0&gt; 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	= &lt;–200</a:t>
            </a:r>
            <a:r>
              <a:rPr lang="en-US" sz="2800" dirty="0"/>
              <a:t>, </a:t>
            </a:r>
            <a:r>
              <a:rPr lang="en-US" sz="2800" dirty="0" smtClean="0"/>
              <a:t>–400</a:t>
            </a:r>
            <a:r>
              <a:rPr lang="en-US" sz="2800" dirty="0"/>
              <a:t>, 0&gt; N/C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6462"/>
              </p:ext>
            </p:extLst>
          </p:nvPr>
        </p:nvGraphicFramePr>
        <p:xfrm>
          <a:off x="333173" y="2787173"/>
          <a:ext cx="333219" cy="41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52400" imgH="190500" progId="Equation.3">
                  <p:embed/>
                </p:oleObj>
              </mc:Choice>
              <mc:Fallback>
                <p:oleObj name="Equation" r:id="rId3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73" y="2787173"/>
                        <a:ext cx="333219" cy="416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03" y="3797724"/>
            <a:ext cx="3413701" cy="2454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68252" y="1054554"/>
            <a:ext cx="3477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Q16.5.b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 smtClean="0"/>
              <a:t>What is ∆</a:t>
            </a:r>
            <a:r>
              <a:rPr lang="en-US" sz="2800" i="1" dirty="0" smtClean="0"/>
              <a:t>V</a:t>
            </a:r>
            <a:r>
              <a:rPr lang="en-US" sz="2800" dirty="0" smtClean="0"/>
              <a:t> = </a:t>
            </a:r>
            <a:r>
              <a:rPr lang="en-US" sz="2800" i="1" dirty="0"/>
              <a:t>V</a:t>
            </a:r>
            <a:r>
              <a:rPr lang="en-US" sz="2800" baseline="-25000" dirty="0"/>
              <a:t>B</a:t>
            </a:r>
            <a:r>
              <a:rPr lang="en-US" sz="2800" dirty="0"/>
              <a:t> – </a:t>
            </a:r>
            <a:r>
              <a:rPr lang="en-US" sz="2800" i="1" dirty="0"/>
              <a:t>V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 smtClean="0"/>
              <a:t>?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r>
              <a:rPr lang="en-US" sz="2800" dirty="0"/>
              <a:t>1)  270 V</a:t>
            </a:r>
            <a:endParaRPr lang="x-none" sz="2800" dirty="0"/>
          </a:p>
          <a:p>
            <a:r>
              <a:rPr lang="en-US" sz="2800" dirty="0"/>
              <a:t>2)  18 V</a:t>
            </a:r>
            <a:endParaRPr lang="x-none" sz="2800" dirty="0"/>
          </a:p>
          <a:p>
            <a:r>
              <a:rPr lang="en-US" sz="2800" dirty="0"/>
              <a:t>3)  6 V</a:t>
            </a:r>
            <a:endParaRPr lang="x-none" sz="2800" dirty="0"/>
          </a:p>
          <a:p>
            <a:r>
              <a:rPr lang="en-US" sz="2800" dirty="0"/>
              <a:t>4)  –6 V</a:t>
            </a:r>
            <a:endParaRPr lang="x-none" sz="2800" dirty="0"/>
          </a:p>
          <a:p>
            <a:r>
              <a:rPr lang="en-US" sz="2800" dirty="0"/>
              <a:t>5)  –18 V</a:t>
            </a:r>
            <a:endParaRPr lang="x-none" sz="2800" dirty="0"/>
          </a:p>
          <a:p>
            <a:r>
              <a:rPr lang="en-US" sz="2800" dirty="0"/>
              <a:t>6)  –270 V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634172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4" y="2260599"/>
            <a:ext cx="3985315" cy="2756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41846" y="1077972"/>
            <a:ext cx="31056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Q16.5.c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800" dirty="0"/>
              <a:t>Without doing any calculations, what is the sign of </a:t>
            </a:r>
            <a:r>
              <a:rPr lang="en-US" sz="2800" i="1" dirty="0"/>
              <a:t>V</a:t>
            </a:r>
            <a:r>
              <a:rPr lang="en-US" sz="2800" baseline="-25000" dirty="0"/>
              <a:t>B </a:t>
            </a:r>
            <a:r>
              <a:rPr lang="en-US" sz="2800" dirty="0"/>
              <a:t>- </a:t>
            </a:r>
            <a:r>
              <a:rPr lang="en-US" sz="2800" i="1" dirty="0"/>
              <a:t>V</a:t>
            </a:r>
            <a:r>
              <a:rPr lang="en-US" sz="2800" baseline="-25000" dirty="0"/>
              <a:t>A </a:t>
            </a:r>
            <a:r>
              <a:rPr lang="en-US" sz="2800" dirty="0"/>
              <a:t>?</a:t>
            </a:r>
            <a:endParaRPr lang="x-none" sz="2800" dirty="0"/>
          </a:p>
          <a:p>
            <a:r>
              <a:rPr lang="en-US" sz="2800" dirty="0"/>
              <a:t> </a:t>
            </a:r>
            <a:endParaRPr lang="x-none" sz="2800" dirty="0"/>
          </a:p>
          <a:p>
            <a:r>
              <a:rPr lang="en-US" sz="2800" dirty="0"/>
              <a:t>1) positive</a:t>
            </a:r>
            <a:endParaRPr lang="x-none" sz="2800" dirty="0"/>
          </a:p>
          <a:p>
            <a:r>
              <a:rPr lang="en-US" sz="2800" dirty="0"/>
              <a:t>2) negative</a:t>
            </a:r>
            <a:endParaRPr lang="x-none" sz="2800" dirty="0"/>
          </a:p>
          <a:p>
            <a:r>
              <a:rPr lang="en-US" sz="2800" dirty="0"/>
              <a:t>3) 0</a:t>
            </a:r>
            <a:r>
              <a:rPr lang="x-none" sz="2800" dirty="0" smtClean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1953980" y="3307645"/>
            <a:ext cx="6479176" cy="718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0" y="2527300"/>
            <a:ext cx="449580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272" y="6444656"/>
            <a:ext cx="17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</a:rPr>
              <a:t>Matter &amp; Interactions</a:t>
            </a:r>
            <a:r>
              <a:rPr lang="en-US" sz="1200" dirty="0" smtClean="0">
                <a:solidFill>
                  <a:srgbClr val="C00000"/>
                </a:solidFill>
              </a:rPr>
              <a:t> 4e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690</Words>
  <Application>Microsoft Macintosh PowerPoint</Application>
  <PresentationFormat>On-screen Show (4:3)</PresentationFormat>
  <Paragraphs>192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Equation</vt:lpstr>
      <vt:lpstr>Clicker Questions Chapter 16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TWBT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Questions Chapter 17 </dc:title>
  <dc:creator>Anton Sherwood</dc:creator>
  <cp:lastModifiedBy>Microsoft Office User</cp:lastModifiedBy>
  <cp:revision>42</cp:revision>
  <dcterms:created xsi:type="dcterms:W3CDTF">2015-01-15T22:29:23Z</dcterms:created>
  <dcterms:modified xsi:type="dcterms:W3CDTF">2020-10-02T13:39:46Z</dcterms:modified>
</cp:coreProperties>
</file>