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9" r:id="rId15"/>
    <p:sldId id="310" r:id="rId16"/>
    <p:sldId id="269" r:id="rId17"/>
    <p:sldId id="311" r:id="rId18"/>
    <p:sldId id="312" r:id="rId19"/>
    <p:sldId id="313" r:id="rId20"/>
    <p:sldId id="314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76" r:id="rId31"/>
    <p:sldId id="280" r:id="rId32"/>
    <p:sldId id="281" r:id="rId33"/>
    <p:sldId id="282" r:id="rId34"/>
    <p:sldId id="286" r:id="rId35"/>
    <p:sldId id="284" r:id="rId36"/>
    <p:sldId id="287" r:id="rId37"/>
    <p:sldId id="285" r:id="rId38"/>
    <p:sldId id="315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16" r:id="rId50"/>
    <p:sldId id="317" r:id="rId51"/>
    <p:sldId id="318" r:id="rId52"/>
    <p:sldId id="298" r:id="rId53"/>
    <p:sldId id="319" r:id="rId54"/>
    <p:sldId id="320" r:id="rId55"/>
    <p:sldId id="322" r:id="rId56"/>
    <p:sldId id="323" r:id="rId57"/>
    <p:sldId id="321" r:id="rId58"/>
    <p:sldId id="324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1"/>
    <p:restoredTop sz="94718"/>
  </p:normalViewPr>
  <p:slideViewPr>
    <p:cSldViewPr snapToGrid="0" snapToObjects="1">
      <p:cViewPr>
        <p:scale>
          <a:sx n="84" d="100"/>
          <a:sy n="84" d="100"/>
        </p:scale>
        <p:origin x="13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1CFB-E535-3242-ACF4-D39B2723A8CA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F72F2-6173-8F4D-8BDD-B1438221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8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0: Measurements and 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</a:t>
            </a:r>
            <a:r>
              <a:rPr lang="en-US" dirty="0" smtClean="0"/>
              <a:t>2250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length of the rod is 13 inches, give or take 0.5 inches”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799" y="2468880"/>
            <a:ext cx="7557989" cy="310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“The length of the rod is 13 +- 0.5 inches”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40480" y="3489960"/>
            <a:ext cx="57912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345680" y="4160520"/>
            <a:ext cx="35814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71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by hand/eye: judgement call</a:t>
            </a:r>
          </a:p>
          <a:p>
            <a:r>
              <a:rPr lang="en-US" dirty="0" smtClean="0"/>
              <a:t>Rule of thumb: uncertainty &gt;= ½ of smallest measurement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Repeatable </a:t>
            </a:r>
            <a:r>
              <a:rPr lang="en-US" dirty="0" smtClean="0"/>
              <a:t>measurements</a:t>
            </a:r>
          </a:p>
          <a:p>
            <a:pPr lvl="1"/>
            <a:r>
              <a:rPr lang="en-US" dirty="0" smtClean="0"/>
              <a:t>Take same measurement several times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FF00"/>
                </a:solidFill>
              </a:rPr>
              <a:t>average</a:t>
            </a:r>
            <a:r>
              <a:rPr lang="en-US" dirty="0" smtClean="0"/>
              <a:t> (mean) for estimate of measurement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FF00"/>
                </a:solidFill>
              </a:rPr>
              <a:t>standard deviation </a:t>
            </a:r>
            <a:r>
              <a:rPr lang="en-US" dirty="0" smtClean="0"/>
              <a:t>for estimate of uncertainty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9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/>
          <a:lstStyle/>
          <a:p>
            <a:r>
              <a:rPr lang="en-US" dirty="0" smtClean="0"/>
              <a:t>Suppose I </a:t>
            </a:r>
            <a:r>
              <a:rPr lang="en-US" dirty="0" smtClean="0"/>
              <a:t>want to measure the voltage across a resistor. What should I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Conduct the same measurement several different times, and record the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87513" y="34019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2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/>
          </a:bodyPr>
          <a:lstStyle/>
          <a:p>
            <a:r>
              <a:rPr lang="en-US" dirty="0" smtClean="0"/>
              <a:t>Which one of these should I use as my measurement?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687513" y="34019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/>
          <a:lstStyle/>
          <a:p>
            <a:r>
              <a:rPr lang="en-US" dirty="0" smtClean="0"/>
              <a:t>To estimate the </a:t>
            </a:r>
            <a:r>
              <a:rPr lang="en-US" i="1" dirty="0" smtClean="0"/>
              <a:t>actual</a:t>
            </a:r>
            <a:r>
              <a:rPr lang="en-US" dirty="0" smtClean="0"/>
              <a:t> voltage: take the average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3634"/>
              </p:ext>
            </p:extLst>
          </p:nvPr>
        </p:nvGraphicFramePr>
        <p:xfrm>
          <a:off x="1687513" y="28803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1080" y="5623560"/>
                <a:ext cx="95402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𝑚𝑒𝑎𝑠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50.14+49.87+49.94+50.09+50.26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=50.06 </m:t>
                      </m:r>
                      <m:r>
                        <a:rPr lang="en-US" b="0" i="1" smtClean="0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5623560"/>
                <a:ext cx="9540240" cy="63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25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estimate the uncertainty?</a:t>
            </a:r>
          </a:p>
          <a:p>
            <a:r>
              <a:rPr lang="en-US" dirty="0" smtClean="0"/>
              <a:t>One way: just use the range, or “spread” of the measurements</a:t>
            </a:r>
          </a:p>
        </p:txBody>
      </p:sp>
    </p:spTree>
    <p:extLst>
      <p:ext uri="{BB962C8B-B14F-4D97-AF65-F5344CB8AC3E}">
        <p14:creationId xmlns:p14="http://schemas.microsoft.com/office/powerpoint/2010/main" val="242682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25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estimate the uncertainty?</a:t>
            </a:r>
          </a:p>
          <a:p>
            <a:r>
              <a:rPr lang="en-US" dirty="0" smtClean="0"/>
              <a:t>One way: just use the range, or “spread” of the measurements</a:t>
            </a:r>
          </a:p>
          <a:p>
            <a:r>
              <a:rPr lang="en-US" dirty="0" smtClean="0"/>
              <a:t>My measurements ranged from a low of 49.87 V to a high of 50.26 V, so my uncertainty is |50.26-49.87| = 0.39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9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25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estimate the uncertainty?</a:t>
            </a:r>
          </a:p>
          <a:p>
            <a:r>
              <a:rPr lang="en-US" dirty="0" smtClean="0"/>
              <a:t>One way: just use the range, or “spread” of the measurements</a:t>
            </a:r>
          </a:p>
          <a:p>
            <a:r>
              <a:rPr lang="en-US" dirty="0" smtClean="0"/>
              <a:t>My measurements ranged from a low of 49.87 V to a high of 50.26 V, so my uncertainty is |50.26-49.87| = 0.39 V</a:t>
            </a:r>
          </a:p>
          <a:p>
            <a:r>
              <a:rPr lang="en-US" dirty="0" smtClean="0"/>
              <a:t>My estimate for the voltage is 50.06 +- 0.39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Measurements are the backbone of science</a:t>
            </a:r>
          </a:p>
          <a:p>
            <a:r>
              <a:rPr lang="en-US" dirty="0" smtClean="0"/>
              <a:t>What actually is a “measurement”?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Comparison of an unknown quantity with some known quantity of the same </a:t>
            </a:r>
            <a:r>
              <a:rPr lang="en-US" dirty="0" smtClean="0"/>
              <a:t>kind”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8253"/>
          </a:xfrm>
        </p:spPr>
        <p:txBody>
          <a:bodyPr>
            <a:normAutofit/>
          </a:bodyPr>
          <a:lstStyle/>
          <a:p>
            <a:r>
              <a:rPr lang="en-US" dirty="0" smtClean="0"/>
              <a:t>How do we estimate the uncertainty?</a:t>
            </a:r>
          </a:p>
          <a:p>
            <a:r>
              <a:rPr lang="en-US" dirty="0" smtClean="0"/>
              <a:t>One way: just use the range, or “spread” of the measurements</a:t>
            </a:r>
          </a:p>
          <a:p>
            <a:r>
              <a:rPr lang="en-US" dirty="0" smtClean="0"/>
              <a:t>My measurements ranged from a low of 49.87 V to a high of 50.26 V, so my uncertainty is |50.26-49.87| = 0.39 V</a:t>
            </a:r>
          </a:p>
          <a:p>
            <a:r>
              <a:rPr lang="en-US" dirty="0" smtClean="0"/>
              <a:t>My estimate for the voltage is 50.06 +- 0.39 V</a:t>
            </a:r>
          </a:p>
          <a:p>
            <a:r>
              <a:rPr lang="en-US" u="sng" dirty="0" smtClean="0"/>
              <a:t>There are better ways to estimate uncertainty, we will not use this method in this class!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7707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estimate the uncertainty, ask yourself: “how far is each data point away from the average?”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7513" y="28803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1080" y="5623560"/>
                <a:ext cx="95402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𝑚𝑒𝑎𝑠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50.14+49.87+49.94+50.09+50.26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=50.06 </m:t>
                      </m:r>
                      <m:r>
                        <a:rPr lang="en-US" b="0" i="1" smtClean="0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5623560"/>
                <a:ext cx="9540240" cy="63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5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estimate the uncertainty, ask yourself: “how far is each data point away from the average?”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874713" y="3977640"/>
            <a:ext cx="9753599" cy="1280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14600" y="432816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87880" y="54406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49.87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2880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66160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49.94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9817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57145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50.09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64487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37767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50.14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33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61361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50.26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40859" y="3802380"/>
            <a:ext cx="0" cy="11125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14139" y="3040380"/>
            <a:ext cx="85344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estimate the uncertainty, ask yourself: “how far is each data point away from the average?”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874713" y="3977640"/>
            <a:ext cx="9753599" cy="1280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14600" y="432816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87880" y="54406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49.87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2880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66160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49.94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9817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57145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50.09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64487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37767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50.14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33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61361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50.26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40859" y="3802380"/>
            <a:ext cx="0" cy="11125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14139" y="3040380"/>
            <a:ext cx="85344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50.06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257800"/>
            <a:ext cx="372625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7167" y="5257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7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estimate the uncertainty, ask yourself: “how far is each data point away from the average?”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874713" y="3977640"/>
            <a:ext cx="9753599" cy="1280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14600" y="432816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87880" y="54406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49.87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2880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66160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49.94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9817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57145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50.09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64487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37767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50.14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33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61361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50.26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40859" y="3802380"/>
            <a:ext cx="0" cy="11125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14139" y="3040380"/>
            <a:ext cx="85344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50.06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257800"/>
            <a:ext cx="372625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7167" y="5257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12886" y="3977640"/>
            <a:ext cx="175160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91970" y="3929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estimate the uncertainty, ask yourself: “how far is each data point away from the average?”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874713" y="3977640"/>
            <a:ext cx="9753599" cy="1280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514600" y="432816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087880" y="54406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49.87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992880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66160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49.94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9817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57145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50.09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964487" y="380238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537767" y="304038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50.14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040335" y="4320540"/>
            <a:ext cx="0" cy="1112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613615" y="5433060"/>
            <a:ext cx="85344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50.26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40859" y="3802380"/>
            <a:ext cx="0" cy="11125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814139" y="3040380"/>
            <a:ext cx="85344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50.06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257800"/>
            <a:ext cx="372625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7167" y="5257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40859" y="4823460"/>
            <a:ext cx="279947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014" y="48447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0.20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992880" y="4168140"/>
            <a:ext cx="224797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0112" y="42331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0.12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212886" y="3977640"/>
            <a:ext cx="175160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91970" y="3929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.08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212885" y="4602480"/>
            <a:ext cx="81729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81354" y="42158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5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i="1" dirty="0" smtClean="0"/>
              <a:t>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To estimate the uncertainty, ask yourself: “how far is each data point away from the average?”</a:t>
            </a:r>
          </a:p>
          <a:p>
            <a:r>
              <a:rPr lang="en-US" dirty="0" smtClean="0"/>
              <a:t>We can find how much each individual measurement </a:t>
            </a:r>
            <a:r>
              <a:rPr lang="en-US" i="1" dirty="0" smtClean="0"/>
              <a:t>deviates</a:t>
            </a:r>
            <a:r>
              <a:rPr lang="en-US" dirty="0" smtClean="0"/>
              <a:t> from the mean, and then take the average of these deviations to estimate the uncertainty of the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89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i="1" dirty="0" smtClean="0"/>
              <a:t>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1506199" cy="35424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uncertainty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50.06 −49.87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50.06−49.94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50.06−50.09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50.06−50.14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+|50.06−50.26|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=0.12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1506199" cy="3542453"/>
              </a:xfrm>
              <a:blipFill rotWithShape="0"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2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i="1" dirty="0" smtClean="0"/>
              <a:t>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𝑚𝑒𝑎𝑠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06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12</m:t>
                    </m:r>
                  </m:oMath>
                </a14:m>
                <a:r>
                  <a:rPr lang="en-US" dirty="0" smtClean="0"/>
                  <a:t>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87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i="1" dirty="0" smtClean="0"/>
              <a:t>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𝑚𝑒𝑎𝑠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06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12</m:t>
                    </m:r>
                  </m:oMath>
                </a14:m>
                <a:r>
                  <a:rPr lang="en-US" dirty="0" smtClean="0"/>
                  <a:t> V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“My best estimate for the voltage is 50.06 volts; however the true value is only known to be somewhere between 49.94 V and 50.18 V”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14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perfect measurement</a:t>
            </a:r>
          </a:p>
          <a:p>
            <a:r>
              <a:rPr lang="en-US" dirty="0" smtClean="0"/>
              <a:t>All measurements have some </a:t>
            </a:r>
            <a:r>
              <a:rPr lang="en-US" i="1" dirty="0" smtClean="0">
                <a:solidFill>
                  <a:srgbClr val="FFFF00"/>
                </a:solidFill>
              </a:rPr>
              <a:t>uncertainty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associated with them</a:t>
            </a:r>
          </a:p>
          <a:p>
            <a:r>
              <a:rPr lang="en-US" dirty="0" smtClean="0"/>
              <a:t>A measurement is meaningless without specifying its precision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Average </a:t>
            </a:r>
            <a:r>
              <a:rPr lang="en-US" i="1" dirty="0" smtClean="0"/>
              <a:t>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Mean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Uncertainty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charset="0"/>
                            </a:rPr>
                            <m:t>+…+|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830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Addendum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The average deviation is one useful tool for estimating uncertainty/precision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much</a:t>
            </a:r>
            <a:r>
              <a:rPr lang="en-US" dirty="0" smtClean="0"/>
              <a:t> more common way: the </a:t>
            </a:r>
            <a:r>
              <a:rPr lang="en-US" i="1" u="sng" dirty="0" smtClean="0"/>
              <a:t>standard </a:t>
            </a:r>
            <a:r>
              <a:rPr lang="en-US" u="sng" dirty="0" smtClean="0"/>
              <a:t>deviation</a:t>
            </a:r>
          </a:p>
          <a:p>
            <a:r>
              <a:rPr lang="en-US" b="1" dirty="0" smtClean="0"/>
              <a:t>We will </a:t>
            </a:r>
            <a:r>
              <a:rPr lang="en-US" b="1" i="1" dirty="0" smtClean="0"/>
              <a:t>always</a:t>
            </a:r>
            <a:r>
              <a:rPr lang="en-US" b="1" dirty="0" smtClean="0"/>
              <a:t> use the standard deviation to estimate uncertainty for measurements in this class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64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calculate the standard deviation from a sample of </a:t>
            </a:r>
            <a:r>
              <a:rPr lang="en-US" i="1" dirty="0" smtClean="0"/>
              <a:t>N</a:t>
            </a:r>
            <a:r>
              <a:rPr lang="en-US" dirty="0" smtClean="0"/>
              <a:t> many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 all the measurements and divide by </a:t>
            </a:r>
            <a:r>
              <a:rPr lang="en-US" i="1" dirty="0" smtClean="0"/>
              <a:t>N</a:t>
            </a:r>
            <a:r>
              <a:rPr lang="en-US" dirty="0" smtClean="0"/>
              <a:t> to get the </a:t>
            </a:r>
            <a:r>
              <a:rPr lang="en-US" b="1" dirty="0" smtClean="0"/>
              <a:t>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Now, subtract this </a:t>
            </a:r>
            <a:r>
              <a:rPr lang="en-US" b="1" dirty="0"/>
              <a:t>average</a:t>
            </a:r>
            <a:r>
              <a:rPr lang="en-US" dirty="0"/>
              <a:t> from each of the </a:t>
            </a:r>
            <a:r>
              <a:rPr lang="en-US" i="1" dirty="0"/>
              <a:t>N</a:t>
            </a:r>
            <a:r>
              <a:rPr lang="en-US" dirty="0"/>
              <a:t> measurements to obtain </a:t>
            </a:r>
            <a:r>
              <a:rPr lang="en-US" i="1" dirty="0"/>
              <a:t>N</a:t>
            </a:r>
            <a:r>
              <a:rPr lang="en-US" dirty="0"/>
              <a:t> </a:t>
            </a:r>
            <a:r>
              <a:rPr lang="en-US" dirty="0" smtClean="0"/>
              <a:t> ”</a:t>
            </a:r>
            <a:r>
              <a:rPr lang="en-US" b="1" dirty="0" smtClean="0"/>
              <a:t>deviations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Square</a:t>
            </a:r>
            <a:r>
              <a:rPr lang="en-US" dirty="0"/>
              <a:t> each of these </a:t>
            </a:r>
            <a:r>
              <a:rPr lang="en-US" i="1" dirty="0"/>
              <a:t>N</a:t>
            </a:r>
            <a:r>
              <a:rPr lang="en-US" dirty="0"/>
              <a:t> </a:t>
            </a:r>
            <a:r>
              <a:rPr lang="en-US" b="1" dirty="0"/>
              <a:t>deviations</a:t>
            </a:r>
            <a:r>
              <a:rPr lang="en-US" dirty="0"/>
              <a:t> and add them all </a:t>
            </a:r>
            <a:r>
              <a:rPr lang="en-US" dirty="0" smtClean="0"/>
              <a:t>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</a:t>
            </a:r>
            <a:r>
              <a:rPr lang="en-US" dirty="0"/>
              <a:t>this result by (</a:t>
            </a:r>
            <a:r>
              <a:rPr lang="en-US" i="1" dirty="0"/>
              <a:t>N</a:t>
            </a:r>
            <a:r>
              <a:rPr lang="en-US" dirty="0"/>
              <a:t> − 1) </a:t>
            </a:r>
            <a:r>
              <a:rPr lang="en-US" dirty="0" smtClean="0"/>
              <a:t>and </a:t>
            </a:r>
            <a:r>
              <a:rPr lang="en-US" dirty="0"/>
              <a:t>take the square root.</a:t>
            </a:r>
          </a:p>
        </p:txBody>
      </p:sp>
    </p:spTree>
    <p:extLst>
      <p:ext uri="{BB962C8B-B14F-4D97-AF65-F5344CB8AC3E}">
        <p14:creationId xmlns:p14="http://schemas.microsoft.com/office/powerpoint/2010/main" val="21451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3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̿"/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662093"/>
          </a:xfrm>
        </p:spPr>
        <p:txBody>
          <a:bodyPr/>
          <a:lstStyle/>
          <a:p>
            <a:r>
              <a:rPr lang="en-US" dirty="0" smtClean="0"/>
              <a:t>To estimate the </a:t>
            </a:r>
            <a:r>
              <a:rPr lang="en-US" i="1" dirty="0" smtClean="0"/>
              <a:t>actual</a:t>
            </a:r>
            <a:r>
              <a:rPr lang="en-US" dirty="0" smtClean="0"/>
              <a:t> voltage: take the average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7513" y="288036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1080" y="5623560"/>
                <a:ext cx="95402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𝑚𝑒𝑎𝑠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50.14+49.87+49.94+50.09+50.26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=50.06 </m:t>
                      </m:r>
                      <m:r>
                        <a:rPr lang="en-US" b="0" i="1" smtClean="0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5623560"/>
                <a:ext cx="9540240" cy="63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379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392284"/>
              </p:ext>
            </p:extLst>
          </p:nvPr>
        </p:nvGraphicFramePr>
        <p:xfrm>
          <a:off x="3821113" y="30141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3360" y="6019800"/>
                <a:ext cx="95402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𝑚𝑒𝑎𝑠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50.14+49.87+49.94+50.09+50.26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=50.06 </m:t>
                      </m:r>
                      <m:r>
                        <a:rPr lang="en-US" b="0" i="1" smtClean="0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0" y="6019800"/>
                <a:ext cx="9540240" cy="63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3032760"/>
                <a:ext cx="10988039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(50.06−50.14)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(50.06−49.87)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(50.06−49.94)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5−1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032760"/>
                <a:ext cx="10988039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61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21113" y="30141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Measurement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49.87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49.94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50.09 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50.26 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3360" y="6019800"/>
                <a:ext cx="954024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𝑚𝑒𝑎𝑠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50.14+49.87+49.94+50.09+50.26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=50.06 </m:t>
                      </m:r>
                      <m:r>
                        <a:rPr lang="en-US" b="0" i="1" smtClean="0">
                          <a:latin typeface="Cambria Math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0" y="6019800"/>
                <a:ext cx="9540240" cy="6347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1" y="3032760"/>
                <a:ext cx="10988039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(50.06−50.14)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(50.06−49.87)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(50.06−49.94)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5−1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032760"/>
                <a:ext cx="10988039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 rot="20984225">
            <a:off x="3337560" y="426509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done by any </a:t>
            </a:r>
            <a:r>
              <a:rPr lang="en-US" smtClean="0"/>
              <a:t>spreadsheet software!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i="1" dirty="0" smtClean="0"/>
              <a:t>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𝑚𝑒𝑎𝑠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50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06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30</m:t>
                    </m:r>
                  </m:oMath>
                </a14:m>
                <a:r>
                  <a:rPr lang="en-US" dirty="0" smtClean="0"/>
                  <a:t> V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“My best estimate for the voltage is 50.06 volts; however the true value is only known to be somewhere between 49.76 V and 50.36 V”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r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42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Uncertainty and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561319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likelihood, or </a:t>
            </a:r>
            <a:r>
              <a:rPr lang="en-US" i="1" dirty="0" smtClean="0"/>
              <a:t>probability </a:t>
            </a:r>
            <a:r>
              <a:rPr lang="en-US" dirty="0" smtClean="0"/>
              <a:t>that the </a:t>
            </a:r>
            <a:r>
              <a:rPr lang="en-US" i="1" dirty="0" smtClean="0"/>
              <a:t>true value</a:t>
            </a:r>
            <a:r>
              <a:rPr lang="en-US" dirty="0" smtClean="0"/>
              <a:t> of </a:t>
            </a:r>
            <a:r>
              <a:rPr lang="en-US" smtClean="0"/>
              <a:t>the quantity is ___?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7561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Is my measurement consistent with ___?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have measured the voltage to be 50.06 +- 0.30 V</a:t>
            </a:r>
          </a:p>
          <a:p>
            <a:r>
              <a:rPr lang="en-US" dirty="0" smtClean="0"/>
              <a:t>Suppose I have predicted it to be 49.96 V</a:t>
            </a:r>
          </a:p>
          <a:p>
            <a:r>
              <a:rPr lang="en-US" dirty="0" smtClean="0"/>
              <a:t>50.06 != 49.96, so my prediction is wrong!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9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Vs Accuracy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68" y="1800254"/>
            <a:ext cx="7136689" cy="47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Is my measurement consistent with ___?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have measured the voltage to be 50.06 +- 0.30 V</a:t>
            </a:r>
          </a:p>
          <a:p>
            <a:r>
              <a:rPr lang="en-US" dirty="0" smtClean="0"/>
              <a:t>Suppose I have predicted it to be 49.96 V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50.06 != 49.96, so my prediction is wrong!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99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Is my measurement consistent with ___?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have measured the voltage to be 50.06 +- 0.30 V</a:t>
            </a:r>
          </a:p>
          <a:p>
            <a:r>
              <a:rPr lang="en-US" dirty="0" smtClean="0"/>
              <a:t>Suppose I have predicted it to be 49.96 V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50.06 != 49.96, so my prediction is wrong!</a:t>
            </a:r>
          </a:p>
          <a:p>
            <a:r>
              <a:rPr lang="en-US" dirty="0" smtClean="0"/>
              <a:t>49.96 V falls within the range of my uncertainty: (49.76 V, 50.36 V)</a:t>
            </a:r>
          </a:p>
        </p:txBody>
      </p:sp>
    </p:spTree>
    <p:extLst>
      <p:ext uri="{BB962C8B-B14F-4D97-AF65-F5344CB8AC3E}">
        <p14:creationId xmlns:p14="http://schemas.microsoft.com/office/powerpoint/2010/main" val="1756798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Is my measurement consistent with ___?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have measured the voltage to be 50.06 +- 0.30 V</a:t>
            </a:r>
          </a:p>
          <a:p>
            <a:r>
              <a:rPr lang="en-US" dirty="0" smtClean="0"/>
              <a:t>Suppose I have predicted it to be 49.96 V</a:t>
            </a:r>
          </a:p>
          <a:p>
            <a:r>
              <a:rPr lang="en-US" strike="sngStrike" dirty="0" smtClean="0">
                <a:solidFill>
                  <a:srgbClr val="FF0000"/>
                </a:solidFill>
              </a:rPr>
              <a:t>50.06 != 49.96, so my prediction is wrong!</a:t>
            </a:r>
          </a:p>
          <a:p>
            <a:r>
              <a:rPr lang="en-US" dirty="0" smtClean="0"/>
              <a:t>49.96 V falls within the range of my uncertainty: (49.76 V, 50.36 V)</a:t>
            </a:r>
          </a:p>
          <a:p>
            <a:r>
              <a:rPr lang="en-US" dirty="0" smtClean="0"/>
              <a:t>Even though the measurements don’t agree </a:t>
            </a:r>
            <a:r>
              <a:rPr lang="en-US" i="1" dirty="0" smtClean="0"/>
              <a:t>exactly</a:t>
            </a:r>
            <a:r>
              <a:rPr lang="en-US" dirty="0" smtClean="0"/>
              <a:t>, they are still </a:t>
            </a:r>
            <a:r>
              <a:rPr lang="en-US" i="1" dirty="0" smtClean="0"/>
              <a:t>consistent</a:t>
            </a:r>
            <a:r>
              <a:rPr lang="en-US" dirty="0" smtClean="0"/>
              <a:t>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00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 measure the voltage across resistor 1 and find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9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04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Measure the voltage across resistor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19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Can we confidently say that these two measurements are </a:t>
                </a:r>
                <a:r>
                  <a:rPr lang="en-US" i="1" dirty="0" smtClean="0"/>
                  <a:t>different?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462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 measure the voltage across resistor 1 and find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9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04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Measure the voltage across resistor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19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Can we confidently say that these two measurements are </a:t>
                </a:r>
                <a:r>
                  <a:rPr lang="en-US" i="1" dirty="0" smtClean="0"/>
                  <a:t>different?</a:t>
                </a:r>
              </a:p>
              <a:p>
                <a:r>
                  <a:rPr lang="en-US" dirty="0" smtClean="0"/>
                  <a:t>General rule: do their intervals of uncertainty overlap?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67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 measure the voltage across resistor 1 and find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9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04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Measure the voltage across resistor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19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Can we confidently say that these two measurements are </a:t>
                </a:r>
                <a:r>
                  <a:rPr lang="en-US" i="1" dirty="0" smtClean="0"/>
                  <a:t>different?</a:t>
                </a:r>
              </a:p>
              <a:p>
                <a:r>
                  <a:rPr lang="en-US" dirty="0" smtClean="0"/>
                  <a:t>General rule: do their intervals of uncertainty overlap?</a:t>
                </a:r>
              </a:p>
              <a:p>
                <a:pPr marL="0" indent="0">
                  <a:buNone/>
                </a:pPr>
                <a:r>
                  <a:rPr lang="en-US" dirty="0" smtClean="0"/>
                  <a:t>V1 = (8.81, 9.27) V</a:t>
                </a:r>
              </a:p>
              <a:p>
                <a:pPr marL="0" indent="0">
                  <a:buNone/>
                </a:pPr>
                <a:r>
                  <a:rPr lang="en-US" dirty="0" smtClean="0"/>
                  <a:t>V2 = (8.67,9.05) V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9689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 measure the voltage across resistor 1 and find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9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04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Measure the voltage across resistor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19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Can we confidently say that these two measurements are </a:t>
                </a:r>
                <a:r>
                  <a:rPr lang="en-US" i="1" dirty="0" smtClean="0"/>
                  <a:t>different?</a:t>
                </a:r>
              </a:p>
              <a:p>
                <a:r>
                  <a:rPr lang="en-US" dirty="0" smtClean="0"/>
                  <a:t>General rule: do their intervals of uncertainty overlap?</a:t>
                </a:r>
              </a:p>
              <a:p>
                <a:pPr marL="0" indent="0">
                  <a:buNone/>
                </a:pPr>
                <a:r>
                  <a:rPr lang="en-US" dirty="0" smtClean="0"/>
                  <a:t>V1 = (8.81, 9.27) V</a:t>
                </a:r>
              </a:p>
              <a:p>
                <a:pPr marL="0" indent="0">
                  <a:buNone/>
                </a:pPr>
                <a:r>
                  <a:rPr lang="en-US" dirty="0" smtClean="0"/>
                  <a:t>V2 = (8.67,9.05) V</a:t>
                </a:r>
              </a:p>
              <a:p>
                <a:pPr marL="0" indent="0">
                  <a:buNone/>
                </a:pPr>
                <a:r>
                  <a:rPr lang="en-US" dirty="0" smtClean="0"/>
                  <a:t>Yes! Measurements are in </a:t>
                </a:r>
                <a:r>
                  <a:rPr lang="en-US" i="1" dirty="0" smtClean="0"/>
                  <a:t>agreement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963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578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 measure the voltage across resistor 1 and find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19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31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33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Measure the voltage across resistor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17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67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41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Can we confidently say that these two measurements are </a:t>
                </a:r>
                <a:r>
                  <a:rPr lang="en-US" i="1" dirty="0" smtClean="0"/>
                  <a:t>different?</a:t>
                </a:r>
              </a:p>
              <a:p>
                <a:pPr marL="0" indent="0">
                  <a:buNone/>
                </a:pPr>
                <a:r>
                  <a:rPr lang="en-US" dirty="0" smtClean="0"/>
                  <a:t>V1 = (18.98, 19.64)</a:t>
                </a:r>
              </a:p>
              <a:p>
                <a:pPr marL="0" indent="0">
                  <a:buNone/>
                </a:pPr>
                <a:r>
                  <a:rPr lang="en-US" dirty="0" smtClean="0"/>
                  <a:t>V2 = (17.26 ,18.08)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752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 measure the voltage across resistor 1 and find</a:t>
                </a:r>
                <a:r>
                  <a:rPr lang="en-US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19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31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33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Measure the voltage across resistor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17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</a:rPr>
                      <m:t>67</m:t>
                    </m:r>
                    <m:r>
                      <a:rPr lang="ur-PK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41</m:t>
                    </m:r>
                  </m:oMath>
                </a14:m>
                <a:r>
                  <a:rPr lang="en-US" dirty="0" smtClean="0">
                    <a:solidFill>
                      <a:srgbClr val="FFFF00"/>
                    </a:solidFill>
                  </a:rPr>
                  <a:t> V</a:t>
                </a:r>
              </a:p>
              <a:p>
                <a:r>
                  <a:rPr lang="en-US" dirty="0" smtClean="0"/>
                  <a:t>Can we confidently say that these two measurements are </a:t>
                </a:r>
                <a:r>
                  <a:rPr lang="en-US" i="1" dirty="0" smtClean="0"/>
                  <a:t>different?</a:t>
                </a:r>
              </a:p>
              <a:p>
                <a:pPr marL="0" indent="0">
                  <a:buNone/>
                </a:pPr>
                <a:r>
                  <a:rPr lang="en-US" dirty="0" smtClean="0"/>
                  <a:t>V1 = (18.98, 19.64)</a:t>
                </a:r>
              </a:p>
              <a:p>
                <a:pPr marL="0" indent="0">
                  <a:buNone/>
                </a:pPr>
                <a:r>
                  <a:rPr lang="en-US" dirty="0" smtClean="0"/>
                  <a:t>V2 = (17.26 ,18.08)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 overlap! We can confidently say that the measurements V1 and V2 do not agree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963" b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695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Calculations with measured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Often, the result of a simple measurement is not the end result we want</a:t>
            </a:r>
          </a:p>
          <a:p>
            <a:r>
              <a:rPr lang="en-US" dirty="0" smtClean="0"/>
              <a:t>Sometimes, we need to plug the measured value into a formula</a:t>
            </a:r>
          </a:p>
        </p:txBody>
      </p:sp>
    </p:spTree>
    <p:extLst>
      <p:ext uri="{BB962C8B-B14F-4D97-AF65-F5344CB8AC3E}">
        <p14:creationId xmlns:p14="http://schemas.microsoft.com/office/powerpoint/2010/main" val="17535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Technically, accuracy is impossible to know!</a:t>
            </a:r>
          </a:p>
          <a:p>
            <a:r>
              <a:rPr lang="en-US" dirty="0" smtClean="0"/>
              <a:t>In these labs, we can compare our results with generally accepted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03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Calculations with measured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Often, the result of a simple measurement is not the end result we want</a:t>
            </a:r>
          </a:p>
          <a:p>
            <a:r>
              <a:rPr lang="en-US" dirty="0" smtClean="0"/>
              <a:t>Sometimes, we need to plug the measured value into a formula</a:t>
            </a:r>
          </a:p>
          <a:p>
            <a:r>
              <a:rPr lang="en-US" dirty="0" smtClean="0"/>
              <a:t>Example: we measure velocity, but we </a:t>
            </a:r>
            <a:r>
              <a:rPr lang="en-US" i="1" smtClean="0"/>
              <a:t>want</a:t>
            </a:r>
            <a:r>
              <a:rPr lang="en-US" smtClean="0"/>
              <a:t> momentum: p=mv</a:t>
            </a:r>
          </a:p>
        </p:txBody>
      </p:sp>
    </p:spTree>
    <p:extLst>
      <p:ext uri="{BB962C8B-B14F-4D97-AF65-F5344CB8AC3E}">
        <p14:creationId xmlns:p14="http://schemas.microsoft.com/office/powerpoint/2010/main" val="1072964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Calculations with measured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Often, the result of a simple measurement is not the end result we want</a:t>
            </a:r>
          </a:p>
          <a:p>
            <a:r>
              <a:rPr lang="en-US" dirty="0" smtClean="0"/>
              <a:t>Sometimes, we need to plug the measured value into a formula</a:t>
            </a:r>
          </a:p>
          <a:p>
            <a:r>
              <a:rPr lang="en-US" dirty="0" smtClean="0"/>
              <a:t>Example: we measure velocity, but we </a:t>
            </a:r>
            <a:r>
              <a:rPr lang="en-US" i="1" dirty="0" smtClean="0"/>
              <a:t>want</a:t>
            </a:r>
            <a:r>
              <a:rPr lang="en-US" dirty="0" smtClean="0"/>
              <a:t> momentum: p=mv</a:t>
            </a:r>
          </a:p>
          <a:p>
            <a:r>
              <a:rPr lang="en-US" dirty="0" smtClean="0"/>
              <a:t>If v has an uncertainty, then p should have an uncertainty!</a:t>
            </a:r>
          </a:p>
          <a:p>
            <a:pPr lvl="1"/>
            <a:r>
              <a:rPr lang="en-US" dirty="0" smtClean="0"/>
              <a:t>How do we estimate the uncertainty of p, given the uncertainty of v?</a:t>
            </a:r>
          </a:p>
        </p:txBody>
      </p:sp>
    </p:spTree>
    <p:extLst>
      <p:ext uri="{BB962C8B-B14F-4D97-AF65-F5344CB8AC3E}">
        <p14:creationId xmlns:p14="http://schemas.microsoft.com/office/powerpoint/2010/main" val="1004945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Math with uncertain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115458"/>
                  </p:ext>
                </p:extLst>
              </p:nvPr>
            </p:nvGraphicFramePr>
            <p:xfrm>
              <a:off x="320040" y="2141538"/>
              <a:ext cx="11719560" cy="1724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6520"/>
                    <a:gridCol w="3906520"/>
                    <a:gridCol w="39065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Adding</a:t>
                          </a:r>
                          <a:r>
                            <a:rPr lang="en-US" b="0" baseline="0" dirty="0" smtClean="0"/>
                            <a:t> a constant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  <m:r>
                                    <a:rPr lang="ur-PK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)±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50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06</m:t>
                                  </m:r>
                                  <m:r>
                                    <a:rPr lang="ur-PK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±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65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06</m:t>
                              </m:r>
                              <m:r>
                                <a:rPr lang="ur-PK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dirty="0" smtClean="0"/>
                            <a:t>30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Mult by constant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ur-PK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𝑘𝑥</m:t>
                                </m:r>
                                <m:r>
                                  <a:rPr lang="ur-PK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06</m:t>
                                    </m:r>
                                    <m:r>
                                      <a:rPr lang="ur-PK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±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∙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100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  <m:r>
                                  <a:rPr lang="ur-PK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Div by constant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ur-PK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)/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den>
                                </m:f>
                                <m:r>
                                  <a:rPr lang="ur-PK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</m:t>
                                </m:r>
                                <m:f>
                                  <m:fPr>
                                    <m:ctrlPr>
                                      <a:rPr lang="bg-BG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06</m:t>
                                    </m:r>
                                    <m:r>
                                      <a:rPr lang="ur-PK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±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01</m:t>
                                </m:r>
                                <m:r>
                                  <a:rPr lang="ur-PK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±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115458"/>
                  </p:ext>
                </p:extLst>
              </p:nvPr>
            </p:nvGraphicFramePr>
            <p:xfrm>
              <a:off x="320040" y="2141538"/>
              <a:ext cx="11719560" cy="1724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06520"/>
                    <a:gridCol w="3906520"/>
                    <a:gridCol w="390652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Result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Example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108197" r="-200780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6" t="-108197" r="-100780" b="-2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156" t="-108197" r="-780" b="-2688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208197" r="-200780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6" t="-208197" r="-100780" b="-1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156" t="-208197" r="-780" b="-168852"/>
                          </a:stretch>
                        </a:blipFill>
                      </a:tcPr>
                    </a:tc>
                  </a:tr>
                  <a:tr h="6123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6" t="-186139" r="-20078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56" t="-186139" r="-10078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156" t="-186139" r="-780" b="-198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638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(somehow) know that the potential energy of a system is exactly U = 30 J</a:t>
            </a:r>
          </a:p>
          <a:p>
            <a:r>
              <a:rPr lang="en-US" dirty="0" smtClean="0"/>
              <a:t>I measure the kinetic energy to be K = 21 +- 2 J</a:t>
            </a:r>
          </a:p>
          <a:p>
            <a:r>
              <a:rPr lang="en-US" dirty="0" smtClean="0"/>
              <a:t>What is my estimate of the total energy: K + U?</a:t>
            </a:r>
          </a:p>
        </p:txBody>
      </p:sp>
    </p:spTree>
    <p:extLst>
      <p:ext uri="{BB962C8B-B14F-4D97-AF65-F5344CB8AC3E}">
        <p14:creationId xmlns:p14="http://schemas.microsoft.com/office/powerpoint/2010/main" val="41587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measure a velocity to be 653 +- 12 m/s</a:t>
            </a:r>
          </a:p>
          <a:p>
            <a:r>
              <a:rPr lang="en-US" dirty="0" smtClean="0"/>
              <a:t>How much greater is this velocity than the speed of sound in air, 344 m/s?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163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measure a velocity to be 653 +- 12 m/s</a:t>
            </a:r>
          </a:p>
          <a:p>
            <a:r>
              <a:rPr lang="en-US" dirty="0" smtClean="0"/>
              <a:t>How much greater is this velocity than the speed of sound in air, 344 m/s?</a:t>
            </a:r>
          </a:p>
          <a:p>
            <a:r>
              <a:rPr lang="en-US" dirty="0" smtClean="0"/>
              <a:t>v = </a:t>
            </a:r>
            <a:r>
              <a:rPr lang="en-US" dirty="0" err="1" smtClean="0"/>
              <a:t>v_meas</a:t>
            </a:r>
            <a:r>
              <a:rPr lang="en-US" dirty="0" smtClean="0"/>
              <a:t> – </a:t>
            </a:r>
            <a:r>
              <a:rPr lang="en-US" dirty="0" err="1" smtClean="0"/>
              <a:t>v_sound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7749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542453"/>
          </a:xfrm>
        </p:spPr>
        <p:txBody>
          <a:bodyPr>
            <a:normAutofit/>
          </a:bodyPr>
          <a:lstStyle/>
          <a:p>
            <a:r>
              <a:rPr lang="en-US" dirty="0" smtClean="0"/>
              <a:t>I measure a velocity to be 653 +- 12 m/s</a:t>
            </a:r>
          </a:p>
          <a:p>
            <a:r>
              <a:rPr lang="en-US" dirty="0" smtClean="0"/>
              <a:t>How much greater is this velocity than the speed of sound in air, 344 m/s?</a:t>
            </a:r>
          </a:p>
          <a:p>
            <a:r>
              <a:rPr lang="en-US" dirty="0" smtClean="0"/>
              <a:t>v = </a:t>
            </a:r>
            <a:r>
              <a:rPr lang="en-US" dirty="0" err="1" smtClean="0"/>
              <a:t>v_meas</a:t>
            </a:r>
            <a:r>
              <a:rPr lang="en-US" dirty="0" smtClean="0"/>
              <a:t> – </a:t>
            </a:r>
            <a:r>
              <a:rPr lang="en-US" dirty="0" err="1" smtClean="0"/>
              <a:t>v_sound</a:t>
            </a:r>
            <a:endParaRPr lang="en-US" dirty="0" smtClean="0"/>
          </a:p>
          <a:p>
            <a:r>
              <a:rPr lang="en-US" dirty="0" smtClean="0"/>
              <a:t>v = (653 +- 12) – 344 = (653-344)+-12 = 309+-12 m/s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7435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Math with </a:t>
            </a:r>
            <a:r>
              <a:rPr lang="en-US" i="1" dirty="0" smtClean="0"/>
              <a:t>Multiple </a:t>
            </a:r>
            <a:r>
              <a:rPr lang="en-US" dirty="0" smtClean="0"/>
              <a:t>uncertain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values we use in lab will have an uncertainty associated with them</a:t>
            </a:r>
          </a:p>
          <a:p>
            <a:r>
              <a:rPr lang="en-US" dirty="0" smtClean="0"/>
              <a:t>We will often have formulae where we are doing calculations with multiple uncertain measurements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112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Math with </a:t>
            </a:r>
            <a:r>
              <a:rPr lang="en-US" i="1" dirty="0" smtClean="0"/>
              <a:t>Multiple </a:t>
            </a:r>
            <a:r>
              <a:rPr lang="en-US" dirty="0" smtClean="0"/>
              <a:t>uncertain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measure the charge of particle A to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19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02</m:t>
                    </m:r>
                  </m:oMath>
                </a14:m>
                <a:r>
                  <a:rPr lang="en-US" dirty="0" smtClean="0"/>
                  <a:t> nC</a:t>
                </a:r>
              </a:p>
              <a:p>
                <a:r>
                  <a:rPr lang="en-US" dirty="0" smtClean="0"/>
                  <a:t>I measure the charge of particle B to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15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79</m:t>
                    </m:r>
                  </m:oMath>
                </a14:m>
                <a:r>
                  <a:rPr lang="en-US" dirty="0" smtClean="0"/>
                  <a:t> nC</a:t>
                </a:r>
              </a:p>
              <a:p>
                <a:r>
                  <a:rPr lang="en-US" dirty="0" smtClean="0"/>
                  <a:t>What is the total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01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Math with </a:t>
            </a:r>
            <a:r>
              <a:rPr lang="en-US" i="1" dirty="0" smtClean="0"/>
              <a:t>Multiple </a:t>
            </a:r>
            <a:r>
              <a:rPr lang="en-US" dirty="0" smtClean="0"/>
              <a:t>uncertain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measure the charge of particle A to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19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02</m:t>
                    </m:r>
                  </m:oMath>
                </a14:m>
                <a:r>
                  <a:rPr lang="en-US" dirty="0" smtClean="0"/>
                  <a:t> nC</a:t>
                </a:r>
              </a:p>
              <a:p>
                <a:r>
                  <a:rPr lang="en-US" dirty="0" smtClean="0"/>
                  <a:t>I measure the charge of particle B to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15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79</m:t>
                    </m:r>
                  </m:oMath>
                </a14:m>
                <a:r>
                  <a:rPr lang="en-US" dirty="0" smtClean="0"/>
                  <a:t> nC</a:t>
                </a:r>
              </a:p>
              <a:p>
                <a:r>
                  <a:rPr lang="en-US" dirty="0" smtClean="0"/>
                  <a:t>What is the total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Answer: add the uncertainties </a:t>
                </a:r>
                <a:r>
                  <a:rPr lang="en-US" i="1" dirty="0" smtClean="0"/>
                  <a:t>in quadrature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2.79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=2.97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37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length of the rod is 13 inches, give or take 0.5 inches”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110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Math with </a:t>
            </a:r>
            <a:r>
              <a:rPr lang="en-US" i="1" dirty="0" smtClean="0"/>
              <a:t>Multiple </a:t>
            </a:r>
            <a:r>
              <a:rPr lang="en-US" dirty="0" smtClean="0"/>
              <a:t>uncertain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measure the charge of particle A to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6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19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02</m:t>
                    </m:r>
                  </m:oMath>
                </a14:m>
                <a:r>
                  <a:rPr lang="en-US" dirty="0" smtClean="0"/>
                  <a:t> nC</a:t>
                </a:r>
              </a:p>
              <a:p>
                <a:r>
                  <a:rPr lang="en-US" dirty="0" smtClean="0"/>
                  <a:t>I measure the charge of particle B to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15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86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79</m:t>
                    </m:r>
                  </m:oMath>
                </a14:m>
                <a:r>
                  <a:rPr lang="en-US" dirty="0" smtClean="0"/>
                  <a:t> nC</a:t>
                </a:r>
              </a:p>
              <a:p>
                <a:r>
                  <a:rPr lang="en-US" dirty="0" smtClean="0"/>
                  <a:t>What is the total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Answer: add the uncertainties </a:t>
                </a:r>
                <a:r>
                  <a:rPr lang="en-US" i="1" dirty="0" smtClean="0"/>
                  <a:t>in quadrature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1.02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2.79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=2.97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estimate for the total charge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22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05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97</m:t>
                    </m:r>
                  </m:oMath>
                </a14:m>
                <a:r>
                  <a:rPr lang="en-US" dirty="0" smtClean="0"/>
                  <a:t> nC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11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Adding two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)±</m:t>
                      </m:r>
                      <m:rad>
                        <m:radPr>
                          <m:degHide m:val="on"/>
                          <m:ctrlP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ur-PK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=(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</a:rPr>
                        <m:t>)±</m:t>
                      </m:r>
                      <m:rad>
                        <m:radPr>
                          <m:degHide m:val="on"/>
                          <m:ctrlP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ur-PK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21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Multiplying two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 measure an object’s mass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42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dirty="0" smtClean="0"/>
                  <a:t> kg</a:t>
                </a:r>
              </a:p>
              <a:p>
                <a:r>
                  <a:rPr lang="en-US" dirty="0" smtClean="0"/>
                  <a:t>I measure its speed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13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 smtClean="0"/>
                  <a:t> m/s</a:t>
                </a:r>
              </a:p>
              <a:p>
                <a:r>
                  <a:rPr lang="en-US" dirty="0" smtClean="0"/>
                  <a:t>What is its momentum: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𝑚𝑣</m:t>
                    </m:r>
                    <m:r>
                      <a:rPr lang="en-US" b="0" i="0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089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Multiplying two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 measure an object’s mass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42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03</m:t>
                    </m:r>
                  </m:oMath>
                </a14:m>
                <a:r>
                  <a:rPr lang="en-US" dirty="0" smtClean="0"/>
                  <a:t> kg</a:t>
                </a:r>
              </a:p>
              <a:p>
                <a:r>
                  <a:rPr lang="en-US" dirty="0" smtClean="0"/>
                  <a:t>I measure its speed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13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 smtClean="0"/>
                  <a:t> m/s</a:t>
                </a:r>
              </a:p>
              <a:p>
                <a:r>
                  <a:rPr lang="en-US" dirty="0" smtClean="0"/>
                  <a:t>What is its momentum: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𝑚𝑣</m:t>
                    </m:r>
                    <m:r>
                      <a:rPr lang="en-US" b="0" i="0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0.03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0.42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13.5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=0.07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169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Multiplying two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71593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 measure an object’s mass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42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03</m:t>
                    </m:r>
                  </m:oMath>
                </a14:m>
                <a:r>
                  <a:rPr lang="en-US" dirty="0" smtClean="0"/>
                  <a:t> kg</a:t>
                </a:r>
              </a:p>
              <a:p>
                <a:r>
                  <a:rPr lang="en-US" dirty="0" smtClean="0"/>
                  <a:t>I measure its speed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13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 smtClean="0"/>
                  <a:t> m/s</a:t>
                </a:r>
              </a:p>
              <a:p>
                <a:r>
                  <a:rPr lang="en-US" dirty="0" smtClean="0"/>
                  <a:t>What is its momentum: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𝑚𝑣</m:t>
                    </m:r>
                    <m:r>
                      <a:rPr lang="en-US" b="0" i="0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0.03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0.42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13.5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=0.07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=0.07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=0.07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=0.07∙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13.5∙0.42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=0.40</m:t>
                    </m:r>
                  </m:oMath>
                </a14:m>
                <a:r>
                  <a:rPr lang="en-US" dirty="0" smtClean="0"/>
                  <a:t> kg m/s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715933"/>
              </a:xfrm>
              <a:blipFill rotWithShape="0">
                <a:blip r:embed="rId2"/>
                <a:stretch>
                  <a:fillRect l="-722" t="-1292" b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742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Multiplying two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57877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 measure an object’s mass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𝑚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42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03</m:t>
                    </m:r>
                  </m:oMath>
                </a14:m>
                <a:r>
                  <a:rPr lang="en-US" dirty="0" smtClean="0"/>
                  <a:t> kg</a:t>
                </a:r>
              </a:p>
              <a:p>
                <a:r>
                  <a:rPr lang="en-US" dirty="0" smtClean="0"/>
                  <a:t>I measure its speed to be: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𝑣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13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dirty="0" smtClean="0"/>
                  <a:t> m/s</a:t>
                </a:r>
              </a:p>
              <a:p>
                <a:r>
                  <a:rPr lang="en-US" dirty="0" smtClean="0"/>
                  <a:t>What is its momentum: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𝑚𝑣</m:t>
                    </m:r>
                    <m:r>
                      <a:rPr lang="en-US" b="0" i="0" smtClean="0">
                        <a:latin typeface="Cambria Math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0.03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0.42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0.2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13.5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charset="0"/>
                        </a:rPr>
                        <m:t>=0.07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=0.07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=0.07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=0.07∙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13.5∙0.42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=0.40</m:t>
                    </m:r>
                  </m:oMath>
                </a14:m>
                <a:r>
                  <a:rPr lang="en-US" dirty="0" smtClean="0"/>
                  <a:t> kg m/s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The estimate for the momentum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5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67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40</m:t>
                    </m:r>
                  </m:oMath>
                </a14:m>
                <a:r>
                  <a:rPr lang="en-US" dirty="0" smtClean="0"/>
                  <a:t> kg m/s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578773"/>
              </a:xfrm>
              <a:blipFill rotWithShape="0">
                <a:blip r:embed="rId2"/>
                <a:stretch>
                  <a:fillRect l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04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Multiplying/Dividing measurements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4578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ur-PK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ur-PK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ur-PK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  <m:r>
                            <a:rPr lang="ur-PK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ur-PK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ur-PK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ur-PK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ur-PK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s-I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457877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077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 smtClean="0"/>
                  <a:t>all</a:t>
                </a:r>
                <a:r>
                  <a:rPr lang="en-US" dirty="0" smtClean="0"/>
                  <a:t> measurements have an associated uncertainty</a:t>
                </a:r>
              </a:p>
              <a:p>
                <a:r>
                  <a:rPr lang="en-US" dirty="0" smtClean="0"/>
                  <a:t>All measurements in lab reports must include an estimate of the uncertainty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𝑎</m:t>
                    </m:r>
                    <m:r>
                      <a:rPr lang="ur-PK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format is fine</a:t>
                </a:r>
              </a:p>
              <a:p>
                <a:r>
                  <a:rPr lang="en-US" dirty="0" smtClean="0"/>
                  <a:t>When performing calculations using measurements with uncertainties, the uncertainties need to be taken into account</a:t>
                </a:r>
              </a:p>
              <a:p>
                <a:r>
                  <a:rPr lang="en-US" dirty="0" smtClean="0"/>
                  <a:t>I’ve shown you how to do this here, but will remind you when it becomes relevant on lab reports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142067"/>
                <a:ext cx="10131425" cy="3542453"/>
              </a:xfrm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08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length of the rod is 13 inches, give or take 0.5 inches”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800" y="2468880"/>
            <a:ext cx="2148840" cy="88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Measurement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40480" y="3489960"/>
            <a:ext cx="57912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492240" y="4480560"/>
            <a:ext cx="2423160" cy="883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Precision/Uncertainty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45680" y="4160520"/>
            <a:ext cx="35814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79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length of the rod is 13 inches, give or take 0.5 inches”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799" y="2468880"/>
            <a:ext cx="7557989" cy="310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Precision: What is the range of possible outcomes for our measurement?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40480" y="3489960"/>
            <a:ext cx="57912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345680" y="4160520"/>
            <a:ext cx="35814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39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length of the rod is 13 inches, give or take 0.5 inches”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1799" y="2468880"/>
            <a:ext cx="7557989" cy="310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“I estimate the length to be 13 inches, however the </a:t>
            </a:r>
            <a:r>
              <a:rPr lang="en-US" sz="2400" i="1" dirty="0" smtClean="0"/>
              <a:t>true</a:t>
            </a:r>
            <a:r>
              <a:rPr lang="en-US" sz="2400" dirty="0" smtClean="0"/>
              <a:t> length could be as low as 12.5 or as high as </a:t>
            </a:r>
            <a:r>
              <a:rPr lang="en-US" sz="2400" smtClean="0"/>
              <a:t>13.5 inches”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840480" y="3489960"/>
            <a:ext cx="57912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345680" y="4160520"/>
            <a:ext cx="35814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87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459</TotalTime>
  <Words>3154</Words>
  <Application>Microsoft Macintosh PowerPoint</Application>
  <PresentationFormat>Widescreen</PresentationFormat>
  <Paragraphs>392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Calibri</vt:lpstr>
      <vt:lpstr>Calibri Light</vt:lpstr>
      <vt:lpstr>Cambria Math</vt:lpstr>
      <vt:lpstr>Arial</vt:lpstr>
      <vt:lpstr>Celestial</vt:lpstr>
      <vt:lpstr>Lab 0: Measurements and Uncertainty</vt:lpstr>
      <vt:lpstr>Measurements</vt:lpstr>
      <vt:lpstr>Measurement Precision</vt:lpstr>
      <vt:lpstr>Precision Vs Accuracy</vt:lpstr>
      <vt:lpstr>Accuracy</vt:lpstr>
      <vt:lpstr>Precision</vt:lpstr>
      <vt:lpstr>Precision</vt:lpstr>
      <vt:lpstr>Precision</vt:lpstr>
      <vt:lpstr>Precision</vt:lpstr>
      <vt:lpstr>Precision</vt:lpstr>
      <vt:lpstr>Estimating precision</vt:lpstr>
      <vt:lpstr>Estimating precision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Average Deviation</vt:lpstr>
      <vt:lpstr>Average Deviation</vt:lpstr>
      <vt:lpstr>Average Deviation</vt:lpstr>
      <vt:lpstr>Average Deviation</vt:lpstr>
      <vt:lpstr>Average Deviation</vt:lpstr>
      <vt:lpstr>Addendum</vt:lpstr>
      <vt:lpstr>Standard Deviation</vt:lpstr>
      <vt:lpstr>Standard Deviation</vt:lpstr>
      <vt:lpstr>Example</vt:lpstr>
      <vt:lpstr>Example</vt:lpstr>
      <vt:lpstr>Example</vt:lpstr>
      <vt:lpstr>Standard Deviation</vt:lpstr>
      <vt:lpstr>Uncertainty and Probability</vt:lpstr>
      <vt:lpstr>Is my measurement consistent with ___?</vt:lpstr>
      <vt:lpstr>Is my measurement consistent with ___?</vt:lpstr>
      <vt:lpstr>Is my measurement consistent with ___?</vt:lpstr>
      <vt:lpstr>Is my measurement consistent with ___?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Calculations with measured values</vt:lpstr>
      <vt:lpstr>Calculations with measured values</vt:lpstr>
      <vt:lpstr>Calculations with measured values</vt:lpstr>
      <vt:lpstr>Math with uncertain measurements</vt:lpstr>
      <vt:lpstr>Example</vt:lpstr>
      <vt:lpstr>Example</vt:lpstr>
      <vt:lpstr>Example</vt:lpstr>
      <vt:lpstr>Example</vt:lpstr>
      <vt:lpstr>Math with Multiple uncertain measurements</vt:lpstr>
      <vt:lpstr>Math with Multiple uncertain measurements</vt:lpstr>
      <vt:lpstr>Math with Multiple uncertain measurements</vt:lpstr>
      <vt:lpstr>Math with Multiple uncertain measurements</vt:lpstr>
      <vt:lpstr>Adding two measurements</vt:lpstr>
      <vt:lpstr>Multiplying two measurements</vt:lpstr>
      <vt:lpstr>Multiplying two measurements</vt:lpstr>
      <vt:lpstr>Multiplying two measurements</vt:lpstr>
      <vt:lpstr>Multiplying two measurements</vt:lpstr>
      <vt:lpstr>Multiplying/Dividing measurements</vt:lpstr>
      <vt:lpstr>Summary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0: Intro and Course outline</dc:title>
  <dc:creator>Microsoft Office User</dc:creator>
  <cp:lastModifiedBy>Microsoft Office User</cp:lastModifiedBy>
  <cp:revision>106</cp:revision>
  <dcterms:created xsi:type="dcterms:W3CDTF">2021-08-20T13:53:27Z</dcterms:created>
  <dcterms:modified xsi:type="dcterms:W3CDTF">2021-09-02T12:29:50Z</dcterms:modified>
</cp:coreProperties>
</file>