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embeddings/oleObject1" ContentType="application/haansoftxlsx"/>
  <Override PartName="/ppt/embeddings/oleObject2" ContentType="application/haansoftxlsx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74"/>
    <p:restoredTop sz="94660"/>
  </p:normalViewPr>
  <p:slideViewPr>
    <p:cSldViewPr snapToGrid="0">
      <p:cViewPr varScale="1">
        <p:scale>
          <a:sx n="114" d="100"/>
          <a:sy n="114" d="100"/>
        </p:scale>
        <p:origin x="432" y="108"/>
      </p:cViewPr>
      <p:guideLst>
        <p:guide orient="horz" pos="2182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_rels/chart2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"  /></Relationships>
</file>

<file path=ppt/charts/_rels/chart3.xml.rels><?xml version="1.0" encoding="UTF-8" standalone="yes" ?><Relationships xmlns="http://schemas.openxmlformats.org/package/2006/relationships"><Relationship Id="rId1" Type="http://schemas.microsoft.com/office/2011/relationships/chartStyle" Target="style2.xml"  /><Relationship Id="rId2" Type="http://schemas.microsoft.com/office/2011/relationships/chartColorStyle" Target="colors2.xml"  /><Relationship Id="rId3" Type="http://schemas.openxmlformats.org/officeDocument/2006/relationships/package" Target="../embeddings/oleObject2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title>
      <c:layout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 sz="1862" b="0" i="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201107501983643"/>
          <c:y val="0.10635955631732941"/>
          <c:w val="0.86298894882202148"/>
          <c:h val="0.772832512855529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확진자</c:v>
                </c:pt>
              </c:strCache>
            </c:strRef>
          </c:tx>
          <c:spPr>
            <a:solidFill>
              <a:schemeClr val="accent1"/>
            </a:solidFill>
            <a:ln w="9525"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미국</c:v>
                </c:pt>
                <c:pt idx="1">
                  <c:v>인도</c:v>
                </c:pt>
                <c:pt idx="2">
                  <c:v>브라질</c:v>
                </c:pt>
                <c:pt idx="3">
                  <c:v>프랑스</c:v>
                </c:pt>
                <c:pt idx="4">
                  <c:v>터키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33715951</c:v>
                </c:pt>
                <c:pt idx="1">
                  <c:v>24965463</c:v>
                </c:pt>
                <c:pt idx="2">
                  <c:v>15627475</c:v>
                </c:pt>
                <c:pt idx="3">
                  <c:v>5877787</c:v>
                </c:pt>
                <c:pt idx="4">
                  <c:v>5117374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19"/>
        <c:overlap val="-27"/>
        <c:axId val="1363829728"/>
        <c:axId val="1363824736"/>
      </c:barChart>
      <c:catAx>
        <c:axId val="1363829728"/>
        <c:scaling>
          <c:orientation val="minMax"/>
        </c:scaling>
        <c:axPos val="b"/>
        <c:crossAx val="1363824736"/>
        <c:delete val="0"/>
        <c:numFmt formatCode="#,##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1363824736"/>
        <c:scaling>
          <c:orientation val="minMax"/>
        </c:scaling>
        <c:axPos val="l"/>
        <c:crossAx val="1363829728"/>
        <c:delete val="0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 w="9525">
            <a:noFill/>
          </a:ln>
          <a:effectLst/>
        </c:spPr>
        <c:txPr>
          <a:bodyPr/>
          <a:lstStyle/>
          <a:p>
            <a:pPr>
              <a:defRPr sz="1197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 w="9525">
          <a:noFill/>
        </a:ln>
        <a:effectLst/>
      </c:spPr>
      <c:txPr>
        <a:bodyPr rot="0" vert="horz"/>
        <a:lstStyle/>
        <a:p>
          <a:pPr>
            <a:defRPr sz="1197" b="0" i="0">
              <a:solidFill>
                <a:schemeClr val="tx1">
                  <a:lumMod val="65000"/>
                  <a:lumOff val="35000"/>
                </a:schemeClr>
              </a:solidFill>
            </a:defRPr>
          </a:pPr>
          <a:endParaRPr lang="ko-KR"/>
        </a:p>
      </c:txPr>
    </c:legend>
    <c:dispBlanksAs val="gap"/>
  </c:chart>
  <c:txPr>
    <a:bodyPr/>
    <a:lstStyle/>
    <a:p>
      <a:pPr>
        <a:defRPr/>
      </a:pPr>
      <a:endParaRPr lang="ko-KR"/>
    </a:p>
  </c:txPr>
  <c:spPr>
    <a:noFill/>
    <a:ln w="9525"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smtClean="0"/>
              <a:t>사망자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201107283464568"/>
          <c:y val="0.10635955300445663"/>
          <c:w val="0.86298892716535436"/>
          <c:h val="0.77283250659248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사망자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미국</c:v>
                </c:pt>
                <c:pt idx="1">
                  <c:v>브라질</c:v>
                </c:pt>
                <c:pt idx="2">
                  <c:v>인도</c:v>
                </c:pt>
                <c:pt idx="3">
                  <c:v>멕시코</c:v>
                </c:pt>
                <c:pt idx="4">
                  <c:v>영국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600147</c:v>
                </c:pt>
                <c:pt idx="1">
                  <c:v>435823</c:v>
                </c:pt>
                <c:pt idx="2">
                  <c:v>274411</c:v>
                </c:pt>
                <c:pt idx="3">
                  <c:v>220433</c:v>
                </c:pt>
                <c:pt idx="4">
                  <c:v>127679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8-4216-9C69-2E95B331E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3829728"/>
        <c:axId val="1363824736"/>
      </c:barChart>
      <c:catAx>
        <c:axId val="136382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3824736"/>
        <c:crosses val="autoZero"/>
        <c:auto val="1"/>
        <c:lblAlgn val="ctr"/>
        <c:lblOffset val="100"/>
        <c:noMultiLvlLbl val="0"/>
      </c:catAx>
      <c:valAx>
        <c:axId val="136382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382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dirty="0" err="1" smtClean="0"/>
              <a:t>완치자</a:t>
            </a:r>
            <a:endParaRPr lang="ko-KR" alt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11201107283464568"/>
          <c:y val="0.10635955300445663"/>
          <c:w val="0.86298892716535436"/>
          <c:h val="0.7728325065924884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완치자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미국</c:v>
                </c:pt>
                <c:pt idx="1">
                  <c:v>인도</c:v>
                </c:pt>
                <c:pt idx="2">
                  <c:v>브라질</c:v>
                </c:pt>
                <c:pt idx="3">
                  <c:v>프랑스</c:v>
                </c:pt>
                <c:pt idx="4">
                  <c:v>터키</c:v>
                </c:pt>
              </c:strCache>
            </c:strRef>
          </c:cat>
          <c:val>
            <c:numRef>
              <c:f>Sheet1!$B$2:$B$6</c:f>
              <c:numCache>
                <c:formatCode>#,##0</c:formatCode>
                <c:ptCount val="5"/>
                <c:pt idx="0">
                  <c:v>27136020</c:v>
                </c:pt>
                <c:pt idx="1">
                  <c:v>21174076</c:v>
                </c:pt>
                <c:pt idx="2">
                  <c:v>14097287</c:v>
                </c:pt>
                <c:pt idx="3">
                  <c:v>5116705</c:v>
                </c:pt>
                <c:pt idx="4">
                  <c:v>4947256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58-4216-9C69-2E95B331E5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63829728"/>
        <c:axId val="1363824736"/>
      </c:barChart>
      <c:catAx>
        <c:axId val="13638297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3824736"/>
        <c:crosses val="autoZero"/>
        <c:auto val="1"/>
        <c:lblAlgn val="ctr"/>
        <c:lblOffset val="100"/>
        <c:noMultiLvlLbl val="0"/>
      </c:catAx>
      <c:valAx>
        <c:axId val="136382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638297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5B9C1-6FF2-4E49-AB0C-45E37859B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B880CB-075B-4D70-8EEB-A220B8ED4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6BF937-7865-4B36-921B-610097A89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1ACB6-EFEF-475B-BC73-E40B710CB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C135D0-B3F0-46AE-B0BF-209EA0B2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08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10889-A5CB-44D0-970D-EBDABBF19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9F362A-D1F2-4ACE-9DE1-18AC342BDA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98A321-7FA9-4ED5-9EB1-C00D0EA24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EE09A8-9CCA-442B-A526-53A42A08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B2AEAD-4CF7-47ED-8F6A-D72591A4F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037086-FA39-471F-8BCD-ECAC475B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14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B0DCC-C3B1-4F04-AC08-9B0D56B3A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EE541A-AE93-4A3A-931A-321E062138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C31E3-E000-4572-8A4A-BC0FBC24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05F866-E540-43A1-8E04-B4540004D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2DBAE-416E-4B14-AE21-440B60C5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68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ACE99B-1BD1-4ED6-89BE-408A683405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8F63E-2203-4425-B499-1A6DA1ED0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43481B-1B74-44E8-BE04-B35556A2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A5E51B-8D7B-4829-8204-E83C25AB1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72D36-C36B-4F45-AAC1-B2DC28C6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A44D03-9AF8-4A55-9BD0-4DBE4B3AF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9D1271-55E0-47A1-A8F1-C224D8FBA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D4464-59DC-4B4F-8C82-9E7F248D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03397C-FBF1-4DB0-879F-03411845C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D9343C-E60F-48D6-862A-96F6200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12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7EDD0D-0754-48CD-8722-2AC33B838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B37962-324A-4F1F-B7E7-61A51D86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A41033-A8CF-4AB5-90AA-C54651A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A9F7D4-54B0-4004-8A56-F92C65816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F618CF-3C59-4F65-B6B1-DAC3E3069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426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478D71-9DD5-4311-BA73-93020E8A6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6E8B09-7AD4-4103-8809-08A66DBE5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0AFB49-D202-425D-BE8B-C3FA9F6AA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B4CE85-6D8D-4BB1-971C-D354BF8F0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C41D07-495E-4137-927A-000D588B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308552-246E-4983-9977-F7B13D31E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08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171E32-522F-41BB-833B-545F70D3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BA206-4D58-4D9B-9948-EA60AE6A7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54F336-173D-4B8E-9601-FB1E37DF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7747CB8-EE29-428E-8F1F-ACD5A435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5299DD1-8901-456C-9007-13C624659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0A924E-6895-4C43-8EAE-BEA4DCE9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9FA1F0-753A-4F7B-8348-73A44B312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0B2F48-B08B-4155-BE96-A925B7FF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CBA06-5024-44F1-9C61-5050054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007553-4C87-468D-9F2D-FB603279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AE54FA-3674-4746-BF82-EC7EBD91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DC853-FD31-4E8D-B420-7A33B879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389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51FE5E5-427D-4B99-89C7-43AB9227F2F1}"/>
              </a:ext>
            </a:extLst>
          </p:cNvPr>
          <p:cNvGrpSpPr/>
          <p:nvPr userDrawn="1"/>
        </p:nvGrpSpPr>
        <p:grpSpPr>
          <a:xfrm>
            <a:off x="172720" y="6410960"/>
            <a:ext cx="12019280" cy="284480"/>
            <a:chOff x="172720" y="6410960"/>
            <a:chExt cx="12019280" cy="284480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4E9EB06-1BB6-4F2E-8626-387F4AC6E755}"/>
                </a:ext>
              </a:extLst>
            </p:cNvPr>
            <p:cNvSpPr/>
            <p:nvPr userDrawn="1"/>
          </p:nvSpPr>
          <p:spPr>
            <a:xfrm>
              <a:off x="172720" y="6410960"/>
              <a:ext cx="12019280" cy="28448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8B4587-CF56-4D5A-B341-F220D295B749}"/>
                </a:ext>
              </a:extLst>
            </p:cNvPr>
            <p:cNvSpPr txBox="1"/>
            <p:nvPr userDrawn="1"/>
          </p:nvSpPr>
          <p:spPr>
            <a:xfrm>
              <a:off x="9766856" y="6428899"/>
              <a:ext cx="24048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</a:rPr>
                <a:t>ⓒSaebyeol Yu.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 err="1">
                  <a:solidFill>
                    <a:schemeClr val="bg1"/>
                  </a:solidFill>
                </a:rPr>
                <a:t>Saebyeol’s</a:t>
              </a:r>
              <a:r>
                <a:rPr lang="ko-KR" altLang="en-US" sz="1000" dirty="0">
                  <a:solidFill>
                    <a:schemeClr val="bg1"/>
                  </a:solidFill>
                </a:rPr>
                <a:t> </a:t>
              </a:r>
              <a:r>
                <a:rPr lang="en-US" altLang="ko-KR" sz="1000" dirty="0">
                  <a:solidFill>
                    <a:schemeClr val="bg1"/>
                  </a:solidFill>
                </a:rPr>
                <a:t>PowerPoint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759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79E07A-94A6-483A-8849-8E6DE692B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D9BE1B-817F-40D8-90C8-F91D32CF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7AF10F4-65E3-4CFA-A184-E3768681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67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0F596F-BEC0-4D71-9113-57C383FD1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9061D6-B6C2-4D4E-8AB4-9F136FED4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8FE8EA-4580-4B75-A339-AF7C68F66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7BF5E-A4D8-4810-8B67-EEEFDD711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0C3C6B-DEFF-4516-B444-489DBE7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8592AB-03CB-4ED9-97EA-3D751979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0282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C2A3F89-EDBA-451E-A4FC-BA419B5B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560B53-86D9-4B99-B984-9F66917ED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E5F9A-464D-4909-8E4F-684A1F5A6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A50C2-589C-42C8-B763-56D87D9D16BD}" type="datetimeFigureOut">
              <a:rPr lang="ko-KR" altLang="en-US" smtClean="0"/>
              <a:t>2021-05-18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C7EE71-2568-4BC3-BE32-43343DE69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1DF1FC-575E-4EA7-B81C-814C78880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678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6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chart" Target="../charts/chart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5.jpe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2170890" y="2490281"/>
            <a:ext cx="7850226" cy="1877437"/>
            <a:chOff x="2170890" y="1767838"/>
            <a:chExt cx="7850226" cy="1877437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528627" y="1767838"/>
              <a:ext cx="513473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600" dirty="0" smtClean="0">
                  <a:solidFill>
                    <a:schemeClr val="bg1"/>
                  </a:solidFill>
                </a:rPr>
                <a:t>#</a:t>
              </a:r>
              <a:r>
                <a:rPr lang="en-US" altLang="ko-KR" sz="3600" dirty="0" smtClean="0">
                  <a:solidFill>
                    <a:schemeClr val="bg1"/>
                  </a:solidFill>
                </a:rPr>
                <a:t>IT</a:t>
              </a:r>
              <a:r>
                <a:rPr lang="ko-KR" altLang="en-US" sz="3600" dirty="0" smtClean="0">
                  <a:solidFill>
                    <a:schemeClr val="bg1"/>
                  </a:solidFill>
                </a:rPr>
                <a:t>소프트웨어과 서준호</a:t>
              </a:r>
              <a:endParaRPr lang="ko-KR" altLang="en-US" sz="36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2170890" y="2537279"/>
              <a:ext cx="7850226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6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국가별 코로나 인원</a:t>
              </a:r>
              <a:endParaRPr lang="ko-KR" altLang="en-US" sz="6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40" y="174504"/>
            <a:ext cx="4073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기능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E5C1123-7252-49CA-BC66-0303D43B506F}"/>
              </a:ext>
            </a:extLst>
          </p:cNvPr>
          <p:cNvGrpSpPr/>
          <p:nvPr/>
        </p:nvGrpSpPr>
        <p:grpSpPr>
          <a:xfrm>
            <a:off x="1005840" y="1978092"/>
            <a:ext cx="5539740" cy="3443221"/>
            <a:chOff x="6380480" y="2269037"/>
            <a:chExt cx="5539740" cy="344322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6AEE38D-6CC7-41A2-B4AC-E22B635E630B}"/>
                </a:ext>
              </a:extLst>
            </p:cNvPr>
            <p:cNvSpPr txBox="1"/>
            <p:nvPr/>
          </p:nvSpPr>
          <p:spPr>
            <a:xfrm flipH="1">
              <a:off x="6380480" y="2269037"/>
              <a:ext cx="359156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b="1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</a:t>
              </a:r>
              <a:endParaRPr lang="ko-KR" altLang="en-US" sz="4000" b="1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08C422D0-4EF4-4D16-9138-D7D4D0A7A56F}"/>
                </a:ext>
              </a:extLst>
            </p:cNvPr>
            <p:cNvCxnSpPr/>
            <p:nvPr/>
          </p:nvCxnSpPr>
          <p:spPr>
            <a:xfrm flipV="1">
              <a:off x="6462453" y="3050770"/>
              <a:ext cx="1023620" cy="646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006FA2-5A5E-4E43-9307-B266158068B7}"/>
                </a:ext>
              </a:extLst>
            </p:cNvPr>
            <p:cNvSpPr txBox="1"/>
            <p:nvPr/>
          </p:nvSpPr>
          <p:spPr>
            <a:xfrm>
              <a:off x="6380480" y="3311601"/>
              <a:ext cx="553974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테이블 생성</a:t>
              </a:r>
              <a:endParaRPr lang="en-US" altLang="ko-KR" sz="3000" dirty="0" smtClean="0"/>
            </a:p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테이블 조회</a:t>
              </a:r>
              <a:endParaRPr lang="en-US" altLang="ko-KR" sz="3000" dirty="0" smtClean="0"/>
            </a:p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정보 등록</a:t>
              </a:r>
              <a:endParaRPr lang="en-US" altLang="ko-KR" sz="3000" dirty="0" smtClean="0"/>
            </a:p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정보 수정</a:t>
              </a:r>
              <a:endParaRPr lang="en-US" altLang="ko-KR" sz="3000" dirty="0" smtClean="0"/>
            </a:p>
            <a:p>
              <a:pPr marL="457200" indent="-457200" algn="just">
                <a:buAutoNum type="arabicPeriod"/>
              </a:pPr>
              <a:r>
                <a:rPr lang="ko-KR" altLang="en-US" sz="3000" dirty="0" smtClean="0"/>
                <a:t>정보검색 기능</a:t>
              </a:r>
              <a:endParaRPr lang="ko-KR" altLang="en-US" sz="3000" dirty="0"/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5580" y="1978398"/>
            <a:ext cx="4028209" cy="344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724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871AAD3-B8B2-4F4F-8FAB-44D5AA404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1046480" y="2032000"/>
            <a:ext cx="10129520" cy="279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2759200" y="3013501"/>
            <a:ext cx="67040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b="1" dirty="0" err="1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경청해주셔서</a:t>
            </a:r>
            <a:r>
              <a:rPr lang="ko-KR" altLang="en-US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감사합니다</a:t>
            </a:r>
            <a:r>
              <a:rPr lang="en-US" altLang="ko-KR" sz="4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48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0B3F64-DCEA-48CE-A438-6DC0462E16DD}"/>
              </a:ext>
            </a:extLst>
          </p:cNvPr>
          <p:cNvSpPr/>
          <p:nvPr/>
        </p:nvSpPr>
        <p:spPr>
          <a:xfrm>
            <a:off x="386080" y="355600"/>
            <a:ext cx="1280160" cy="128016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6670B0-6CD4-447D-8E59-968951E3F521}"/>
              </a:ext>
            </a:extLst>
          </p:cNvPr>
          <p:cNvSpPr txBox="1"/>
          <p:nvPr/>
        </p:nvSpPr>
        <p:spPr>
          <a:xfrm flipH="1">
            <a:off x="1976118" y="382062"/>
            <a:ext cx="3175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868A564-5C93-444C-9BB7-66C25FFD4D94}"/>
              </a:ext>
            </a:extLst>
          </p:cNvPr>
          <p:cNvGrpSpPr/>
          <p:nvPr/>
        </p:nvGrpSpPr>
        <p:grpSpPr>
          <a:xfrm>
            <a:off x="219342" y="3048883"/>
            <a:ext cx="3210305" cy="523220"/>
            <a:chOff x="1191929" y="2733040"/>
            <a:chExt cx="3210305" cy="5232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5B1ABA3-7F9C-4EAF-A909-EDBE8DD7EEB9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1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EC64467-7DB3-4E18-9C95-D9A65B2E35BB}"/>
                </a:ext>
              </a:extLst>
            </p:cNvPr>
            <p:cNvSpPr txBox="1"/>
            <p:nvPr/>
          </p:nvSpPr>
          <p:spPr>
            <a:xfrm>
              <a:off x="1809858" y="2733040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주제 선정 이유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DBDC3F1-5C57-49E7-92D1-035A63CFD9BA}"/>
              </a:ext>
            </a:extLst>
          </p:cNvPr>
          <p:cNvGrpSpPr/>
          <p:nvPr/>
        </p:nvGrpSpPr>
        <p:grpSpPr>
          <a:xfrm>
            <a:off x="219342" y="4039503"/>
            <a:ext cx="5590765" cy="523220"/>
            <a:chOff x="1191929" y="2733040"/>
            <a:chExt cx="5590765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98ED1-F442-4E67-8FC9-E511EE5540F0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2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2E4DEFE-BC42-48FF-848C-EF9A07A773CF}"/>
                </a:ext>
              </a:extLst>
            </p:cNvPr>
            <p:cNvSpPr txBox="1"/>
            <p:nvPr/>
          </p:nvSpPr>
          <p:spPr>
            <a:xfrm>
              <a:off x="1809858" y="2733040"/>
              <a:ext cx="4972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코로나</a:t>
              </a:r>
              <a:r>
                <a:rPr lang="en-US" altLang="ko-KR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19 </a:t>
              </a:r>
              <a:r>
                <a:rPr lang="ko-KR" altLang="en-US" sz="2800" b="1" dirty="0" err="1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확진자</a:t>
              </a:r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 국가별 순위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4386302-EFFB-449D-9B3B-63EE40C74081}"/>
              </a:ext>
            </a:extLst>
          </p:cNvPr>
          <p:cNvGrpSpPr/>
          <p:nvPr/>
        </p:nvGrpSpPr>
        <p:grpSpPr>
          <a:xfrm>
            <a:off x="219342" y="5030123"/>
            <a:ext cx="1512427" cy="523220"/>
            <a:chOff x="1191929" y="2733040"/>
            <a:chExt cx="1512427" cy="52322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0A52212-A4CD-4FFE-BD39-A92687D315C3}"/>
                </a:ext>
              </a:extLst>
            </p:cNvPr>
            <p:cNvSpPr txBox="1"/>
            <p:nvPr/>
          </p:nvSpPr>
          <p:spPr>
            <a:xfrm>
              <a:off x="1191929" y="2733040"/>
              <a:ext cx="6848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b="1" dirty="0">
                  <a:solidFill>
                    <a:schemeClr val="bg1"/>
                  </a:solidFill>
                </a:rPr>
                <a:t>#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3 </a:t>
              </a:r>
              <a:endParaRPr lang="ko-KR" alt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F6BE83-40A0-4FE8-B41C-0839AA18DB54}"/>
                </a:ext>
              </a:extLst>
            </p:cNvPr>
            <p:cNvSpPr txBox="1"/>
            <p:nvPr/>
          </p:nvSpPr>
          <p:spPr>
            <a:xfrm>
              <a:off x="1801545" y="2733040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기능</a:t>
              </a:r>
              <a:endParaRPr lang="ko-KR" altLang="en-US" sz="28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pic>
        <p:nvPicPr>
          <p:cNvPr id="19" name="그림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-11407"/>
            <a:ext cx="6096000" cy="3527214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7494"/>
            <a:ext cx="6096000" cy="3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1599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2916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35033" y="3465512"/>
            <a:ext cx="5669280" cy="3001327"/>
            <a:chOff x="435033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35033" y="3465512"/>
              <a:ext cx="5669280" cy="3001327"/>
            </a:xfrm>
            <a:prstGeom prst="rect">
              <a:avLst/>
            </a:prstGeom>
            <a:solidFill>
              <a:srgbClr val="8F5F5F">
                <a:alpha val="89804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1114275" y="3798861"/>
              <a:ext cx="4310796" cy="1687565"/>
              <a:chOff x="3321495" y="2145209"/>
              <a:chExt cx="5869893" cy="2297913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5518555" y="2145209"/>
                <a:ext cx="1746649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1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3321495" y="3311575"/>
                <a:ext cx="5869893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주제 선정 이유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81092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62560" y="159116"/>
            <a:ext cx="8432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005840" y="174504"/>
            <a:ext cx="4164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주제 선정 이유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07440" y="1249680"/>
            <a:ext cx="2834638" cy="28346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0">
                <a:latin typeface="Algerian"/>
              </a:rPr>
              <a:t>1</a:t>
            </a:r>
            <a:endParaRPr lang="ko-KR" altLang="en-US" sz="15000">
              <a:latin typeface="Algerian"/>
            </a:endParaRPr>
          </a:p>
        </p:txBody>
      </p:sp>
      <p:sp>
        <p:nvSpPr>
          <p:cNvPr id="9" name="TextBox 8"/>
          <p:cNvSpPr txBox="1"/>
          <p:nvPr/>
        </p:nvSpPr>
        <p:spPr>
          <a:xfrm flipH="1">
            <a:off x="1478279" y="4419597"/>
            <a:ext cx="209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많은 자료들</a:t>
            </a:r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215392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05839" y="5169250"/>
            <a:ext cx="3075709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500"/>
              <a:t>다른 주제들과 다르게 많은 자료가 </a:t>
            </a:r>
            <a:endParaRPr lang="ko-KR" altLang="en-US" sz="1500"/>
          </a:p>
          <a:p>
            <a:pPr algn="just">
              <a:defRPr/>
            </a:pPr>
            <a:r>
              <a:rPr lang="ko-KR" altLang="en-US" sz="1500"/>
              <a:t>인터넷에 제공 되어있어 쉽게 찾아볼 수 있기 때문입니다</a:t>
            </a:r>
            <a:r>
              <a:rPr lang="en-US" altLang="ko-KR" sz="1500"/>
              <a:t>.</a:t>
            </a:r>
            <a:endParaRPr lang="ko-KR" altLang="en-US" sz="1500"/>
          </a:p>
        </p:txBody>
      </p:sp>
      <p:sp>
        <p:nvSpPr>
          <p:cNvPr id="15" name="직사각형 14"/>
          <p:cNvSpPr/>
          <p:nvPr/>
        </p:nvSpPr>
        <p:spPr>
          <a:xfrm>
            <a:off x="4592320" y="1249680"/>
            <a:ext cx="2834638" cy="283463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0">
                <a:latin typeface="Algerian"/>
              </a:rPr>
              <a:t>2</a:t>
            </a:r>
            <a:endParaRPr lang="ko-KR" altLang="en-US" sz="15000">
              <a:latin typeface="Algerian"/>
            </a:endParaRPr>
          </a:p>
        </p:txBody>
      </p:sp>
      <p:sp>
        <p:nvSpPr>
          <p:cNvPr id="16" name="TextBox 15"/>
          <p:cNvSpPr txBox="1"/>
          <p:nvPr/>
        </p:nvSpPr>
        <p:spPr>
          <a:xfrm flipH="1">
            <a:off x="4963159" y="4419597"/>
            <a:ext cx="209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세계의 관심 주제</a:t>
            </a:r>
            <a:endParaRPr lang="ko-KR" altLang="en-US"/>
          </a:p>
        </p:txBody>
      </p:sp>
      <p:cxnSp>
        <p:nvCxnSpPr>
          <p:cNvPr id="17" name="직선 연결선 16"/>
          <p:cNvCxnSpPr/>
          <p:nvPr/>
        </p:nvCxnSpPr>
        <p:spPr>
          <a:xfrm>
            <a:off x="563880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90720" y="5160941"/>
            <a:ext cx="30175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500"/>
              <a:t>지금 가장 세계에서 관심있고 인기있는 주제이기 때문입니다</a:t>
            </a:r>
            <a:r>
              <a:rPr lang="en-US" altLang="ko-KR" sz="1500"/>
              <a:t>.</a:t>
            </a:r>
            <a:endParaRPr lang="ko-KR" altLang="en-US" sz="1500"/>
          </a:p>
        </p:txBody>
      </p:sp>
      <p:sp>
        <p:nvSpPr>
          <p:cNvPr id="20" name="직사각형 19"/>
          <p:cNvSpPr/>
          <p:nvPr/>
        </p:nvSpPr>
        <p:spPr>
          <a:xfrm>
            <a:off x="8077200" y="1249680"/>
            <a:ext cx="2834638" cy="2834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5000">
                <a:latin typeface="Algerian"/>
              </a:rPr>
              <a:t>3</a:t>
            </a:r>
            <a:endParaRPr lang="ko-KR" altLang="en-US" sz="15000">
              <a:latin typeface="Algerian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8448039" y="4419597"/>
            <a:ext cx="2092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/>
              <a:t>가장 위험한 문제</a:t>
            </a:r>
            <a:endParaRPr lang="ko-KR" altLang="en-US"/>
          </a:p>
        </p:txBody>
      </p:sp>
      <p:cxnSp>
        <p:nvCxnSpPr>
          <p:cNvPr id="22" name="직선 연결선 21"/>
          <p:cNvCxnSpPr/>
          <p:nvPr/>
        </p:nvCxnSpPr>
        <p:spPr>
          <a:xfrm>
            <a:off x="9123680" y="499872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975600" y="5169250"/>
            <a:ext cx="3017520" cy="772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ko-KR" altLang="en-US" sz="1500"/>
              <a:t>지금 가장 조심해야하는 문제이기때문에 심각성을 알았으면 하기 때문입니다ㄴ</a:t>
            </a:r>
            <a:r>
              <a:rPr lang="en-US" altLang="ko-KR" sz="1500"/>
              <a:t>.</a:t>
            </a:r>
            <a:endParaRPr lang="en-US" altLang="ko-KR" sz="1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108065" y="5960225"/>
            <a:ext cx="12083935" cy="7813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3425" y="207152"/>
            <a:ext cx="12192000" cy="646683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35033" y="3465512"/>
            <a:ext cx="5669280" cy="3001327"/>
            <a:chOff x="435033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35033" y="3465512"/>
              <a:ext cx="5669280" cy="3001327"/>
            </a:xfrm>
            <a:prstGeom prst="rect">
              <a:avLst/>
            </a:prstGeom>
            <a:solidFill>
              <a:srgbClr val="8F5F5F">
                <a:alpha val="89804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526778" y="3798861"/>
              <a:ext cx="5485797" cy="1872231"/>
              <a:chOff x="2521518" y="2145209"/>
              <a:chExt cx="7469862" cy="2549368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5518555" y="2145209"/>
                <a:ext cx="1746649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2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2521518" y="3311575"/>
                <a:ext cx="7469862" cy="13830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코로나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19 </a:t>
                </a:r>
                <a:r>
                  <a:rPr lang="ko-KR" altLang="en-US" sz="3000" b="1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확진자</a:t>
                </a:r>
                <a:r>
                  <a:rPr lang="ko-KR" altLang="en-US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 국가별 순위</a:t>
                </a:r>
                <a:endParaRPr lang="en-US" altLang="ko-KR" sz="3000" b="1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  <a:p>
                <a:pPr algn="ctr"/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(</a:t>
                </a:r>
                <a:r>
                  <a:rPr lang="ko-KR" altLang="en-US" sz="3000" b="1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확진자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</a:t>
                </a:r>
                <a:r>
                  <a:rPr lang="ko-KR" altLang="en-US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사망자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,</a:t>
                </a:r>
                <a:r>
                  <a:rPr lang="ko-KR" altLang="en-US" sz="3000" b="1" dirty="0" err="1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완치자</a:t>
                </a:r>
                <a:r>
                  <a:rPr lang="en-US" altLang="ko-KR" sz="30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)</a:t>
                </a:r>
                <a:endParaRPr lang="ko-KR" altLang="en-US" sz="30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963446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11758" y="159116"/>
            <a:ext cx="92964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b="1">
                <a:solidFill>
                  <a:schemeClr val="accent1">
                    <a:lumMod val="50000"/>
                  </a:schemeClr>
                </a:solidFill>
              </a:rPr>
              <a:t>Part 2-1</a:t>
            </a:r>
            <a:endParaRPr lang="ko-KR" altLang="en-US" sz="1600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1005836" y="174504"/>
            <a:ext cx="84006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코로나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19 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확진자 국가별 순위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(</a:t>
            </a:r>
            <a:r>
              <a:rPr lang="ko-KR" altLang="en-US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확진자</a:t>
            </a:r>
            <a:r>
              <a:rPr lang="en-US" altLang="ko-KR" sz="3600" b="1">
                <a:solidFill>
                  <a:schemeClr val="accent1">
                    <a:lumMod val="50000"/>
                  </a:schemeClr>
                </a:solidFill>
                <a:latin typeface="나눔스퀘어 ExtraBold"/>
                <a:ea typeface="나눔스퀘어 ExtraBold"/>
              </a:rPr>
              <a:t>)</a:t>
            </a:r>
            <a:endParaRPr lang="ko-KR" altLang="en-US" sz="3600" b="1">
              <a:solidFill>
                <a:schemeClr val="accent1">
                  <a:lumMod val="50000"/>
                </a:scheme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21" name="TextBox 20"/>
          <p:cNvSpPr txBox="1"/>
          <p:nvPr/>
        </p:nvSpPr>
        <p:spPr>
          <a:xfrm flipH="1">
            <a:off x="8598749" y="2269037"/>
            <a:ext cx="359156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latin typeface="나눔스퀘어 ExtraBold"/>
                <a:ea typeface="나눔스퀘어 ExtraBold"/>
              </a:rPr>
              <a:t>순위</a:t>
            </a:r>
            <a:endParaRPr lang="ko-KR" altLang="en-US" sz="2800" b="1">
              <a:latin typeface="나눔스퀘어 ExtraBold"/>
              <a:ea typeface="나눔스퀘어 ExtraBold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>
            <a:off x="8672409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598749" y="3311601"/>
            <a:ext cx="55397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altLang="ko-KR" sz="2000"/>
              <a:t>1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미국 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2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인도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3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브라질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4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프랑스</a:t>
            </a:r>
            <a:endParaRPr lang="ko-KR" altLang="en-US" sz="2000"/>
          </a:p>
          <a:p>
            <a:pPr algn="just">
              <a:defRPr/>
            </a:pPr>
            <a:r>
              <a:rPr lang="en-US" altLang="ko-KR" sz="2000"/>
              <a:t>5</a:t>
            </a:r>
            <a:r>
              <a:rPr lang="ko-KR" altLang="en-US" sz="2000"/>
              <a:t>등 </a:t>
            </a:r>
            <a:r>
              <a:rPr lang="en-US" altLang="ko-KR" sz="2000"/>
              <a:t>: </a:t>
            </a:r>
            <a:r>
              <a:rPr lang="ko-KR" altLang="en-US" sz="2000"/>
              <a:t>터키</a:t>
            </a:r>
            <a:endParaRPr lang="ko-KR" altLang="en-US" sz="2000"/>
          </a:p>
        </p:txBody>
      </p:sp>
      <p:graphicFrame>
        <p:nvGraphicFramePr>
          <p:cNvPr id="14" name="차트 13"/>
          <p:cNvGraphicFramePr/>
          <p:nvPr/>
        </p:nvGraphicFramePr>
        <p:xfrm>
          <a:off x="142544" y="922583"/>
          <a:ext cx="7855071" cy="5418667"/>
        </p:xfrm>
        <a:graphic>
          <a:graphicData uri="http://schemas.openxmlformats.org/drawingml/2006/chart">
            <c:chart r:id="rId2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fade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11758" y="159116"/>
            <a:ext cx="92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2-2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6" y="174504"/>
            <a:ext cx="840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 </a:t>
            </a:r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국가별 순위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사망자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8598749" y="2269037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순위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8672409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8598749" y="3311601"/>
            <a:ext cx="55397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1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미국 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2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브라질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3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인도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4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멕시코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5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영국</a:t>
            </a:r>
            <a:endParaRPr lang="ko-KR" altLang="en-US" sz="2000" dirty="0"/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1497094195"/>
              </p:ext>
            </p:extLst>
          </p:nvPr>
        </p:nvGraphicFramePr>
        <p:xfrm>
          <a:off x="142544" y="922583"/>
          <a:ext cx="785507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11764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1783D2F-737E-4797-9853-8C85BE37E236}"/>
              </a:ext>
            </a:extLst>
          </p:cNvPr>
          <p:cNvCxnSpPr/>
          <p:nvPr/>
        </p:nvCxnSpPr>
        <p:spPr>
          <a:xfrm>
            <a:off x="0" y="975360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11758" y="159116"/>
            <a:ext cx="929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Part </a:t>
            </a:r>
            <a:r>
              <a:rPr lang="en-US" altLang="ko-KR" sz="1600" b="1" dirty="0" smtClean="0">
                <a:solidFill>
                  <a:schemeClr val="accent1">
                    <a:lumMod val="50000"/>
                  </a:schemeClr>
                </a:solidFill>
              </a:rPr>
              <a:t>2-3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1005836" y="174504"/>
            <a:ext cx="8400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코로나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19 </a:t>
            </a:r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확진자</a:t>
            </a:r>
            <a:r>
              <a:rPr lang="ko-KR" altLang="en-US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국가별 순위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3600" b="1" dirty="0" err="1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완치자</a:t>
            </a:r>
            <a:r>
              <a:rPr lang="en-US" altLang="ko-KR" sz="3600" b="1" dirty="0" smtClean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36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AEE38D-6CC7-41A2-B4AC-E22B635E630B}"/>
              </a:ext>
            </a:extLst>
          </p:cNvPr>
          <p:cNvSpPr txBox="1"/>
          <p:nvPr/>
        </p:nvSpPr>
        <p:spPr>
          <a:xfrm flipH="1">
            <a:off x="8598749" y="2269037"/>
            <a:ext cx="3591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순위</a:t>
            </a:r>
            <a:endParaRPr lang="ko-KR" altLang="en-US" sz="2800" b="1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8C422D0-4EF4-4D16-9138-D7D4D0A7A56F}"/>
              </a:ext>
            </a:extLst>
          </p:cNvPr>
          <p:cNvCxnSpPr/>
          <p:nvPr/>
        </p:nvCxnSpPr>
        <p:spPr>
          <a:xfrm>
            <a:off x="8672409" y="3007360"/>
            <a:ext cx="734061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006FA2-5A5E-4E43-9307-B266158068B7}"/>
              </a:ext>
            </a:extLst>
          </p:cNvPr>
          <p:cNvSpPr txBox="1"/>
          <p:nvPr/>
        </p:nvSpPr>
        <p:spPr>
          <a:xfrm>
            <a:off x="8598749" y="3311601"/>
            <a:ext cx="553974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dirty="0" smtClean="0"/>
              <a:t>1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미국 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2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인도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3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브라질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4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프랑스</a:t>
            </a:r>
            <a:endParaRPr lang="en-US" altLang="ko-KR" sz="2000" dirty="0" smtClean="0"/>
          </a:p>
          <a:p>
            <a:pPr algn="just"/>
            <a:r>
              <a:rPr lang="en-US" altLang="ko-KR" sz="2000" dirty="0" smtClean="0"/>
              <a:t>5</a:t>
            </a:r>
            <a:r>
              <a:rPr lang="ko-KR" altLang="en-US" sz="2000" dirty="0" smtClean="0"/>
              <a:t>등 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터키</a:t>
            </a:r>
            <a:endParaRPr lang="ko-KR" altLang="en-US" sz="2000" dirty="0"/>
          </a:p>
        </p:txBody>
      </p:sp>
      <p:graphicFrame>
        <p:nvGraphicFramePr>
          <p:cNvPr id="14" name="차트 13"/>
          <p:cNvGraphicFramePr/>
          <p:nvPr>
            <p:extLst>
              <p:ext uri="{D42A27DB-BD31-4B8C-83A1-F6EECF244321}">
                <p14:modId xmlns:p14="http://schemas.microsoft.com/office/powerpoint/2010/main" val="3086990040"/>
              </p:ext>
            </p:extLst>
          </p:nvPr>
        </p:nvGraphicFramePr>
        <p:xfrm>
          <a:off x="142544" y="922583"/>
          <a:ext cx="785507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47629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AE40350E-09AB-43F9-A15D-3067D7C6C051}"/>
              </a:ext>
            </a:extLst>
          </p:cNvPr>
          <p:cNvGrpSpPr/>
          <p:nvPr/>
        </p:nvGrpSpPr>
        <p:grpSpPr>
          <a:xfrm>
            <a:off x="435033" y="3465512"/>
            <a:ext cx="5669280" cy="3001327"/>
            <a:chOff x="435033" y="3465512"/>
            <a:chExt cx="5669280" cy="300132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253996-9806-40AB-89EA-69B28BD22D4E}"/>
                </a:ext>
              </a:extLst>
            </p:cNvPr>
            <p:cNvSpPr/>
            <p:nvPr/>
          </p:nvSpPr>
          <p:spPr>
            <a:xfrm>
              <a:off x="435033" y="3465512"/>
              <a:ext cx="5669280" cy="3001327"/>
            </a:xfrm>
            <a:prstGeom prst="rect">
              <a:avLst/>
            </a:prstGeom>
            <a:solidFill>
              <a:srgbClr val="8F5F5F">
                <a:alpha val="89804"/>
              </a:srgb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1845643F-20C1-4F46-A6F5-B1AF67DE2139}"/>
                </a:ext>
              </a:extLst>
            </p:cNvPr>
            <p:cNvGrpSpPr/>
            <p:nvPr/>
          </p:nvGrpSpPr>
          <p:grpSpPr>
            <a:xfrm>
              <a:off x="2561794" y="3798860"/>
              <a:ext cx="1448707" cy="1687566"/>
              <a:chOff x="5292540" y="2145209"/>
              <a:chExt cx="1972664" cy="229791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7E11296-29DB-4C93-ABB1-179A9F33DBFD}"/>
                  </a:ext>
                </a:extLst>
              </p:cNvPr>
              <p:cNvSpPr txBox="1"/>
              <p:nvPr/>
            </p:nvSpPr>
            <p:spPr>
              <a:xfrm>
                <a:off x="5518555" y="2145209"/>
                <a:ext cx="1746649" cy="712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800" b="1" dirty="0">
                    <a:solidFill>
                      <a:schemeClr val="bg1"/>
                    </a:solidFill>
                  </a:rPr>
                  <a:t>Part </a:t>
                </a:r>
                <a:r>
                  <a:rPr lang="en-US" altLang="ko-KR" sz="2800" b="1" dirty="0" smtClean="0">
                    <a:solidFill>
                      <a:schemeClr val="bg1"/>
                    </a:solidFill>
                  </a:rPr>
                  <a:t>3 </a:t>
                </a:r>
                <a:endParaRPr lang="ko-KR" altLang="en-US" sz="28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64ECFB-1EF9-4779-8242-1790A92FF205}"/>
                  </a:ext>
                </a:extLst>
              </p:cNvPr>
              <p:cNvSpPr txBox="1"/>
              <p:nvPr/>
            </p:nvSpPr>
            <p:spPr>
              <a:xfrm>
                <a:off x="5292540" y="3311577"/>
                <a:ext cx="1927818" cy="1131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4800" b="1" dirty="0" smtClean="0">
                    <a:solidFill>
                      <a:schemeClr val="bg1"/>
                    </a:solidFill>
                    <a:latin typeface="나눔스퀘어 ExtraBold" panose="020B0600000101010101" pitchFamily="50" charset="-127"/>
                    <a:ea typeface="나눔스퀘어 ExtraBold" panose="020B0600000101010101" pitchFamily="50" charset="-127"/>
                  </a:rPr>
                  <a:t>기능</a:t>
                </a:r>
                <a:endParaRPr lang="ko-KR" altLang="en-US" sz="48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9875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클래식블루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b80"/>
      </a:accent1>
      <a:accent2>
        <a:srgbClr val="1282b0"/>
      </a:accent2>
      <a:accent3>
        <a:srgbClr val="c5c2b3"/>
      </a:accent3>
      <a:accent4>
        <a:srgbClr val="bead75"/>
      </a:accent4>
      <a:accent5>
        <a:srgbClr val="3371ae"/>
      </a:accent5>
      <a:accent6>
        <a:srgbClr val="5f8bc8"/>
      </a:accent6>
      <a:hlink>
        <a:srgbClr val="323f4f"/>
      </a:hlink>
      <a:folHlink>
        <a:srgbClr val="323f4f"/>
      </a:folHlink>
    </a:clrScheme>
    <a:fontScheme name="나눔스퀘어">
      <a:majorFont>
        <a:latin typeface="Arial"/>
        <a:ea typeface="나눔스퀘어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194</ep:Words>
  <ep:PresentationFormat>와이드스크린</ep:PresentationFormat>
  <ep:Paragraphs>64</ep:Paragraphs>
  <ep:Slides>11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슬라이드 4</vt:lpstr>
      <vt:lpstr>PowerPoint 프레젠테이션</vt:lpstr>
      <vt:lpstr>슬라이드 6</vt:lpstr>
      <vt:lpstr>슬라이드 7</vt:lpstr>
      <vt:lpstr>슬라이드 8</vt:lpstr>
      <vt:lpstr>슬라이드 9</vt:lpstr>
      <vt:lpstr>슬라이드 10</vt:lpstr>
      <vt:lpstr>슬라이드 11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2019-12-23T00:32:35.000</dcterms:created>
  <dc:creator>Saebyeol Yu</dc:creator>
  <cp:lastModifiedBy>user</cp:lastModifiedBy>
  <dcterms:modified xsi:type="dcterms:W3CDTF">2021-05-24T05:05:50.459</dcterms:modified>
  <cp:revision>35</cp:revision>
  <dc:title>PowerPoint 프레젠테이션</dc:title>
  <cp:version>0906.0100.01</cp:version>
</cp:coreProperties>
</file>