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g" ContentType="image/png"/>
  <Override PartName="/ppt/media/image4.jpg" ContentType="image/png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73" r:id="rId4"/>
    <p:sldId id="285" r:id="rId5"/>
    <p:sldId id="296" r:id="rId6"/>
    <p:sldId id="287" r:id="rId7"/>
    <p:sldId id="298" r:id="rId8"/>
    <p:sldId id="299" r:id="rId9"/>
    <p:sldId id="297" r:id="rId10"/>
    <p:sldId id="288" r:id="rId11"/>
    <p:sldId id="25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5F5F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1201107283464568"/>
          <c:y val="0.10635955300445663"/>
          <c:w val="0.86298892716535436"/>
          <c:h val="0.772832506592488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확진자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미국</c:v>
                </c:pt>
                <c:pt idx="1">
                  <c:v>인도</c:v>
                </c:pt>
                <c:pt idx="2">
                  <c:v>브라질</c:v>
                </c:pt>
                <c:pt idx="3">
                  <c:v>프랑스</c:v>
                </c:pt>
                <c:pt idx="4">
                  <c:v>터키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33715951</c:v>
                </c:pt>
                <c:pt idx="1">
                  <c:v>24965463</c:v>
                </c:pt>
                <c:pt idx="2">
                  <c:v>15627475</c:v>
                </c:pt>
                <c:pt idx="3">
                  <c:v>5877787</c:v>
                </c:pt>
                <c:pt idx="4">
                  <c:v>5117374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58-4216-9C69-2E95B331E5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3829728"/>
        <c:axId val="1363824736"/>
      </c:barChart>
      <c:catAx>
        <c:axId val="1363829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63824736"/>
        <c:crosses val="autoZero"/>
        <c:auto val="1"/>
        <c:lblAlgn val="ctr"/>
        <c:lblOffset val="100"/>
        <c:noMultiLvlLbl val="0"/>
      </c:catAx>
      <c:valAx>
        <c:axId val="1363824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63829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사망자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1201107283464568"/>
          <c:y val="0.10635955300445663"/>
          <c:w val="0.86298892716535436"/>
          <c:h val="0.772832506592488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사망자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미국</c:v>
                </c:pt>
                <c:pt idx="1">
                  <c:v>브라질</c:v>
                </c:pt>
                <c:pt idx="2">
                  <c:v>인도</c:v>
                </c:pt>
                <c:pt idx="3">
                  <c:v>멕시코</c:v>
                </c:pt>
                <c:pt idx="4">
                  <c:v>영국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600147</c:v>
                </c:pt>
                <c:pt idx="1">
                  <c:v>435823</c:v>
                </c:pt>
                <c:pt idx="2">
                  <c:v>274411</c:v>
                </c:pt>
                <c:pt idx="3">
                  <c:v>220433</c:v>
                </c:pt>
                <c:pt idx="4">
                  <c:v>127679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58-4216-9C69-2E95B331E5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3829728"/>
        <c:axId val="1363824736"/>
      </c:barChart>
      <c:catAx>
        <c:axId val="1363829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63824736"/>
        <c:crosses val="autoZero"/>
        <c:auto val="1"/>
        <c:lblAlgn val="ctr"/>
        <c:lblOffset val="100"/>
        <c:noMultiLvlLbl val="0"/>
      </c:catAx>
      <c:valAx>
        <c:axId val="1363824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63829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err="1" smtClean="0"/>
              <a:t>완치자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1201107283464568"/>
          <c:y val="0.10635955300445663"/>
          <c:w val="0.86298892716535436"/>
          <c:h val="0.772832506592488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완치자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미국</c:v>
                </c:pt>
                <c:pt idx="1">
                  <c:v>인도</c:v>
                </c:pt>
                <c:pt idx="2">
                  <c:v>브라질</c:v>
                </c:pt>
                <c:pt idx="3">
                  <c:v>프랑스</c:v>
                </c:pt>
                <c:pt idx="4">
                  <c:v>터키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27136020</c:v>
                </c:pt>
                <c:pt idx="1">
                  <c:v>21174076</c:v>
                </c:pt>
                <c:pt idx="2">
                  <c:v>14097287</c:v>
                </c:pt>
                <c:pt idx="3">
                  <c:v>5116705</c:v>
                </c:pt>
                <c:pt idx="4">
                  <c:v>4947256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58-4216-9C69-2E95B331E5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3829728"/>
        <c:axId val="1363824736"/>
      </c:barChart>
      <c:catAx>
        <c:axId val="1363829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63824736"/>
        <c:crosses val="autoZero"/>
        <c:auto val="1"/>
        <c:lblAlgn val="ctr"/>
        <c:lblOffset val="100"/>
        <c:noMultiLvlLbl val="0"/>
      </c:catAx>
      <c:valAx>
        <c:axId val="1363824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63829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2170890" y="2490281"/>
            <a:ext cx="7850226" cy="1877437"/>
            <a:chOff x="2170890" y="1767838"/>
            <a:chExt cx="7850226" cy="187743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3528627" y="1767838"/>
              <a:ext cx="51347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chemeClr val="bg1"/>
                  </a:solidFill>
                </a:rPr>
                <a:t>#</a:t>
              </a:r>
              <a:r>
                <a:rPr lang="en-US" altLang="ko-KR" sz="3600" dirty="0" smtClean="0">
                  <a:solidFill>
                    <a:schemeClr val="bg1"/>
                  </a:solidFill>
                </a:rPr>
                <a:t>IT</a:t>
              </a:r>
              <a:r>
                <a:rPr lang="ko-KR" altLang="en-US" sz="3600" dirty="0" smtClean="0">
                  <a:solidFill>
                    <a:schemeClr val="bg1"/>
                  </a:solidFill>
                </a:rPr>
                <a:t>소프트웨어과 서준호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2170890" y="2537279"/>
              <a:ext cx="785022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6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국가별 코로나 인원</a:t>
              </a:r>
              <a:endParaRPr lang="ko-KR" altLang="en-US" sz="6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</a:t>
            </a:r>
            <a:r>
              <a:rPr lang="en-US" altLang="ko-KR" sz="1600" b="1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4073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E5C1123-7252-49CA-BC66-0303D43B506F}"/>
              </a:ext>
            </a:extLst>
          </p:cNvPr>
          <p:cNvGrpSpPr/>
          <p:nvPr/>
        </p:nvGrpSpPr>
        <p:grpSpPr>
          <a:xfrm>
            <a:off x="1005840" y="1978092"/>
            <a:ext cx="5539740" cy="3443221"/>
            <a:chOff x="6380480" y="2269037"/>
            <a:chExt cx="5539740" cy="344322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AEE38D-6CC7-41A2-B4AC-E22B635E630B}"/>
                </a:ext>
              </a:extLst>
            </p:cNvPr>
            <p:cNvSpPr txBox="1"/>
            <p:nvPr/>
          </p:nvSpPr>
          <p:spPr>
            <a:xfrm flipH="1">
              <a:off x="6380480" y="2269037"/>
              <a:ext cx="35915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기능</a:t>
              </a:r>
              <a:endParaRPr lang="ko-KR" altLang="en-US" sz="4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8C422D0-4EF4-4D16-9138-D7D4D0A7A56F}"/>
                </a:ext>
              </a:extLst>
            </p:cNvPr>
            <p:cNvCxnSpPr/>
            <p:nvPr/>
          </p:nvCxnSpPr>
          <p:spPr>
            <a:xfrm flipV="1">
              <a:off x="6462453" y="3050770"/>
              <a:ext cx="1023620" cy="646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006FA2-5A5E-4E43-9307-B266158068B7}"/>
                </a:ext>
              </a:extLst>
            </p:cNvPr>
            <p:cNvSpPr txBox="1"/>
            <p:nvPr/>
          </p:nvSpPr>
          <p:spPr>
            <a:xfrm>
              <a:off x="6380480" y="3311601"/>
              <a:ext cx="553974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just">
                <a:buAutoNum type="arabicPeriod"/>
              </a:pPr>
              <a:r>
                <a:rPr lang="ko-KR" altLang="en-US" sz="3000" dirty="0" smtClean="0"/>
                <a:t>테이블 생성</a:t>
              </a:r>
              <a:endParaRPr lang="en-US" altLang="ko-KR" sz="3000" dirty="0" smtClean="0"/>
            </a:p>
            <a:p>
              <a:pPr marL="457200" indent="-457200" algn="just">
                <a:buAutoNum type="arabicPeriod"/>
              </a:pPr>
              <a:r>
                <a:rPr lang="ko-KR" altLang="en-US" sz="3000" dirty="0" smtClean="0"/>
                <a:t>테이블 조회</a:t>
              </a:r>
              <a:endParaRPr lang="en-US" altLang="ko-KR" sz="3000" dirty="0" smtClean="0"/>
            </a:p>
            <a:p>
              <a:pPr marL="457200" indent="-457200" algn="just">
                <a:buAutoNum type="arabicPeriod"/>
              </a:pPr>
              <a:r>
                <a:rPr lang="ko-KR" altLang="en-US" sz="3000" dirty="0" smtClean="0"/>
                <a:t>정보 등록</a:t>
              </a:r>
              <a:endParaRPr lang="en-US" altLang="ko-KR" sz="3000" dirty="0" smtClean="0"/>
            </a:p>
            <a:p>
              <a:pPr marL="457200" indent="-457200" algn="just">
                <a:buAutoNum type="arabicPeriod"/>
              </a:pPr>
              <a:r>
                <a:rPr lang="ko-KR" altLang="en-US" sz="3000" dirty="0" smtClean="0"/>
                <a:t>정보 수정</a:t>
              </a:r>
              <a:endParaRPr lang="en-US" altLang="ko-KR" sz="3000" dirty="0" smtClean="0"/>
            </a:p>
            <a:p>
              <a:pPr marL="457200" indent="-457200" algn="just">
                <a:buAutoNum type="arabicPeriod"/>
              </a:pPr>
              <a:r>
                <a:rPr lang="ko-KR" altLang="en-US" sz="3000" dirty="0" smtClean="0"/>
                <a:t>정보검색 기능</a:t>
              </a:r>
              <a:endParaRPr lang="ko-KR" altLang="en-US" sz="3000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580" y="1978398"/>
            <a:ext cx="4028209" cy="344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245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2759200" y="3013501"/>
            <a:ext cx="6704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경청해주셔서</a:t>
            </a:r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868A564-5C93-444C-9BB7-66C25FFD4D94}"/>
              </a:ext>
            </a:extLst>
          </p:cNvPr>
          <p:cNvGrpSpPr/>
          <p:nvPr/>
        </p:nvGrpSpPr>
        <p:grpSpPr>
          <a:xfrm>
            <a:off x="219342" y="3048883"/>
            <a:ext cx="3210305" cy="523220"/>
            <a:chOff x="1191929" y="2733040"/>
            <a:chExt cx="3210305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B1ABA3-7F9C-4EAF-A909-EDBE8DD7EEB9}"/>
                </a:ext>
              </a:extLst>
            </p:cNvPr>
            <p:cNvSpPr txBox="1"/>
            <p:nvPr/>
          </p:nvSpPr>
          <p:spPr>
            <a:xfrm>
              <a:off x="1191929" y="2733040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</a:t>
              </a:r>
              <a:r>
                <a:rPr lang="en-US" altLang="ko-KR" sz="2800" b="1" dirty="0" smtClean="0">
                  <a:solidFill>
                    <a:schemeClr val="bg1"/>
                  </a:solidFill>
                </a:rPr>
                <a:t>1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C64467-7DB3-4E18-9C95-D9A65B2E35BB}"/>
                </a:ext>
              </a:extLst>
            </p:cNvPr>
            <p:cNvSpPr txBox="1"/>
            <p:nvPr/>
          </p:nvSpPr>
          <p:spPr>
            <a:xfrm>
              <a:off x="1809858" y="2733040"/>
              <a:ext cx="2592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주제 선정 이유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DBDC3F1-5C57-49E7-92D1-035A63CFD9BA}"/>
              </a:ext>
            </a:extLst>
          </p:cNvPr>
          <p:cNvGrpSpPr/>
          <p:nvPr/>
        </p:nvGrpSpPr>
        <p:grpSpPr>
          <a:xfrm>
            <a:off x="219342" y="4039503"/>
            <a:ext cx="5590765" cy="523220"/>
            <a:chOff x="1191929" y="2733040"/>
            <a:chExt cx="5590765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C98ED1-F442-4E67-8FC9-E511EE5540F0}"/>
                </a:ext>
              </a:extLst>
            </p:cNvPr>
            <p:cNvSpPr txBox="1"/>
            <p:nvPr/>
          </p:nvSpPr>
          <p:spPr>
            <a:xfrm>
              <a:off x="1191929" y="2733040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</a:t>
              </a:r>
              <a:r>
                <a:rPr lang="en-US" altLang="ko-KR" sz="2800" b="1" dirty="0" smtClean="0">
                  <a:solidFill>
                    <a:schemeClr val="bg1"/>
                  </a:solidFill>
                </a:rPr>
                <a:t>2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E4DEFE-BC42-48FF-848C-EF9A07A773CF}"/>
                </a:ext>
              </a:extLst>
            </p:cNvPr>
            <p:cNvSpPr txBox="1"/>
            <p:nvPr/>
          </p:nvSpPr>
          <p:spPr>
            <a:xfrm>
              <a:off x="1809858" y="2733040"/>
              <a:ext cx="4972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코로나</a:t>
              </a:r>
              <a:r>
                <a:rPr lang="en-US" altLang="ko-KR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19 </a:t>
              </a:r>
              <a:r>
                <a:rPr lang="ko-KR" altLang="en-US" sz="2800" b="1" dirty="0" err="1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확진자</a:t>
              </a:r>
              <a:r>
                <a:rPr lang="ko-KR" altLang="en-US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국가별 순위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4386302-EFFB-449D-9B3B-63EE40C74081}"/>
              </a:ext>
            </a:extLst>
          </p:cNvPr>
          <p:cNvGrpSpPr/>
          <p:nvPr/>
        </p:nvGrpSpPr>
        <p:grpSpPr>
          <a:xfrm>
            <a:off x="219342" y="5030123"/>
            <a:ext cx="1512427" cy="523220"/>
            <a:chOff x="1191929" y="2733040"/>
            <a:chExt cx="1512427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A52212-A4CD-4FFE-BD39-A92687D315C3}"/>
                </a:ext>
              </a:extLst>
            </p:cNvPr>
            <p:cNvSpPr txBox="1"/>
            <p:nvPr/>
          </p:nvSpPr>
          <p:spPr>
            <a:xfrm>
              <a:off x="1191929" y="2733040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</a:t>
              </a:r>
              <a:r>
                <a:rPr lang="en-US" altLang="ko-KR" sz="2800" b="1" dirty="0" smtClean="0">
                  <a:solidFill>
                    <a:schemeClr val="bg1"/>
                  </a:solidFill>
                </a:rPr>
                <a:t>3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F6BE83-40A0-4FE8-B41C-0839AA18DB54}"/>
                </a:ext>
              </a:extLst>
            </p:cNvPr>
            <p:cNvSpPr txBox="1"/>
            <p:nvPr/>
          </p:nvSpPr>
          <p:spPr>
            <a:xfrm>
              <a:off x="1801545" y="2733040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기능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11407"/>
            <a:ext cx="6096000" cy="352721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07494"/>
            <a:ext cx="6096000" cy="33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59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291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AE40350E-09AB-43F9-A15D-3067D7C6C051}"/>
              </a:ext>
            </a:extLst>
          </p:cNvPr>
          <p:cNvGrpSpPr/>
          <p:nvPr/>
        </p:nvGrpSpPr>
        <p:grpSpPr>
          <a:xfrm>
            <a:off x="435033" y="3465512"/>
            <a:ext cx="5669280" cy="3001327"/>
            <a:chOff x="435033" y="3465512"/>
            <a:chExt cx="5669280" cy="300132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B253996-9806-40AB-89EA-69B28BD22D4E}"/>
                </a:ext>
              </a:extLst>
            </p:cNvPr>
            <p:cNvSpPr/>
            <p:nvPr/>
          </p:nvSpPr>
          <p:spPr>
            <a:xfrm>
              <a:off x="435033" y="3465512"/>
              <a:ext cx="5669280" cy="3001327"/>
            </a:xfrm>
            <a:prstGeom prst="rect">
              <a:avLst/>
            </a:prstGeom>
            <a:solidFill>
              <a:srgbClr val="8F5F5F">
                <a:alpha val="89804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845643F-20C1-4F46-A6F5-B1AF67DE2139}"/>
                </a:ext>
              </a:extLst>
            </p:cNvPr>
            <p:cNvGrpSpPr/>
            <p:nvPr/>
          </p:nvGrpSpPr>
          <p:grpSpPr>
            <a:xfrm>
              <a:off x="1114275" y="3798861"/>
              <a:ext cx="4310796" cy="1687565"/>
              <a:chOff x="3321495" y="2145209"/>
              <a:chExt cx="5869893" cy="2297913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E11296-29DB-4C93-ABB1-179A9F33DBFD}"/>
                  </a:ext>
                </a:extLst>
              </p:cNvPr>
              <p:cNvSpPr txBox="1"/>
              <p:nvPr/>
            </p:nvSpPr>
            <p:spPr>
              <a:xfrm>
                <a:off x="5518555" y="2145209"/>
                <a:ext cx="1746649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Part </a:t>
                </a:r>
                <a:r>
                  <a:rPr lang="en-US" altLang="ko-KR" sz="2800" b="1" dirty="0" smtClean="0">
                    <a:solidFill>
                      <a:schemeClr val="bg1"/>
                    </a:solidFill>
                  </a:rPr>
                  <a:t>1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64ECFB-1EF9-4779-8242-1790A92FF205}"/>
                  </a:ext>
                </a:extLst>
              </p:cNvPr>
              <p:cNvSpPr txBox="1"/>
              <p:nvPr/>
            </p:nvSpPr>
            <p:spPr>
              <a:xfrm>
                <a:off x="3321495" y="3311575"/>
                <a:ext cx="5869893" cy="113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8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주제 선정 이유</a:t>
                </a:r>
                <a:endParaRPr lang="ko-KR" altLang="en-US" sz="4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81092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4164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선정 이유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038ECE-E8A4-4AC0-89E2-5CBBF4EBBB09}"/>
              </a:ext>
            </a:extLst>
          </p:cNvPr>
          <p:cNvSpPr/>
          <p:nvPr/>
        </p:nvSpPr>
        <p:spPr>
          <a:xfrm>
            <a:off x="1107440" y="1249680"/>
            <a:ext cx="2834638" cy="28346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0" dirty="0" smtClean="0">
                <a:latin typeface="Algerian" panose="04020705040A02060702" pitchFamily="82" charset="0"/>
              </a:rPr>
              <a:t>1</a:t>
            </a:r>
            <a:endParaRPr lang="ko-KR" altLang="en-US" sz="15000" dirty="0">
              <a:latin typeface="Algerian" panose="04020705040A02060702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FF4582-E84B-47CB-B0B6-FB23ED849DAA}"/>
              </a:ext>
            </a:extLst>
          </p:cNvPr>
          <p:cNvSpPr txBox="1"/>
          <p:nvPr/>
        </p:nvSpPr>
        <p:spPr>
          <a:xfrm flipH="1">
            <a:off x="1478279" y="4419597"/>
            <a:ext cx="209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많은 자료들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38288DF-EF25-4352-BDD4-2E7F8DD223D3}"/>
              </a:ext>
            </a:extLst>
          </p:cNvPr>
          <p:cNvCxnSpPr/>
          <p:nvPr/>
        </p:nvCxnSpPr>
        <p:spPr>
          <a:xfrm>
            <a:off x="2153920" y="499872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CD5D5E-67E6-4201-96D6-A5280732B836}"/>
              </a:ext>
            </a:extLst>
          </p:cNvPr>
          <p:cNvSpPr txBox="1"/>
          <p:nvPr/>
        </p:nvSpPr>
        <p:spPr>
          <a:xfrm>
            <a:off x="1005839" y="5169250"/>
            <a:ext cx="307570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500" dirty="0" smtClean="0"/>
              <a:t>다른 주제들과 다르게 많은 자료가 </a:t>
            </a:r>
            <a:endParaRPr lang="en-US" altLang="ko-KR" sz="1500" dirty="0" smtClean="0"/>
          </a:p>
          <a:p>
            <a:pPr algn="just"/>
            <a:r>
              <a:rPr lang="ko-KR" altLang="en-US" sz="1500" dirty="0" smtClean="0"/>
              <a:t>인터넷에 제공 되어있어 쉽게 찾아볼 수 있기 때문입니다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7E5DEF6-8AEA-4701-AAC9-8B543D6FFA81}"/>
              </a:ext>
            </a:extLst>
          </p:cNvPr>
          <p:cNvSpPr/>
          <p:nvPr/>
        </p:nvSpPr>
        <p:spPr>
          <a:xfrm>
            <a:off x="4592320" y="1249680"/>
            <a:ext cx="2834638" cy="28346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0" dirty="0" smtClean="0">
                <a:latin typeface="Algerian" panose="04020705040A02060702" pitchFamily="82" charset="0"/>
              </a:rPr>
              <a:t>2</a:t>
            </a:r>
            <a:endParaRPr lang="ko-KR" altLang="en-US" sz="15000" dirty="0">
              <a:latin typeface="Algerian" panose="04020705040A02060702" pitchFamily="8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183CE1-D8A2-4BE8-BDA0-493E10B40740}"/>
              </a:ext>
            </a:extLst>
          </p:cNvPr>
          <p:cNvSpPr txBox="1"/>
          <p:nvPr/>
        </p:nvSpPr>
        <p:spPr>
          <a:xfrm flipH="1">
            <a:off x="4963159" y="4419597"/>
            <a:ext cx="209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세계의 관심 주제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8BDA03F-C887-40F8-B676-C9BE8C79B160}"/>
              </a:ext>
            </a:extLst>
          </p:cNvPr>
          <p:cNvCxnSpPr/>
          <p:nvPr/>
        </p:nvCxnSpPr>
        <p:spPr>
          <a:xfrm>
            <a:off x="5638800" y="499872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C692AB-13CB-496E-B4BE-0D7B26B83ECB}"/>
              </a:ext>
            </a:extLst>
          </p:cNvPr>
          <p:cNvSpPr txBox="1"/>
          <p:nvPr/>
        </p:nvSpPr>
        <p:spPr>
          <a:xfrm>
            <a:off x="4490720" y="5160941"/>
            <a:ext cx="3017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500" dirty="0" smtClean="0"/>
              <a:t>지금 가장 세계에서 관심있고 인기있는 주제이기 때문입니다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1EAD4AD-BA90-4141-BDF9-5F7B90A4D6EE}"/>
              </a:ext>
            </a:extLst>
          </p:cNvPr>
          <p:cNvSpPr/>
          <p:nvPr/>
        </p:nvSpPr>
        <p:spPr>
          <a:xfrm>
            <a:off x="8077200" y="1249680"/>
            <a:ext cx="2834638" cy="28346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0" dirty="0" smtClean="0">
                <a:latin typeface="Algerian" panose="04020705040A02060702" pitchFamily="82" charset="0"/>
              </a:rPr>
              <a:t>3</a:t>
            </a:r>
            <a:endParaRPr lang="ko-KR" altLang="en-US" sz="15000" dirty="0">
              <a:latin typeface="Algerian" panose="04020705040A02060702" pitchFamily="8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EE38D-6CC7-41A2-B4AC-E22B635E630B}"/>
              </a:ext>
            </a:extLst>
          </p:cNvPr>
          <p:cNvSpPr txBox="1"/>
          <p:nvPr/>
        </p:nvSpPr>
        <p:spPr>
          <a:xfrm flipH="1">
            <a:off x="8448039" y="4419597"/>
            <a:ext cx="209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가장 위험한 문제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8C422D0-4EF4-4D16-9138-D7D4D0A7A56F}"/>
              </a:ext>
            </a:extLst>
          </p:cNvPr>
          <p:cNvCxnSpPr/>
          <p:nvPr/>
        </p:nvCxnSpPr>
        <p:spPr>
          <a:xfrm>
            <a:off x="9123680" y="499872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006FA2-5A5E-4E43-9307-B266158068B7}"/>
              </a:ext>
            </a:extLst>
          </p:cNvPr>
          <p:cNvSpPr txBox="1"/>
          <p:nvPr/>
        </p:nvSpPr>
        <p:spPr>
          <a:xfrm>
            <a:off x="7975600" y="5169250"/>
            <a:ext cx="30175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500" dirty="0" smtClean="0"/>
              <a:t>지금 가장 조심해야하는 문제이기도 하며 위험한 문제이기 때문입니다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1676958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8065" y="5960225"/>
            <a:ext cx="12083935" cy="7813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425" y="207152"/>
            <a:ext cx="12192000" cy="6466838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AE40350E-09AB-43F9-A15D-3067D7C6C051}"/>
              </a:ext>
            </a:extLst>
          </p:cNvPr>
          <p:cNvGrpSpPr/>
          <p:nvPr/>
        </p:nvGrpSpPr>
        <p:grpSpPr>
          <a:xfrm>
            <a:off x="435033" y="3465512"/>
            <a:ext cx="5669280" cy="3001327"/>
            <a:chOff x="435033" y="3465512"/>
            <a:chExt cx="5669280" cy="300132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B253996-9806-40AB-89EA-69B28BD22D4E}"/>
                </a:ext>
              </a:extLst>
            </p:cNvPr>
            <p:cNvSpPr/>
            <p:nvPr/>
          </p:nvSpPr>
          <p:spPr>
            <a:xfrm>
              <a:off x="435033" y="3465512"/>
              <a:ext cx="5669280" cy="3001327"/>
            </a:xfrm>
            <a:prstGeom prst="rect">
              <a:avLst/>
            </a:prstGeom>
            <a:solidFill>
              <a:srgbClr val="8F5F5F">
                <a:alpha val="89804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845643F-20C1-4F46-A6F5-B1AF67DE2139}"/>
                </a:ext>
              </a:extLst>
            </p:cNvPr>
            <p:cNvGrpSpPr/>
            <p:nvPr/>
          </p:nvGrpSpPr>
          <p:grpSpPr>
            <a:xfrm>
              <a:off x="526778" y="3798861"/>
              <a:ext cx="5485797" cy="1872231"/>
              <a:chOff x="2521518" y="2145209"/>
              <a:chExt cx="7469862" cy="2549368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E11296-29DB-4C93-ABB1-179A9F33DBFD}"/>
                  </a:ext>
                </a:extLst>
              </p:cNvPr>
              <p:cNvSpPr txBox="1"/>
              <p:nvPr/>
            </p:nvSpPr>
            <p:spPr>
              <a:xfrm>
                <a:off x="5518555" y="2145209"/>
                <a:ext cx="1746649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Part 2</a:t>
                </a:r>
                <a:r>
                  <a:rPr lang="en-US" altLang="ko-KR" sz="2800" b="1" dirty="0" smtClean="0">
                    <a:solidFill>
                      <a:schemeClr val="bg1"/>
                    </a:solidFill>
                  </a:rPr>
                  <a:t>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64ECFB-1EF9-4779-8242-1790A92FF205}"/>
                  </a:ext>
                </a:extLst>
              </p:cNvPr>
              <p:cNvSpPr txBox="1"/>
              <p:nvPr/>
            </p:nvSpPr>
            <p:spPr>
              <a:xfrm>
                <a:off x="2521518" y="3311575"/>
                <a:ext cx="7469862" cy="13830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0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코로나</a:t>
                </a:r>
                <a:r>
                  <a:rPr lang="en-US" altLang="ko-KR" sz="30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19 </a:t>
                </a:r>
                <a:r>
                  <a:rPr lang="ko-KR" altLang="en-US" sz="3000" b="1" dirty="0" err="1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확진자</a:t>
                </a:r>
                <a:r>
                  <a:rPr lang="ko-KR" altLang="en-US" sz="30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국가별 순위</a:t>
                </a:r>
                <a:endParaRPr lang="en-US" altLang="ko-KR" sz="30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r>
                  <a:rPr lang="en-US" altLang="ko-KR" sz="30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(</a:t>
                </a:r>
                <a:r>
                  <a:rPr lang="ko-KR" altLang="en-US" sz="3000" b="1" dirty="0" err="1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확진자</a:t>
                </a:r>
                <a:r>
                  <a:rPr lang="en-US" altLang="ko-KR" sz="30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,</a:t>
                </a:r>
                <a:r>
                  <a:rPr lang="ko-KR" altLang="en-US" sz="30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사망자</a:t>
                </a:r>
                <a:r>
                  <a:rPr lang="en-US" altLang="ko-KR" sz="30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,</a:t>
                </a:r>
                <a:r>
                  <a:rPr lang="ko-KR" altLang="en-US" sz="3000" b="1" dirty="0" err="1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완치자</a:t>
                </a:r>
                <a:r>
                  <a:rPr lang="en-US" altLang="ko-KR" sz="30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)</a:t>
                </a:r>
                <a:endParaRPr lang="ko-KR" altLang="en-US" sz="30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6344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11758" y="159116"/>
            <a:ext cx="929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</a:t>
            </a:r>
            <a:r>
              <a:rPr lang="en-US" altLang="ko-KR" sz="1600" b="1" dirty="0" smtClean="0">
                <a:solidFill>
                  <a:schemeClr val="accent1">
                    <a:lumMod val="50000"/>
                  </a:schemeClr>
                </a:solidFill>
              </a:rPr>
              <a:t>2-1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6" y="174504"/>
            <a:ext cx="8400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코로나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19 </a:t>
            </a:r>
            <a:r>
              <a:rPr lang="ko-KR" alt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확진자</a:t>
            </a:r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국가별 순위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확진자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EE38D-6CC7-41A2-B4AC-E22B635E630B}"/>
              </a:ext>
            </a:extLst>
          </p:cNvPr>
          <p:cNvSpPr txBox="1"/>
          <p:nvPr/>
        </p:nvSpPr>
        <p:spPr>
          <a:xfrm flipH="1">
            <a:off x="8598749" y="2269037"/>
            <a:ext cx="3591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순위</a:t>
            </a:r>
            <a:endParaRPr lang="ko-KR" altLang="en-US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8C422D0-4EF4-4D16-9138-D7D4D0A7A56F}"/>
              </a:ext>
            </a:extLst>
          </p:cNvPr>
          <p:cNvCxnSpPr/>
          <p:nvPr/>
        </p:nvCxnSpPr>
        <p:spPr>
          <a:xfrm>
            <a:off x="8672409" y="300736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006FA2-5A5E-4E43-9307-B266158068B7}"/>
              </a:ext>
            </a:extLst>
          </p:cNvPr>
          <p:cNvSpPr txBox="1"/>
          <p:nvPr/>
        </p:nvSpPr>
        <p:spPr>
          <a:xfrm>
            <a:off x="8598749" y="3311601"/>
            <a:ext cx="55397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/>
              <a:t>1</a:t>
            </a:r>
            <a:r>
              <a:rPr lang="ko-KR" altLang="en-US" sz="2000" dirty="0" smtClean="0"/>
              <a:t>등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미국 </a:t>
            </a:r>
            <a:endParaRPr lang="en-US" altLang="ko-KR" sz="2000" dirty="0" smtClean="0"/>
          </a:p>
          <a:p>
            <a:pPr algn="just"/>
            <a:r>
              <a:rPr lang="en-US" altLang="ko-KR" sz="2000" dirty="0" smtClean="0"/>
              <a:t>2</a:t>
            </a:r>
            <a:r>
              <a:rPr lang="ko-KR" altLang="en-US" sz="2000" dirty="0" smtClean="0"/>
              <a:t>등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인도</a:t>
            </a:r>
            <a:endParaRPr lang="en-US" altLang="ko-KR" sz="2000" dirty="0" smtClean="0"/>
          </a:p>
          <a:p>
            <a:pPr algn="just"/>
            <a:r>
              <a:rPr lang="en-US" altLang="ko-KR" sz="2000" dirty="0" smtClean="0"/>
              <a:t>3</a:t>
            </a:r>
            <a:r>
              <a:rPr lang="ko-KR" altLang="en-US" sz="2000" dirty="0" smtClean="0"/>
              <a:t>등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브라질</a:t>
            </a:r>
            <a:endParaRPr lang="en-US" altLang="ko-KR" sz="2000" dirty="0" smtClean="0"/>
          </a:p>
          <a:p>
            <a:pPr algn="just"/>
            <a:r>
              <a:rPr lang="en-US" altLang="ko-KR" sz="2000" dirty="0" smtClean="0"/>
              <a:t>4</a:t>
            </a:r>
            <a:r>
              <a:rPr lang="ko-KR" altLang="en-US" sz="2000" dirty="0" smtClean="0"/>
              <a:t>등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프랑스</a:t>
            </a:r>
            <a:endParaRPr lang="en-US" altLang="ko-KR" sz="2000" dirty="0" smtClean="0"/>
          </a:p>
          <a:p>
            <a:pPr algn="just"/>
            <a:r>
              <a:rPr lang="en-US" altLang="ko-KR" sz="2000" dirty="0" smtClean="0"/>
              <a:t>5</a:t>
            </a:r>
            <a:r>
              <a:rPr lang="ko-KR" altLang="en-US" sz="2000" dirty="0" smtClean="0"/>
              <a:t>등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터키</a:t>
            </a:r>
            <a:endParaRPr lang="ko-KR" altLang="en-US" sz="2000" dirty="0"/>
          </a:p>
        </p:txBody>
      </p:sp>
      <p:graphicFrame>
        <p:nvGraphicFramePr>
          <p:cNvPr id="14" name="차트 13"/>
          <p:cNvGraphicFramePr/>
          <p:nvPr>
            <p:extLst>
              <p:ext uri="{D42A27DB-BD31-4B8C-83A1-F6EECF244321}">
                <p14:modId xmlns:p14="http://schemas.microsoft.com/office/powerpoint/2010/main" val="2387837499"/>
              </p:ext>
            </p:extLst>
          </p:nvPr>
        </p:nvGraphicFramePr>
        <p:xfrm>
          <a:off x="142544" y="922583"/>
          <a:ext cx="785507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27356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11758" y="159116"/>
            <a:ext cx="929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</a:t>
            </a:r>
            <a:r>
              <a:rPr lang="en-US" altLang="ko-KR" sz="1600" b="1" dirty="0" smtClean="0">
                <a:solidFill>
                  <a:schemeClr val="accent1">
                    <a:lumMod val="50000"/>
                  </a:schemeClr>
                </a:solidFill>
              </a:rPr>
              <a:t>2-2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6" y="174504"/>
            <a:ext cx="8400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코로나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19 </a:t>
            </a:r>
            <a:r>
              <a:rPr lang="ko-KR" alt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확진자</a:t>
            </a:r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국가별 순위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사망자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EE38D-6CC7-41A2-B4AC-E22B635E630B}"/>
              </a:ext>
            </a:extLst>
          </p:cNvPr>
          <p:cNvSpPr txBox="1"/>
          <p:nvPr/>
        </p:nvSpPr>
        <p:spPr>
          <a:xfrm flipH="1">
            <a:off x="8598749" y="2269037"/>
            <a:ext cx="3591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순위</a:t>
            </a:r>
            <a:endParaRPr lang="ko-KR" altLang="en-US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8C422D0-4EF4-4D16-9138-D7D4D0A7A56F}"/>
              </a:ext>
            </a:extLst>
          </p:cNvPr>
          <p:cNvCxnSpPr/>
          <p:nvPr/>
        </p:nvCxnSpPr>
        <p:spPr>
          <a:xfrm>
            <a:off x="8672409" y="300736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006FA2-5A5E-4E43-9307-B266158068B7}"/>
              </a:ext>
            </a:extLst>
          </p:cNvPr>
          <p:cNvSpPr txBox="1"/>
          <p:nvPr/>
        </p:nvSpPr>
        <p:spPr>
          <a:xfrm>
            <a:off x="8598749" y="3311601"/>
            <a:ext cx="55397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/>
              <a:t>1</a:t>
            </a:r>
            <a:r>
              <a:rPr lang="ko-KR" altLang="en-US" sz="2000" dirty="0" smtClean="0"/>
              <a:t>등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미국 </a:t>
            </a:r>
            <a:endParaRPr lang="en-US" altLang="ko-KR" sz="2000" dirty="0" smtClean="0"/>
          </a:p>
          <a:p>
            <a:pPr algn="just"/>
            <a:r>
              <a:rPr lang="en-US" altLang="ko-KR" sz="2000" dirty="0" smtClean="0"/>
              <a:t>2</a:t>
            </a:r>
            <a:r>
              <a:rPr lang="ko-KR" altLang="en-US" sz="2000" dirty="0" smtClean="0"/>
              <a:t>등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브라질</a:t>
            </a:r>
            <a:endParaRPr lang="en-US" altLang="ko-KR" sz="2000" dirty="0" smtClean="0"/>
          </a:p>
          <a:p>
            <a:pPr algn="just"/>
            <a:r>
              <a:rPr lang="en-US" altLang="ko-KR" sz="2000" dirty="0" smtClean="0"/>
              <a:t>3</a:t>
            </a:r>
            <a:r>
              <a:rPr lang="ko-KR" altLang="en-US" sz="2000" dirty="0" smtClean="0"/>
              <a:t>등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인도</a:t>
            </a:r>
            <a:endParaRPr lang="en-US" altLang="ko-KR" sz="2000" dirty="0" smtClean="0"/>
          </a:p>
          <a:p>
            <a:pPr algn="just"/>
            <a:r>
              <a:rPr lang="en-US" altLang="ko-KR" sz="2000" dirty="0" smtClean="0"/>
              <a:t>4</a:t>
            </a:r>
            <a:r>
              <a:rPr lang="ko-KR" altLang="en-US" sz="2000" dirty="0" smtClean="0"/>
              <a:t>등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멕시코</a:t>
            </a:r>
            <a:endParaRPr lang="en-US" altLang="ko-KR" sz="2000" dirty="0" smtClean="0"/>
          </a:p>
          <a:p>
            <a:pPr algn="just"/>
            <a:r>
              <a:rPr lang="en-US" altLang="ko-KR" sz="2000" dirty="0" smtClean="0"/>
              <a:t>5</a:t>
            </a:r>
            <a:r>
              <a:rPr lang="ko-KR" altLang="en-US" sz="2000" dirty="0" smtClean="0"/>
              <a:t>등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영국</a:t>
            </a:r>
            <a:endParaRPr lang="ko-KR" altLang="en-US" sz="2000" dirty="0"/>
          </a:p>
        </p:txBody>
      </p:sp>
      <p:graphicFrame>
        <p:nvGraphicFramePr>
          <p:cNvPr id="14" name="차트 13"/>
          <p:cNvGraphicFramePr/>
          <p:nvPr>
            <p:extLst>
              <p:ext uri="{D42A27DB-BD31-4B8C-83A1-F6EECF244321}">
                <p14:modId xmlns:p14="http://schemas.microsoft.com/office/powerpoint/2010/main" val="1497094195"/>
              </p:ext>
            </p:extLst>
          </p:nvPr>
        </p:nvGraphicFramePr>
        <p:xfrm>
          <a:off x="142544" y="922583"/>
          <a:ext cx="785507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17648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11758" y="159116"/>
            <a:ext cx="929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</a:t>
            </a:r>
            <a:r>
              <a:rPr lang="en-US" altLang="ko-KR" sz="1600" b="1" dirty="0" smtClean="0">
                <a:solidFill>
                  <a:schemeClr val="accent1">
                    <a:lumMod val="50000"/>
                  </a:schemeClr>
                </a:solidFill>
              </a:rPr>
              <a:t>2-3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6" y="174504"/>
            <a:ext cx="8400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코로나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19 </a:t>
            </a:r>
            <a:r>
              <a:rPr lang="ko-KR" alt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확진자</a:t>
            </a:r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국가별 순위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완치자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EE38D-6CC7-41A2-B4AC-E22B635E630B}"/>
              </a:ext>
            </a:extLst>
          </p:cNvPr>
          <p:cNvSpPr txBox="1"/>
          <p:nvPr/>
        </p:nvSpPr>
        <p:spPr>
          <a:xfrm flipH="1">
            <a:off x="8598749" y="2269037"/>
            <a:ext cx="3591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순위</a:t>
            </a:r>
            <a:endParaRPr lang="ko-KR" altLang="en-US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8C422D0-4EF4-4D16-9138-D7D4D0A7A56F}"/>
              </a:ext>
            </a:extLst>
          </p:cNvPr>
          <p:cNvCxnSpPr/>
          <p:nvPr/>
        </p:nvCxnSpPr>
        <p:spPr>
          <a:xfrm>
            <a:off x="8672409" y="300736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006FA2-5A5E-4E43-9307-B266158068B7}"/>
              </a:ext>
            </a:extLst>
          </p:cNvPr>
          <p:cNvSpPr txBox="1"/>
          <p:nvPr/>
        </p:nvSpPr>
        <p:spPr>
          <a:xfrm>
            <a:off x="8598749" y="3311601"/>
            <a:ext cx="55397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/>
              <a:t>1</a:t>
            </a:r>
            <a:r>
              <a:rPr lang="ko-KR" altLang="en-US" sz="2000" dirty="0" smtClean="0"/>
              <a:t>등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미국 </a:t>
            </a:r>
            <a:endParaRPr lang="en-US" altLang="ko-KR" sz="2000" dirty="0" smtClean="0"/>
          </a:p>
          <a:p>
            <a:pPr algn="just"/>
            <a:r>
              <a:rPr lang="en-US" altLang="ko-KR" sz="2000" dirty="0" smtClean="0"/>
              <a:t>2</a:t>
            </a:r>
            <a:r>
              <a:rPr lang="ko-KR" altLang="en-US" sz="2000" dirty="0" smtClean="0"/>
              <a:t>등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인도</a:t>
            </a:r>
            <a:endParaRPr lang="en-US" altLang="ko-KR" sz="2000" dirty="0" smtClean="0"/>
          </a:p>
          <a:p>
            <a:pPr algn="just"/>
            <a:r>
              <a:rPr lang="en-US" altLang="ko-KR" sz="2000" dirty="0" smtClean="0"/>
              <a:t>3</a:t>
            </a:r>
            <a:r>
              <a:rPr lang="ko-KR" altLang="en-US" sz="2000" dirty="0" smtClean="0"/>
              <a:t>등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브라질</a:t>
            </a:r>
            <a:endParaRPr lang="en-US" altLang="ko-KR" sz="2000" dirty="0" smtClean="0"/>
          </a:p>
          <a:p>
            <a:pPr algn="just"/>
            <a:r>
              <a:rPr lang="en-US" altLang="ko-KR" sz="2000" dirty="0" smtClean="0"/>
              <a:t>4</a:t>
            </a:r>
            <a:r>
              <a:rPr lang="ko-KR" altLang="en-US" sz="2000" dirty="0" smtClean="0"/>
              <a:t>등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프랑스</a:t>
            </a:r>
            <a:endParaRPr lang="en-US" altLang="ko-KR" sz="2000" dirty="0" smtClean="0"/>
          </a:p>
          <a:p>
            <a:pPr algn="just"/>
            <a:r>
              <a:rPr lang="en-US" altLang="ko-KR" sz="2000" dirty="0" smtClean="0"/>
              <a:t>5</a:t>
            </a:r>
            <a:r>
              <a:rPr lang="ko-KR" altLang="en-US" sz="2000" dirty="0" smtClean="0"/>
              <a:t>등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터키</a:t>
            </a:r>
            <a:endParaRPr lang="ko-KR" altLang="en-US" sz="2000" dirty="0"/>
          </a:p>
        </p:txBody>
      </p:sp>
      <p:graphicFrame>
        <p:nvGraphicFramePr>
          <p:cNvPr id="14" name="차트 13"/>
          <p:cNvGraphicFramePr/>
          <p:nvPr>
            <p:extLst>
              <p:ext uri="{D42A27DB-BD31-4B8C-83A1-F6EECF244321}">
                <p14:modId xmlns:p14="http://schemas.microsoft.com/office/powerpoint/2010/main" val="3086990040"/>
              </p:ext>
            </p:extLst>
          </p:nvPr>
        </p:nvGraphicFramePr>
        <p:xfrm>
          <a:off x="142544" y="922583"/>
          <a:ext cx="785507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47629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AE40350E-09AB-43F9-A15D-3067D7C6C051}"/>
              </a:ext>
            </a:extLst>
          </p:cNvPr>
          <p:cNvGrpSpPr/>
          <p:nvPr/>
        </p:nvGrpSpPr>
        <p:grpSpPr>
          <a:xfrm>
            <a:off x="435033" y="3465512"/>
            <a:ext cx="5669280" cy="3001327"/>
            <a:chOff x="435033" y="3465512"/>
            <a:chExt cx="5669280" cy="300132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B253996-9806-40AB-89EA-69B28BD22D4E}"/>
                </a:ext>
              </a:extLst>
            </p:cNvPr>
            <p:cNvSpPr/>
            <p:nvPr/>
          </p:nvSpPr>
          <p:spPr>
            <a:xfrm>
              <a:off x="435033" y="3465512"/>
              <a:ext cx="5669280" cy="3001327"/>
            </a:xfrm>
            <a:prstGeom prst="rect">
              <a:avLst/>
            </a:prstGeom>
            <a:solidFill>
              <a:srgbClr val="8F5F5F">
                <a:alpha val="89804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845643F-20C1-4F46-A6F5-B1AF67DE2139}"/>
                </a:ext>
              </a:extLst>
            </p:cNvPr>
            <p:cNvGrpSpPr/>
            <p:nvPr/>
          </p:nvGrpSpPr>
          <p:grpSpPr>
            <a:xfrm>
              <a:off x="2561794" y="3798860"/>
              <a:ext cx="1448707" cy="1687566"/>
              <a:chOff x="5292540" y="2145209"/>
              <a:chExt cx="1972664" cy="2297915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E11296-29DB-4C93-ABB1-179A9F33DBFD}"/>
                  </a:ext>
                </a:extLst>
              </p:cNvPr>
              <p:cNvSpPr txBox="1"/>
              <p:nvPr/>
            </p:nvSpPr>
            <p:spPr>
              <a:xfrm>
                <a:off x="5518555" y="2145209"/>
                <a:ext cx="1746649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Part </a:t>
                </a:r>
                <a:r>
                  <a:rPr lang="en-US" altLang="ko-KR" sz="2800" b="1" dirty="0" smtClean="0">
                    <a:solidFill>
                      <a:schemeClr val="bg1"/>
                    </a:solidFill>
                  </a:rPr>
                  <a:t>3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64ECFB-1EF9-4779-8242-1790A92FF205}"/>
                  </a:ext>
                </a:extLst>
              </p:cNvPr>
              <p:cNvSpPr txBox="1"/>
              <p:nvPr/>
            </p:nvSpPr>
            <p:spPr>
              <a:xfrm>
                <a:off x="5292540" y="3311577"/>
                <a:ext cx="1927818" cy="113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8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기능</a:t>
                </a:r>
                <a:endParaRPr lang="ko-KR" altLang="en-US" sz="4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98759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194</Words>
  <Application>Microsoft Office PowerPoint</Application>
  <PresentationFormat>와이드스크린</PresentationFormat>
  <Paragraphs>64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나눔스퀘어</vt:lpstr>
      <vt:lpstr>나눔스퀘어 ExtraBold</vt:lpstr>
      <vt:lpstr>Algerian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user</cp:lastModifiedBy>
  <cp:revision>33</cp:revision>
  <dcterms:created xsi:type="dcterms:W3CDTF">2019-12-23T00:32:35Z</dcterms:created>
  <dcterms:modified xsi:type="dcterms:W3CDTF">2021-05-18T04:02:25Z</dcterms:modified>
</cp:coreProperties>
</file>