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0" r:id="rId2"/>
    <p:sldId id="298" r:id="rId3"/>
    <p:sldId id="299" r:id="rId4"/>
    <p:sldId id="303" r:id="rId5"/>
    <p:sldId id="301" r:id="rId6"/>
    <p:sldId id="304" r:id="rId7"/>
    <p:sldId id="305" r:id="rId8"/>
    <p:sldId id="306" r:id="rId9"/>
    <p:sldId id="307" r:id="rId10"/>
    <p:sldId id="308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cn/cli/generate#enum-command" TargetMode="External"/><Relationship Id="rId13" Type="http://schemas.openxmlformats.org/officeDocument/2006/relationships/hyperlink" Target="https://angular.cn/cli/generate#pipe-command" TargetMode="External"/><Relationship Id="rId3" Type="http://schemas.openxmlformats.org/officeDocument/2006/relationships/hyperlink" Target="https://angular.cn/cli/generate#appShell-command" TargetMode="External"/><Relationship Id="rId7" Type="http://schemas.openxmlformats.org/officeDocument/2006/relationships/hyperlink" Target="https://angular.cn/cli/generate#directive-command" TargetMode="External"/><Relationship Id="rId12" Type="http://schemas.openxmlformats.org/officeDocument/2006/relationships/hyperlink" Target="https://angular.cn/cli/generate#module-command" TargetMode="External"/><Relationship Id="rId17" Type="http://schemas.openxmlformats.org/officeDocument/2006/relationships/hyperlink" Target="https://angular.cn/cli/generate#webWorker-command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s://angular.cn/cli/generate#universal-command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ngular.cn/cli/generate#component-command" TargetMode="External"/><Relationship Id="rId11" Type="http://schemas.openxmlformats.org/officeDocument/2006/relationships/hyperlink" Target="https://angular.cn/cli/generate#library-command" TargetMode="External"/><Relationship Id="rId5" Type="http://schemas.openxmlformats.org/officeDocument/2006/relationships/hyperlink" Target="https://angular.cn/cli/generate#class-command" TargetMode="External"/><Relationship Id="rId15" Type="http://schemas.openxmlformats.org/officeDocument/2006/relationships/hyperlink" Target="https://angular.cn/cli/generate#serviceWorker-command" TargetMode="External"/><Relationship Id="rId10" Type="http://schemas.openxmlformats.org/officeDocument/2006/relationships/hyperlink" Target="https://angular.cn/cli/generate#interface-command" TargetMode="External"/><Relationship Id="rId4" Type="http://schemas.openxmlformats.org/officeDocument/2006/relationships/hyperlink" Target="https://angular.cn/cli/generate#application-command" TargetMode="External"/><Relationship Id="rId9" Type="http://schemas.openxmlformats.org/officeDocument/2006/relationships/hyperlink" Target="https://angular.cn/cli/generate#guard-command" TargetMode="External"/><Relationship Id="rId14" Type="http://schemas.openxmlformats.org/officeDocument/2006/relationships/hyperlink" Target="https://angular.cn/cli/generate#service-comman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appShell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application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class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component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directive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enum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guard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interface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library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module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pipe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service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serviceWorker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universal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webWorker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2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ngular.cn/api/core/HostListen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angular6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凃俊雄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57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96764" y="3041965"/>
            <a:ext cx="3987800" cy="5765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latin typeface="方正正中黑简体" panose="02000000000000000000" charset="-122"/>
                <a:ea typeface="方正正中黑简体" panose="02000000000000000000" charset="-122"/>
              </a:rPr>
              <a:t>[ </a:t>
            </a:r>
            <a:r>
              <a:rPr lang="zh-CN" altLang="en-US" sz="1600" dirty="0">
                <a:latin typeface="方正正中黑简体" panose="02000000000000000000" charset="-122"/>
                <a:ea typeface="方正正中黑简体" panose="02000000000000000000" charset="-122"/>
              </a:rPr>
              <a:t>内容介绍 </a:t>
            </a:r>
            <a:r>
              <a:rPr lang="en-US" altLang="zh-CN" sz="1600" dirty="0">
                <a:latin typeface="方正正中黑简体" panose="02000000000000000000" charset="-122"/>
                <a:ea typeface="方正正中黑简体" panose="02000000000000000000" charset="-122"/>
              </a:rPr>
              <a:t>]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3000509000000000000" charset="-122"/>
              <a:ea typeface="方正兰亭纤黑简体" panose="03000509000000000000" charset="-122"/>
              <a:cs typeface="方正兰亭纤黑简体" panose="03000509000000000000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  <a:sym typeface="+mn-ea"/>
              </a:rPr>
              <a:t>Angular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  <a:sym typeface="+mn-ea"/>
              </a:rPr>
              <a:t>历史介绍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3000509000000000000" charset="-122"/>
              <a:ea typeface="方正兰亭纤黑简体" panose="03000509000000000000" charset="-122"/>
              <a:cs typeface="方正兰亭纤黑简体" panose="03000509000000000000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  <a:sym typeface="+mn-ea"/>
              </a:rPr>
              <a:t>脚手架及常用命令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3000509000000000000" charset="-122"/>
              <a:ea typeface="方正兰亭纤黑简体" panose="03000509000000000000" charset="-122"/>
              <a:cs typeface="方正兰亭纤黑简体" panose="03000509000000000000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  <a:sym typeface="+mn-ea"/>
              </a:rPr>
              <a:t>指令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3000509000000000000" charset="-122"/>
              <a:ea typeface="方正兰亭纤黑简体" panose="03000509000000000000" charset="-122"/>
              <a:cs typeface="方正兰亭纤黑简体" panose="03000509000000000000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  <a:sym typeface="+mn-ea"/>
              </a:rPr>
              <a:t>依赖注入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3000509000000000000" charset="-122"/>
              <a:ea typeface="方正兰亭纤黑简体" panose="03000509000000000000" charset="-122"/>
              <a:cs typeface="方正兰亭纤黑简体" panose="03000509000000000000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3000509000000000000" charset="-122"/>
              <a:ea typeface="方正兰亭纤黑简体" panose="03000509000000000000" charset="-122"/>
              <a:cs typeface="方正兰亭纤黑简体" panose="03000509000000000000" charset="-122"/>
              <a:sym typeface="+mn-ea"/>
            </a:endParaRPr>
          </a:p>
          <a:p>
            <a:r>
              <a:rPr lang="en-US" altLang="zh-CN" sz="1600" dirty="0"/>
              <a:t>[ </a:t>
            </a:r>
            <a:r>
              <a:rPr lang="zh-CN" altLang="en-US" sz="1600" dirty="0"/>
              <a:t>学习目标 </a:t>
            </a:r>
            <a:r>
              <a:rPr lang="en-US" altLang="zh-CN" sz="1600" dirty="0"/>
              <a:t>]</a:t>
            </a:r>
          </a:p>
          <a:p>
            <a:r>
              <a:rPr lang="en-US" altLang="zh-CN" sz="1600" dirty="0"/>
              <a:t> 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运行</a:t>
            </a:r>
            <a:r>
              <a:rPr lang="en-US" altLang="zh-CN" sz="1600" dirty="0">
                <a:solidFill>
                  <a:srgbClr val="FF0000"/>
                </a:solidFill>
              </a:rPr>
              <a:t>angular</a:t>
            </a:r>
            <a:r>
              <a:rPr lang="zh-CN" altLang="en-US" sz="1600" dirty="0">
                <a:solidFill>
                  <a:srgbClr val="FF0000"/>
                </a:solidFill>
              </a:rPr>
              <a:t>并使用指令实现双向数据绑定效果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掌握依赖注入实现原理</a:t>
            </a: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594D75E-8226-48BC-857A-BF6391C2AE7F}"/>
              </a:ext>
            </a:extLst>
          </p:cNvPr>
          <p:cNvSpPr txBox="1"/>
          <p:nvPr/>
        </p:nvSpPr>
        <p:spPr>
          <a:xfrm>
            <a:off x="1301383" y="201390"/>
            <a:ext cx="7110730" cy="5835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eaLnBrk="0" hangingPunct="0"/>
            <a:r>
              <a:rPr lang="zh-CN" altLang="en-US" sz="3200" dirty="0">
                <a:latin typeface="方正正中黑简体" panose="02000000000000000000" charset="-122"/>
                <a:ea typeface="方正正中黑简体" panose="02000000000000000000" charset="-122"/>
                <a:cs typeface="方正正中黑简体" panose="02000000000000000000" charset="-122"/>
              </a:rPr>
              <a:t>常用内置指令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3D4C25E-F143-4285-AD80-4E8A59E7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807" y="1295513"/>
            <a:ext cx="857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05FC46-A935-4DDE-AC84-67895CBEB0A0}"/>
              </a:ext>
            </a:extLst>
          </p:cNvPr>
          <p:cNvSpPr txBox="1"/>
          <p:nvPr/>
        </p:nvSpPr>
        <p:spPr>
          <a:xfrm>
            <a:off x="7012261" y="4847840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2009</a:t>
            </a:r>
            <a:r>
              <a:rPr lang="zh-CN" altLang="en-US" dirty="0"/>
              <a:t>年 </a:t>
            </a:r>
            <a:r>
              <a:rPr lang="en-US" altLang="zh-CN" dirty="0"/>
              <a:t>Angular1</a:t>
            </a:r>
            <a:r>
              <a:rPr lang="zh-CN" altLang="en-US" dirty="0"/>
              <a:t>诞生</a:t>
            </a:r>
            <a:r>
              <a:rPr lang="en-US" altLang="zh-CN" dirty="0"/>
              <a:t>,</a:t>
            </a:r>
            <a:r>
              <a:rPr lang="zh-CN" altLang="en-US" dirty="0"/>
              <a:t>也就是现在的</a:t>
            </a:r>
            <a:r>
              <a:rPr lang="en-US" altLang="zh-CN" dirty="0"/>
              <a:t>AngularJS</a:t>
            </a:r>
          </a:p>
          <a:p>
            <a:r>
              <a:rPr lang="en-US" altLang="zh-CN" dirty="0"/>
              <a:t>Angular</a:t>
            </a:r>
            <a:r>
              <a:rPr lang="zh-CN" altLang="en-US" dirty="0"/>
              <a:t>分为</a:t>
            </a:r>
            <a:r>
              <a:rPr lang="en-US" altLang="zh-CN" dirty="0"/>
              <a:t>:2/4/5/6/7/8</a:t>
            </a:r>
          </a:p>
          <a:p>
            <a:r>
              <a:rPr lang="zh-CN" altLang="en-US" dirty="0"/>
              <a:t>目前主流的是</a:t>
            </a:r>
            <a:r>
              <a:rPr lang="en-US" altLang="zh-CN" dirty="0"/>
              <a:t>6</a:t>
            </a:r>
            <a:r>
              <a:rPr lang="zh-CN" altLang="en-US" dirty="0"/>
              <a:t>这个版本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D80838-292E-4A19-9D19-0138CA937297}"/>
              </a:ext>
            </a:extLst>
          </p:cNvPr>
          <p:cNvSpPr txBox="1"/>
          <p:nvPr/>
        </p:nvSpPr>
        <p:spPr>
          <a:xfrm>
            <a:off x="1268524" y="371129"/>
            <a:ext cx="7110730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eaLnBrk="0" hangingPunct="0"/>
            <a:r>
              <a:rPr lang="zh-CN" altLang="en-US" sz="3200" dirty="0">
                <a:latin typeface="方正正中黑简体" panose="02000000000000000000" charset="-122"/>
                <a:ea typeface="方正正中黑简体" panose="02000000000000000000" charset="-122"/>
                <a:cs typeface="方正正中黑简体" panose="02000000000000000000" charset="-122"/>
              </a:rPr>
              <a:t>脚手架常用命令</a:t>
            </a:r>
          </a:p>
          <a:p>
            <a:pPr eaLnBrk="0" hangingPunct="0"/>
            <a:endParaRPr lang="zh-CN" altLang="en-US" sz="3200" dirty="0">
              <a:latin typeface="方正正中黑简体" panose="02000000000000000000" charset="-122"/>
              <a:ea typeface="方正正中黑简体" panose="02000000000000000000" charset="-122"/>
              <a:cs typeface="方正正中黑简体" panose="02000000000000000000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01C513-0763-4B2C-8408-4E9094BE0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55069"/>
              </p:ext>
            </p:extLst>
          </p:nvPr>
        </p:nvGraphicFramePr>
        <p:xfrm>
          <a:off x="1670178" y="1448347"/>
          <a:ext cx="8719662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831">
                  <a:extLst>
                    <a:ext uri="{9D8B030D-6E8A-4147-A177-3AD203B41FA5}">
                      <a16:colId xmlns:a16="http://schemas.microsoft.com/office/drawing/2014/main" val="715483202"/>
                    </a:ext>
                  </a:extLst>
                </a:gridCol>
                <a:gridCol w="4359831">
                  <a:extLst>
                    <a:ext uri="{9D8B030D-6E8A-4147-A177-3AD203B41FA5}">
                      <a16:colId xmlns:a16="http://schemas.microsoft.com/office/drawing/2014/main" val="505931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ng new </a:t>
                      </a:r>
                      <a:r>
                        <a:rPr lang="zh-CN" altLang="en-US" dirty="0"/>
                        <a:t>项目名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在当前命令行新建项目目录结构并下载依赖包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保证网络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7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ng generate xxx </a:t>
                      </a:r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创建不同类型骨架的文件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具体</a:t>
                      </a:r>
                      <a:r>
                        <a:rPr lang="en-US" altLang="zh-CN" dirty="0"/>
                        <a:t>xxx</a:t>
                      </a:r>
                      <a:r>
                        <a:rPr lang="zh-CN" altLang="en-US" dirty="0"/>
                        <a:t>见备注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32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ng serve --open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启动服务并打开浏览器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6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ng build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生成生产环境代码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70916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E771614-E90C-4B66-8C5E-9BD103B74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524" y="4173945"/>
            <a:ext cx="9202404" cy="1329236"/>
          </a:xfrm>
          <a:prstGeom prst="rect">
            <a:avLst/>
          </a:prstGeom>
        </p:spPr>
      </p:pic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780FA468-C13C-4EC2-96D6-930720B14541}"/>
              </a:ext>
            </a:extLst>
          </p:cNvPr>
          <p:cNvCxnSpPr/>
          <p:nvPr/>
        </p:nvCxnSpPr>
        <p:spPr>
          <a:xfrm rot="5400000">
            <a:off x="434408" y="2942165"/>
            <a:ext cx="1982112" cy="31388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81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7DE6E9-F68F-417D-B151-674BD91CF47C}"/>
              </a:ext>
            </a:extLst>
          </p:cNvPr>
          <p:cNvSpPr txBox="1"/>
          <p:nvPr/>
        </p:nvSpPr>
        <p:spPr>
          <a:xfrm>
            <a:off x="1268527" y="223295"/>
            <a:ext cx="7110730" cy="5835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eaLnBrk="0" hangingPunct="0"/>
            <a:r>
              <a:rPr lang="zh-CN" altLang="en-US" sz="3200" dirty="0">
                <a:latin typeface="方正正中黑简体" panose="02000000000000000000" charset="-122"/>
                <a:ea typeface="方正正中黑简体" panose="02000000000000000000" charset="-122"/>
                <a:cs typeface="方正正中黑简体" panose="02000000000000000000" charset="-122"/>
              </a:rPr>
              <a:t>常用内置指令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7C4E35-9397-44F3-AB63-32D616087176}"/>
              </a:ext>
            </a:extLst>
          </p:cNvPr>
          <p:cNvSpPr txBox="1"/>
          <p:nvPr/>
        </p:nvSpPr>
        <p:spPr>
          <a:xfrm>
            <a:off x="1382832" y="1959389"/>
            <a:ext cx="41149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*号是指令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 *</a:t>
            </a:r>
            <a:r>
              <a:rPr lang="en-US" altLang="zh-CN" dirty="0" err="1"/>
              <a:t>ngFor</a:t>
            </a:r>
            <a:r>
              <a:rPr lang="en-US" altLang="zh-CN" dirty="0"/>
              <a:t>="let item of xxx"</a:t>
            </a:r>
          </a:p>
          <a:p>
            <a:endParaRPr lang="en-US" altLang="zh-CN" dirty="0"/>
          </a:p>
          <a:p>
            <a:r>
              <a:rPr lang="en-US" altLang="zh-CN" dirty="0"/>
              <a:t>  *</a:t>
            </a:r>
            <a:r>
              <a:rPr lang="en-US" altLang="zh-CN" dirty="0" err="1"/>
              <a:t>ngIf</a:t>
            </a:r>
            <a:r>
              <a:rPr lang="en-US" altLang="zh-CN" dirty="0"/>
              <a:t>="</a:t>
            </a:r>
            <a:r>
              <a:rPr lang="zh-CN" altLang="en-US" dirty="0"/>
              <a:t>表达式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*</a:t>
            </a:r>
            <a:r>
              <a:rPr lang="en-US" altLang="zh-CN" dirty="0" err="1"/>
              <a:t>ngClass</a:t>
            </a:r>
            <a:r>
              <a:rPr lang="en-US" altLang="zh-CN" dirty="0"/>
              <a:t>=“</a:t>
            </a:r>
            <a:r>
              <a:rPr lang="en-US" altLang="zh-CN" dirty="0" err="1"/>
              <a:t>stringExp</a:t>
            </a:r>
            <a:r>
              <a:rPr lang="en-US" altLang="zh-CN" dirty="0"/>
              <a:t>/</a:t>
            </a:r>
            <a:r>
              <a:rPr lang="en-US" altLang="zh-CN" dirty="0" err="1"/>
              <a:t>objectExp</a:t>
            </a:r>
            <a:r>
              <a:rPr lang="en-US" altLang="zh-CN" dirty="0"/>
              <a:t>/</a:t>
            </a:r>
            <a:r>
              <a:rPr lang="en-US" altLang="zh-CN" dirty="0" err="1"/>
              <a:t>arrayExp</a:t>
            </a:r>
            <a:r>
              <a:rPr lang="en-US" altLang="zh-CN" dirty="0"/>
              <a:t>“</a:t>
            </a:r>
          </a:p>
          <a:p>
            <a:endParaRPr lang="en-US" altLang="zh-CN" dirty="0"/>
          </a:p>
          <a:p>
            <a:r>
              <a:rPr lang="en-US" altLang="zh-CN" dirty="0"/>
              <a:t> [(</a:t>
            </a:r>
            <a:r>
              <a:rPr lang="en-US" altLang="zh-CN" dirty="0" err="1"/>
              <a:t>ngModel</a:t>
            </a:r>
            <a:r>
              <a:rPr lang="en-US" altLang="zh-CN" dirty="0"/>
              <a:t>)]=“</a:t>
            </a:r>
            <a:r>
              <a:rPr lang="zh-CN" altLang="en-US" dirty="0"/>
              <a:t>表达式</a:t>
            </a:r>
            <a:r>
              <a:rPr lang="en-US" altLang="zh-CN" dirty="0"/>
              <a:t>“</a:t>
            </a:r>
          </a:p>
          <a:p>
            <a:endParaRPr lang="en-US" altLang="zh-CN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C330D0D-B149-4FA7-B425-97A8E155DEC2}"/>
              </a:ext>
            </a:extLst>
          </p:cNvPr>
          <p:cNvCxnSpPr/>
          <p:nvPr/>
        </p:nvCxnSpPr>
        <p:spPr>
          <a:xfrm>
            <a:off x="1639535" y="4514390"/>
            <a:ext cx="0" cy="741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3EC2E26-66FB-4475-9313-238DDFF9A703}"/>
              </a:ext>
            </a:extLst>
          </p:cNvPr>
          <p:cNvSpPr txBox="1"/>
          <p:nvPr/>
        </p:nvSpPr>
        <p:spPr>
          <a:xfrm>
            <a:off x="1545694" y="5212459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[]:</a:t>
            </a:r>
            <a:r>
              <a:rPr lang="zh-CN" altLang="en-US" dirty="0"/>
              <a:t>模型到视图</a:t>
            </a:r>
            <a:endParaRPr lang="en-US" altLang="zh-CN" dirty="0"/>
          </a:p>
          <a:p>
            <a:r>
              <a:rPr lang="en-US" altLang="zh-CN" dirty="0"/>
              <a:t>():</a:t>
            </a:r>
            <a:r>
              <a:rPr lang="zh-CN" altLang="en-US" dirty="0"/>
              <a:t>通过事件</a:t>
            </a:r>
            <a:r>
              <a:rPr lang="en-US" altLang="zh-CN" dirty="0"/>
              <a:t>,</a:t>
            </a:r>
            <a:r>
              <a:rPr lang="zh-CN" altLang="en-US" dirty="0"/>
              <a:t>视图到模型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DC6BA1-896D-413C-9587-9B40CF317A09}"/>
              </a:ext>
            </a:extLst>
          </p:cNvPr>
          <p:cNvSpPr txBox="1"/>
          <p:nvPr/>
        </p:nvSpPr>
        <p:spPr>
          <a:xfrm>
            <a:off x="5852782" y="1936226"/>
            <a:ext cx="5220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模板引用变量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&lt;input #ref=“</a:t>
            </a:r>
            <a:r>
              <a:rPr lang="en-US" altLang="zh-CN" dirty="0" err="1"/>
              <a:t>ngModel</a:t>
            </a:r>
            <a:r>
              <a:rPr lang="en-US" altLang="zh-CN" dirty="0"/>
              <a:t>” required [(</a:t>
            </a:r>
            <a:r>
              <a:rPr lang="en-US" altLang="zh-CN" dirty="0" err="1"/>
              <a:t>ngModel</a:t>
            </a:r>
            <a:r>
              <a:rPr lang="en-US" altLang="zh-CN" dirty="0"/>
              <a:t>)]=“xxx”/&gt;</a:t>
            </a:r>
          </a:p>
          <a:p>
            <a:r>
              <a:rPr lang="en-US" altLang="zh-CN" dirty="0"/>
              <a:t>{{</a:t>
            </a:r>
            <a:r>
              <a:rPr lang="en-US" altLang="zh-CN" dirty="0" err="1"/>
              <a:t>ref.valid</a:t>
            </a:r>
            <a:r>
              <a:rPr lang="en-US" altLang="zh-CN" dirty="0"/>
              <a:t>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40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23FD9A8-0B8F-4C0B-A95F-3C7C04BFD750}"/>
              </a:ext>
            </a:extLst>
          </p:cNvPr>
          <p:cNvSpPr txBox="1"/>
          <p:nvPr/>
        </p:nvSpPr>
        <p:spPr>
          <a:xfrm>
            <a:off x="1268522" y="371129"/>
            <a:ext cx="7110730" cy="5835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eaLnBrk="0" hangingPunct="0"/>
            <a:r>
              <a:rPr lang="zh-CN" altLang="en-US" sz="3200" dirty="0">
                <a:latin typeface="方正正中黑简体" panose="02000000000000000000" charset="-122"/>
                <a:ea typeface="方正正中黑简体" panose="02000000000000000000" charset="-122"/>
                <a:cs typeface="方正正中黑简体" panose="02000000000000000000" charset="-122"/>
              </a:rPr>
              <a:t>自定义指令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C3F433-0EC4-407F-82B8-13F5914E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22" y="1272657"/>
            <a:ext cx="2958680" cy="9637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3AA9F9D-F250-4C16-B279-232201D51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628" y="1272657"/>
            <a:ext cx="5075027" cy="10678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3BD107-715E-4888-8203-85E9355C4877}"/>
              </a:ext>
            </a:extLst>
          </p:cNvPr>
          <p:cNvSpPr txBox="1"/>
          <p:nvPr/>
        </p:nvSpPr>
        <p:spPr>
          <a:xfrm>
            <a:off x="2081248" y="2990491"/>
            <a:ext cx="66688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import { Directive, </a:t>
            </a:r>
            <a:r>
              <a:rPr lang="en-US" altLang="zh-CN" dirty="0" err="1"/>
              <a:t>ElementRef</a:t>
            </a:r>
            <a:r>
              <a:rPr lang="en-US" altLang="zh-CN" dirty="0"/>
              <a:t>, </a:t>
            </a:r>
            <a:r>
              <a:rPr lang="en-US" altLang="zh-CN" dirty="0" err="1"/>
              <a:t>HostListener</a:t>
            </a:r>
            <a:r>
              <a:rPr lang="en-US" altLang="zh-CN" dirty="0"/>
              <a:t> } from '@angular/core’;</a:t>
            </a:r>
          </a:p>
          <a:p>
            <a:r>
              <a:rPr lang="en-US" altLang="zh-CN" dirty="0"/>
              <a:t>@</a:t>
            </a:r>
            <a:r>
              <a:rPr lang="en-US" altLang="zh-CN" dirty="0" err="1">
                <a:hlinkClick r:id="rId4"/>
              </a:rPr>
              <a:t>HostListener</a:t>
            </a:r>
            <a:r>
              <a:rPr lang="en-US" altLang="zh-CN" dirty="0"/>
              <a:t>('</a:t>
            </a:r>
            <a:r>
              <a:rPr lang="en-US" altLang="zh-CN" dirty="0" err="1"/>
              <a:t>mouseenter</a:t>
            </a:r>
            <a:r>
              <a:rPr lang="en-US" altLang="zh-CN" dirty="0"/>
              <a:t>') </a:t>
            </a:r>
            <a:r>
              <a:rPr lang="en-US" altLang="zh-CN" dirty="0" err="1"/>
              <a:t>onMouseEnter</a:t>
            </a:r>
            <a:r>
              <a:rPr lang="en-US" altLang="zh-CN" dirty="0"/>
              <a:t>() {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this.highlight</a:t>
            </a:r>
            <a:r>
              <a:rPr lang="en-US" altLang="zh-CN" dirty="0"/>
              <a:t>('yellow’); </a:t>
            </a:r>
          </a:p>
          <a:p>
            <a:r>
              <a:rPr lang="en-US" altLang="zh-CN" dirty="0"/>
              <a:t>} @</a:t>
            </a:r>
            <a:r>
              <a:rPr lang="en-US" altLang="zh-CN" dirty="0" err="1">
                <a:hlinkClick r:id="rId4"/>
              </a:rPr>
              <a:t>HostListener</a:t>
            </a:r>
            <a:r>
              <a:rPr lang="en-US" altLang="zh-CN" dirty="0"/>
              <a:t>('</a:t>
            </a:r>
            <a:r>
              <a:rPr lang="en-US" altLang="zh-CN" dirty="0" err="1"/>
              <a:t>mouseleave</a:t>
            </a:r>
            <a:r>
              <a:rPr lang="en-US" altLang="zh-CN" dirty="0"/>
              <a:t>') </a:t>
            </a:r>
            <a:r>
              <a:rPr lang="en-US" altLang="zh-CN" dirty="0" err="1"/>
              <a:t>onMouseLeave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	</a:t>
            </a:r>
            <a:r>
              <a:rPr lang="en-US" altLang="zh-CN" dirty="0" err="1"/>
              <a:t>this.highlight</a:t>
            </a:r>
            <a:r>
              <a:rPr lang="en-US" altLang="zh-CN" dirty="0"/>
              <a:t>(null); </a:t>
            </a:r>
          </a:p>
          <a:p>
            <a:r>
              <a:rPr lang="en-US" altLang="zh-CN" dirty="0"/>
              <a:t>} </a:t>
            </a:r>
          </a:p>
          <a:p>
            <a:r>
              <a:rPr lang="en-US" altLang="zh-CN" dirty="0"/>
              <a:t>private highlight(color: string) {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this.el.nativeElement.style.backgroundColor</a:t>
            </a:r>
            <a:r>
              <a:rPr lang="en-US" altLang="zh-CN" dirty="0"/>
              <a:t> = color;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18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C1CF3D-9F27-45C2-8116-142D7474BCB3}"/>
              </a:ext>
            </a:extLst>
          </p:cNvPr>
          <p:cNvSpPr txBox="1"/>
          <p:nvPr/>
        </p:nvSpPr>
        <p:spPr>
          <a:xfrm>
            <a:off x="1575149" y="235548"/>
            <a:ext cx="7110730" cy="5835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eaLnBrk="0" hangingPunct="0"/>
            <a:r>
              <a:rPr lang="zh-CN" altLang="en-US" sz="3200" dirty="0">
                <a:latin typeface="方正正中黑简体" panose="02000000000000000000" charset="-122"/>
                <a:ea typeface="方正正中黑简体" panose="02000000000000000000" charset="-122"/>
                <a:cs typeface="方正正中黑简体" panose="02000000000000000000" charset="-122"/>
              </a:rPr>
              <a:t>依赖注入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1D2940-E5B5-4D70-A043-EC3E2966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73" y="2582891"/>
            <a:ext cx="2409010" cy="36466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8E7EAE-FF48-4E69-AF89-BA2C691F8307}"/>
              </a:ext>
            </a:extLst>
          </p:cNvPr>
          <p:cNvSpPr txBox="1"/>
          <p:nvPr/>
        </p:nvSpPr>
        <p:spPr>
          <a:xfrm>
            <a:off x="1669006" y="1048123"/>
            <a:ext cx="8793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依赖注入</a:t>
            </a:r>
            <a:r>
              <a:rPr lang="en-US" altLang="zh-CN" dirty="0"/>
              <a:t>(DI)Dependency Injection</a:t>
            </a:r>
          </a:p>
          <a:p>
            <a:endParaRPr lang="en-US" altLang="zh-CN" dirty="0"/>
          </a:p>
          <a:p>
            <a:r>
              <a:rPr lang="zh-CN" altLang="en-US" dirty="0"/>
              <a:t>思考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吸出和注入有什么区别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我们的业务代码和</a:t>
            </a:r>
            <a:r>
              <a:rPr lang="en-US" altLang="zh-CN" dirty="0"/>
              <a:t>Angular</a:t>
            </a:r>
            <a:r>
              <a:rPr lang="zh-CN" altLang="en-US" dirty="0"/>
              <a:t>框架</a:t>
            </a:r>
            <a:r>
              <a:rPr lang="en-US" altLang="zh-CN" dirty="0"/>
              <a:t>,</a:t>
            </a:r>
            <a:r>
              <a:rPr lang="zh-CN" altLang="en-US" dirty="0"/>
              <a:t>谁包含谁</a:t>
            </a:r>
            <a:r>
              <a:rPr lang="en-US" altLang="zh-CN" dirty="0"/>
              <a:t>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F0A30E-72B2-4D7D-8B31-C24361FA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10" y="2900197"/>
            <a:ext cx="3805237" cy="2714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AE67A4-1017-43BC-8747-9F146BB2455D}"/>
              </a:ext>
            </a:extLst>
          </p:cNvPr>
          <p:cNvSpPr txBox="1"/>
          <p:nvPr/>
        </p:nvSpPr>
        <p:spPr>
          <a:xfrm>
            <a:off x="6577710" y="3567036"/>
            <a:ext cx="388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为什么得到的就恰好是</a:t>
            </a:r>
            <a:r>
              <a:rPr lang="en-US" altLang="zh-CN" dirty="0" err="1"/>
              <a:t>ElementRef</a:t>
            </a:r>
            <a:r>
              <a:rPr lang="zh-CN" altLang="en-US" dirty="0"/>
              <a:t>对象</a:t>
            </a:r>
            <a:r>
              <a:rPr lang="en-US" altLang="zh-CN" dirty="0"/>
              <a:t>,</a:t>
            </a:r>
            <a:r>
              <a:rPr lang="zh-CN" altLang="en-US" dirty="0"/>
              <a:t>而不是</a:t>
            </a:r>
            <a:r>
              <a:rPr lang="en-US" altLang="zh-CN" dirty="0"/>
              <a:t>Person</a:t>
            </a:r>
            <a:r>
              <a:rPr lang="zh-CN" altLang="en-US" dirty="0"/>
              <a:t>对象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33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73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93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278</Words>
  <Application>Microsoft Office PowerPoint</Application>
  <PresentationFormat>宽屏</PresentationFormat>
  <Paragraphs>75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方正兰亭纤黑简体</vt:lpstr>
      <vt:lpstr>方正正中黑简体</vt:lpstr>
      <vt:lpstr>微软雅黑</vt:lpstr>
      <vt:lpstr>Arial</vt:lpstr>
      <vt:lpstr>Calibri</vt:lpstr>
      <vt:lpstr>Verdana</vt:lpstr>
      <vt:lpstr>Office 主题</vt:lpstr>
      <vt:lpstr>angular6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heima</cp:lastModifiedBy>
  <cp:revision>24</cp:revision>
  <dcterms:created xsi:type="dcterms:W3CDTF">2018-08-14T06:54:00Z</dcterms:created>
  <dcterms:modified xsi:type="dcterms:W3CDTF">2019-09-06T05:24:26Z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