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553" r:id="rId3"/>
    <p:sldId id="489" r:id="rId4"/>
    <p:sldId id="560" r:id="rId5"/>
    <p:sldId id="554" r:id="rId6"/>
    <p:sldId id="499" r:id="rId7"/>
    <p:sldId id="512" r:id="rId8"/>
    <p:sldId id="561" r:id="rId9"/>
    <p:sldId id="555" r:id="rId10"/>
    <p:sldId id="558" r:id="rId11"/>
    <p:sldId id="559" r:id="rId12"/>
    <p:sldId id="55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 autoAdjust="0"/>
    <p:restoredTop sz="65683" autoAdjust="0"/>
  </p:normalViewPr>
  <p:slideViewPr>
    <p:cSldViewPr>
      <p:cViewPr>
        <p:scale>
          <a:sx n="100" d="100"/>
          <a:sy n="100" d="100"/>
        </p:scale>
        <p:origin x="-402" y="198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大家好，我是开发部谭金祥，今天我要分享的是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大家知道我是在做后台的，对前端其实并没有太深入的研究，今天来分享前端内容有点赶鸭子上架，所以今天内容不会太深，只是分享下我对前端优化的看法，算是抛砖引玉吧。</a:t>
            </a:r>
            <a:endParaRPr lang="en-US" altLang="zh-CN" dirty="0" smtClean="0"/>
          </a:p>
          <a:p>
            <a:r>
              <a:rPr lang="zh-CN" altLang="en-US" dirty="0" smtClean="0"/>
              <a:t>大家知道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优化可以在很多方面入手的，粗一点分也有前端优化、代码优化、数据库优化、</a:t>
            </a:r>
            <a:r>
              <a:rPr lang="en-US" altLang="zh-CN" dirty="0" smtClean="0"/>
              <a:t>JVM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优化、架构优化等等，那前端优化在什么位置呢，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近，也很好理解，两成含义： </a:t>
            </a:r>
            <a:endParaRPr lang="en-US" altLang="zh-CN" dirty="0" smtClean="0"/>
          </a:p>
          <a:p>
            <a:r>
              <a:rPr lang="zh-CN" altLang="en-US" dirty="0" smtClean="0"/>
              <a:t>一 就是减少资源经过处理层次。通俗的将就是减少中间环节。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r>
              <a:rPr lang="zh-CN" altLang="en-US" baseline="0" dirty="0" smtClean="0"/>
              <a:t> 反向代理，让更时候处理静态资源的容器去处理，常用的方案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不用代理的，也要在容器上做响应的优化，如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可以配置专用的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处理等等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就是拉近资源与用户的距离。看起来是光速传输，远点近点似乎关系不大。但参与过秒杀的就知道，没这么简单。况且秒杀的系统都是专门架构和优化过的。其实你们跟踪下路由就知道，我在公司跟踪了下教研平台的外网，经过了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个路由，这是机房在北京的，另外我国的网络运营商间的距离还是那么的遥远，即使使用</a:t>
            </a:r>
            <a:r>
              <a:rPr lang="en-US" altLang="zh-CN" baseline="0" dirty="0" smtClean="0"/>
              <a:t>BGP</a:t>
            </a:r>
            <a:r>
              <a:rPr lang="zh-CN" altLang="en-US" baseline="0" dirty="0" smtClean="0"/>
              <a:t>，跨个网依然快不了。这是就只能依赖。</a:t>
            </a:r>
            <a:r>
              <a:rPr lang="en-US" altLang="zh-CN" baseline="0" dirty="0" smtClean="0"/>
              <a:t>CND </a:t>
            </a:r>
            <a:r>
              <a:rPr lang="zh-CN" altLang="en-US" baseline="0" dirty="0" smtClean="0"/>
              <a:t>原理很简单，本质就是缓存，只是说它是缓存到距离用户最近或响应较快的服务器端，这样用户请求不用跑老远来请求我们自己的服务器了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即降低了服务器压力，又增加了用户体验。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而且实施起来也比较简单的，除了要发钱外。所以我们唯一要做的就是计算好收益与成本，当然既然是缓存，他也就有缓存的缺点。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小，也比较好理解，就是减少体积。 常见的方法就是压缩，图片压缩，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压缩，甚至用</a:t>
            </a:r>
            <a:r>
              <a:rPr lang="en-US" altLang="zh-CN" baseline="0" dirty="0" err="1" smtClean="0"/>
              <a:t>gzip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对页面进行压缩。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这类压缩技术不复杂，但最难把握的是度，因为即需要技术又需要经验。比如图片，我们总是希望它保证质量的情况下体积还要小，大家应该都知道</a:t>
            </a: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jpg,png,gif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三种格式。我想问下大家一张</a:t>
            </a:r>
            <a:r>
              <a:rPr lang="en-US" altLang="zh-CN" baseline="0" dirty="0" smtClean="0"/>
              <a:t>1920x1280</a:t>
            </a:r>
            <a:r>
              <a:rPr lang="zh-CN" altLang="en-US" baseline="0" dirty="0" smtClean="0"/>
              <a:t>的复杂背景图应该用那种格式。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另外还有一点，因为压缩并不技术问题，都是工具使用问题，那我们希望能自动化，关于自动化我们稍后在讲，先来看看三大战术在前端四大元素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js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以及图片中都有哪些优化点。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开发端优化，不只是说由开发来做的优化，而是说需要编码或架构实现的优化。这类优化主要目的是降低维护难度，减少重复工作，提高运行效率。那我们来梳理可在哪些方面上做哪些优化。</a:t>
            </a:r>
            <a:endParaRPr lang="en-US" altLang="zh-CN" dirty="0" smtClean="0"/>
          </a:p>
          <a:p>
            <a:r>
              <a:rPr lang="zh-CN" altLang="en-US" dirty="0" smtClean="0"/>
              <a:t>先说编码层面的，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javascript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做为一门语言，要讲它的优化就不是一次分享能讲的完了。这主要分享下像我们这种非专业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前端，在用到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开发时该注意哪些。首先是语言基础层面优化，什么语言都一样，要用好，必须对它的语法基础及基础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有较深的了解。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首先看下这样一个图。最下面的是我在</a:t>
            </a:r>
            <a:r>
              <a:rPr lang="en-US" altLang="zh-CN" dirty="0" smtClean="0"/>
              <a:t>50M </a:t>
            </a:r>
            <a:r>
              <a:rPr lang="zh-CN" altLang="en-US" dirty="0" smtClean="0"/>
              <a:t>带宽，使用</a:t>
            </a:r>
            <a:r>
              <a:rPr lang="en-US" altLang="zh-CN" dirty="0" smtClean="0"/>
              <a:t>chrome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访问百度的一个</a:t>
            </a:r>
            <a:r>
              <a:rPr lang="en-US" altLang="zh-CN" baseline="0" dirty="0" smtClean="0"/>
              <a:t>2k</a:t>
            </a:r>
            <a:r>
              <a:rPr lang="zh-CN" altLang="en-US" baseline="0" dirty="0" smtClean="0"/>
              <a:t>小图片的加载时间，从这图我们可以得出，对于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来说，前端</a:t>
            </a:r>
            <a:r>
              <a:rPr lang="zh-CN" altLang="en-US" dirty="0" smtClean="0"/>
              <a:t>优化如果能优化，一定是效果最好，见效最快，且成本可能最低的，试想后台幸幸苦苦，又缓存，又是逻辑优化等等忙了一通下来也可能就节省了个几十毫秒。而前端可能只需要优化几张图片就节省几百毫秒甚至更多。</a:t>
            </a:r>
            <a:endParaRPr lang="en-US" altLang="zh-CN" dirty="0" smtClean="0"/>
          </a:p>
          <a:p>
            <a:r>
              <a:rPr lang="zh-CN" altLang="en-US" dirty="0" smtClean="0"/>
              <a:t>拿教研来说，没优化前静态文件大小是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没优化首页前压测几十并发，服务器带宽就跑满。</a:t>
            </a:r>
            <a:endParaRPr lang="en-US" altLang="zh-CN" dirty="0" smtClean="0"/>
          </a:p>
          <a:p>
            <a:r>
              <a:rPr lang="zh-CN" altLang="en-US" dirty="0" smtClean="0"/>
              <a:t>所以说前端优化对于我们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项目来说是非常重要的。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今天我会以。。。这三个问题为出发点，分享下自己的前端优化的一些看法。</a:t>
            </a:r>
            <a:endParaRPr lang="en-US" altLang="zh-CN" dirty="0" smtClean="0"/>
          </a:p>
          <a:p>
            <a:r>
              <a:rPr lang="zh-CN" altLang="en-US" dirty="0" smtClean="0"/>
              <a:t>因为我主要做开发，看今天来的也是开发，所以重点分享下如何优化。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在讲这些内容之前，我们还需要先解决一个问题。</a:t>
            </a:r>
            <a:endParaRPr lang="en-US" altLang="zh-CN" dirty="0" smtClean="0"/>
          </a:p>
          <a:p>
            <a:r>
              <a:rPr lang="zh-CN" altLang="en-US" dirty="0" smtClean="0"/>
              <a:t>就是什么是前端，前端的定义是什么。我找了一下，。。。</a:t>
            </a:r>
            <a:endParaRPr lang="en-US" altLang="zh-CN" dirty="0" smtClean="0"/>
          </a:p>
          <a:p>
            <a:r>
              <a:rPr lang="zh-CN" altLang="en-US" dirty="0" smtClean="0"/>
              <a:t>按这个定义来说，前端是包含视觉设计，也就是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的，很显然我今天要分享并不是前端全部，而只是前端开发部分，为了方便，接下来我还是以前端表述了。好，定义清楚了，那接下来我们就进入到正题，首先来看看为何优化。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我认为我们做任何事情之前，都应该想问问自己这么做的目的是什么？做完后能达到什么效果和收益？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清楚了做事的目的，在执行过程才不会迷茫。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当然，要求人人或事事这么做是很困难的，大多事情都被迫才去做的。比如中国的改革。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那我们的前端优化的目的又什么嫩，为何要进行优化呢。可能大家会说。。。等等，确实这些都是，但我认为这些都不是根本目的，根本目的，也就是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今天我们重点是如何优化，这里我就不细讲了，大家自己理解。那么我们理出这么一个官话版的目标有什么用呢，</a:t>
            </a:r>
            <a:endParaRPr lang="en-US" altLang="zh-CN" dirty="0" smtClean="0"/>
          </a:p>
          <a:p>
            <a:r>
              <a:rPr lang="zh-CN" altLang="en-US" dirty="0" smtClean="0"/>
              <a:t>我认为它的主要作用就是给我们制定执行方案时提供一个基本准则。比如说我们在确定优化什么的时候，就可以依据这个准则来确定哪些该优化，哪些不需要优化，以及优化到什么程度。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我认为优化什么没有现成答案，而是根据具体问题具体分析，不同产品，有不同的优化目的，当然也就有不同的优化内容。</a:t>
            </a:r>
            <a:endParaRPr lang="en-US" altLang="zh-CN" dirty="0" smtClean="0"/>
          </a:p>
          <a:p>
            <a:r>
              <a:rPr lang="zh-CN" altLang="en-US" dirty="0" smtClean="0"/>
              <a:t>都说授人以鱼不如授人以渔，今天我不打算讲具体产品，而想分享下如何确定该优化什么呢，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应用到优化中就是那出问题优化哪，优点刚才讲了，我们讲讲缺点，反应慢（属于亡羊补牢），治标不治本（因为通常问题是在系统完成后出现，我们为维持稳定性，通常不会去做根本性的大手术）。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对于优化大家可能看到过这样一句话，“不要过早的优化”。我不知道这句话是否有前置条件，如果没有我是不太认同的。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因为我认为这也是分情况的，一些结构性，且不适合补偿优化的就应该提前介入。所以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是指优化不是产品研发过程的一个阶段，而是伴随产品整个生命周期，从产品的原型设计，到技术架构，到开发，在到运维，每个阶段都应该考虑优化。</a:t>
            </a:r>
            <a:endParaRPr lang="en-US" altLang="zh-CN" dirty="0" smtClean="0"/>
          </a:p>
          <a:p>
            <a:r>
              <a:rPr lang="zh-CN" altLang="en-US" dirty="0" smtClean="0"/>
              <a:t>这个问题也是方向性问题，里面水很深，今天也不准备再深入的探讨了。还是来讲讲，我们技术最关系的问题如何优化吧。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属于纯技术性问题，所以也没有前面讲的那些限制，我会尽量全的讲下各个优化点。首先我把分为两个方向，分别是实施优化和开发优化。因为实施优化是前端优化的一个重要环节，但因我没有太多的运维经验，就简单介绍，重点会在开发优化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实施优化，我认为至少有以下几个方面需要去做。</a:t>
            </a:r>
            <a:endParaRPr lang="en-US" altLang="zh-CN" dirty="0" smtClean="0"/>
          </a:p>
          <a:p>
            <a:r>
              <a:rPr lang="zh-CN" altLang="en-US" dirty="0" smtClean="0"/>
              <a:t>一。。。，比如现在常用的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+ tomcat</a:t>
            </a:r>
            <a:r>
              <a:rPr lang="zh-CN" altLang="en-US" baseline="0" dirty="0" smtClean="0"/>
              <a:t>的部署方式。</a:t>
            </a:r>
            <a:r>
              <a:rPr lang="zh-CN" altLang="en-US" dirty="0" smtClean="0"/>
              <a:t>当然动静分离是需要开发支持的，如果我们开发的代码没有实现动静分离，实施水平再高也没有办法。</a:t>
            </a:r>
            <a:endParaRPr lang="en-US" altLang="zh-CN" dirty="0" smtClean="0"/>
          </a:p>
          <a:p>
            <a:r>
              <a:rPr lang="zh-CN" altLang="en-US" dirty="0" smtClean="0"/>
              <a:t>二。。。这里我不是说的开发用的缓存，主要是指静态内容的缓存，如果没做缓存，静态内容是在硬盘的，访问速度比缓存到内存慢多少就应该不用我多说了。据我了解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可以搭建这样的缓存。</a:t>
            </a:r>
            <a:endParaRPr lang="en-US" altLang="zh-CN" dirty="0" smtClean="0"/>
          </a:p>
          <a:p>
            <a:r>
              <a:rPr lang="zh-CN" altLang="en-US" dirty="0" smtClean="0"/>
              <a:t>三。。。</a:t>
            </a:r>
            <a:r>
              <a:rPr lang="en-US" altLang="zh-CN" dirty="0" smtClean="0"/>
              <a:t>CND </a:t>
            </a:r>
            <a:r>
              <a:rPr lang="zh-CN" altLang="en-US" dirty="0" smtClean="0"/>
              <a:t>本质也是一个缓存，但对比服务端缓存的优势是可以解决各种网络问题。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可以自己搭建，也可以使用第三方服务，但一般都是使用第三方，然后通过在第三方的服务上配置来使用</a:t>
            </a:r>
            <a:r>
              <a:rPr lang="en-US" altLang="zh-CN" dirty="0" smtClean="0"/>
              <a:t>CDN.</a:t>
            </a:r>
          </a:p>
          <a:p>
            <a:r>
              <a:rPr lang="zh-CN" altLang="en-US" dirty="0" smtClean="0"/>
              <a:t>四。。。</a:t>
            </a:r>
            <a:r>
              <a:rPr lang="zh-CN" altLang="en-US" baseline="0" dirty="0" smtClean="0"/>
              <a:t> 这是要一定优化经验才能实施好的一点，但如果能实施效果还是会不错的。比如说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经过优化后可以达几百并发，没优化也就几十了。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当然还有集群，分库等等各种，大型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实施是个复杂而系统的工程，大型网站的运维人员的编程能力是不输一般后台开发的，能力有限只能介绍点凤毛麟角了。</a:t>
            </a:r>
            <a:endParaRPr lang="en-US" altLang="zh-CN" dirty="0" smtClean="0"/>
          </a:p>
          <a:p>
            <a:r>
              <a:rPr lang="zh-CN" altLang="en-US" dirty="0" smtClean="0"/>
              <a:t>那下面我们重点来看看开发端，我们如何实施优化的。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有一句比较好的总结前端优化的内容，说的是前端优化就是。。。，这三战术官方一点表述就是，优化的三大原理。接下来我们先来看看这三大战术的具体内容。</a:t>
            </a:r>
            <a:endParaRPr lang="en-US" altLang="zh-CN" dirty="0" smtClean="0"/>
          </a:p>
          <a:p>
            <a:r>
              <a:rPr lang="zh-CN" altLang="en-US" dirty="0" smtClean="0"/>
              <a:t>首先是少，是少请求。请求是服务器最大的敌人之一，因为每个请求都是要消耗资源的，不仅耗客户端资源，也消耗服务端资源。所以我们希望在达到用户需求需求情况下，请求越少越好。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r>
              <a:rPr lang="zh-CN" altLang="en-US" baseline="0" dirty="0" smtClean="0"/>
              <a:t>那有解决方案没呢，有，我们在讲完这三个战术后，在来综合探讨。接下我们看另一个战术点“近”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目的：减距离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1610526" y="4314137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212"/>
              <a:gd name="adj4" fmla="val -114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62526" y="1630896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实现：压缩</a:t>
            </a:r>
            <a:endParaRPr lang="zh-CN" altLang="en-US" dirty="0"/>
          </a:p>
        </p:txBody>
      </p:sp>
      <p:sp>
        <p:nvSpPr>
          <p:cNvPr id="11" name="线形标注 1(带强调线) 10"/>
          <p:cNvSpPr/>
          <p:nvPr/>
        </p:nvSpPr>
        <p:spPr>
          <a:xfrm rot="5400000">
            <a:off x="6033500" y="4220933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212"/>
              <a:gd name="adj4" fmla="val -1143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1314" y="48479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43737"/>
            <a:ext cx="9144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目的：优化资源体积，提高</a:t>
            </a:r>
            <a:r>
              <a:rPr lang="zh-CN" altLang="en-US" dirty="0"/>
              <a:t>运行</a:t>
            </a:r>
            <a:r>
              <a:rPr lang="zh-CN" altLang="en-US" dirty="0" smtClean="0"/>
              <a:t>效率，</a:t>
            </a:r>
            <a:r>
              <a:rPr lang="zh-CN" altLang="en-US" dirty="0"/>
              <a:t>降低维护难度</a:t>
            </a:r>
          </a:p>
        </p:txBody>
      </p:sp>
      <p:sp>
        <p:nvSpPr>
          <p:cNvPr id="10" name="线形标注 1(带边框和强调线) 9"/>
          <p:cNvSpPr/>
          <p:nvPr/>
        </p:nvSpPr>
        <p:spPr>
          <a:xfrm>
            <a:off x="2421284" y="1594892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合写</a:t>
            </a:r>
            <a:r>
              <a:rPr lang="en-US" altLang="zh-CN" sz="1400" dirty="0" smtClean="0"/>
              <a:t>CSS:   </a:t>
            </a:r>
            <a:r>
              <a:rPr lang="zh-CN" altLang="en-US" sz="1400" dirty="0" smtClean="0"/>
              <a:t>如</a:t>
            </a:r>
            <a:r>
              <a:rPr lang="en-US" altLang="zh-CN" sz="1400" dirty="0" smtClean="0"/>
              <a:t>background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font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margin/padding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border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1619672" y="1756073"/>
            <a:ext cx="216024" cy="1600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带边框和强调线) 11"/>
          <p:cNvSpPr/>
          <p:nvPr/>
        </p:nvSpPr>
        <p:spPr>
          <a:xfrm>
            <a:off x="2411759" y="2119152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利用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:  </a:t>
            </a:r>
            <a:r>
              <a:rPr lang="zh-CN" altLang="en-US" sz="1400" dirty="0" smtClean="0"/>
              <a:t>把可共用的样式设置在父级元素上</a:t>
            </a:r>
            <a:endParaRPr lang="zh-CN" altLang="en-US" sz="1400" dirty="0"/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2392734" y="2677716"/>
            <a:ext cx="4843559" cy="288032"/>
          </a:xfrm>
          <a:prstGeom prst="accentBorderCallout1">
            <a:avLst>
              <a:gd name="adj1" fmla="val 45205"/>
              <a:gd name="adj2" fmla="val -2040"/>
              <a:gd name="adj3" fmla="val 46362"/>
              <a:gd name="adj4" fmla="val -1337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移除多余的结构</a:t>
            </a:r>
            <a:r>
              <a:rPr lang="en-US" altLang="zh-CN" sz="1400" dirty="0"/>
              <a:t>(frameworks)</a:t>
            </a:r>
            <a:r>
              <a:rPr lang="zh-CN" altLang="en-US" sz="1400" dirty="0"/>
              <a:t>和重</a:t>
            </a:r>
            <a:r>
              <a:rPr lang="zh-CN" altLang="en-US" sz="1400" dirty="0" smtClean="0"/>
              <a:t>设</a:t>
            </a:r>
            <a:r>
              <a:rPr lang="en-US" altLang="zh-CN" sz="1400" dirty="0" smtClean="0"/>
              <a:t>(reset)</a:t>
            </a:r>
            <a:endParaRPr lang="zh-CN" altLang="en-US" sz="1400" dirty="0"/>
          </a:p>
        </p:txBody>
      </p:sp>
      <p:sp>
        <p:nvSpPr>
          <p:cNvPr id="14" name="线形标注 1(带边框和强调线) 13"/>
          <p:cNvSpPr/>
          <p:nvPr/>
        </p:nvSpPr>
        <p:spPr>
          <a:xfrm>
            <a:off x="2392735" y="3222501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代码性能优化</a:t>
            </a:r>
            <a:r>
              <a:rPr lang="en-US" altLang="zh-CN" sz="1400" dirty="0" smtClean="0"/>
              <a:t>:  </a:t>
            </a:r>
            <a:r>
              <a:rPr lang="zh-CN" altLang="en-US" sz="1400" dirty="0"/>
              <a:t>如合理使用选择器、避免适用</a:t>
            </a:r>
            <a:r>
              <a:rPr lang="zh-CN" altLang="en-US" sz="1400" dirty="0" smtClean="0"/>
              <a:t>通配符</a:t>
            </a:r>
            <a:r>
              <a:rPr lang="zh-CN" altLang="en-US" sz="1400" dirty="0"/>
              <a:t>等等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406946" y="2310808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endParaRPr lang="zh-CN" altLang="en-US" dirty="0"/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2421284" y="3774182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使用</a:t>
            </a:r>
            <a:r>
              <a:rPr lang="en-US" altLang="zh-CN" sz="1400" dirty="0" smtClean="0"/>
              <a:t>CSS sprites</a:t>
            </a:r>
            <a:r>
              <a:rPr lang="zh-CN" altLang="en-US" sz="1400" dirty="0" smtClean="0"/>
              <a:t>，合并图片，减少请求量</a:t>
            </a:r>
            <a:endParaRPr lang="en-US" altLang="zh-CN" sz="1400" dirty="0"/>
          </a:p>
        </p:txBody>
      </p:sp>
      <p:sp>
        <p:nvSpPr>
          <p:cNvPr id="17" name="左大括号 16"/>
          <p:cNvSpPr/>
          <p:nvPr/>
        </p:nvSpPr>
        <p:spPr>
          <a:xfrm>
            <a:off x="1619672" y="3931915"/>
            <a:ext cx="162018" cy="979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2392735" y="4767808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1" name="流程图: 可选过程 20"/>
          <p:cNvSpPr/>
          <p:nvPr/>
        </p:nvSpPr>
        <p:spPr>
          <a:xfrm>
            <a:off x="406946" y="4132340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22" name="线形标注 1(带边框和强调线) 21"/>
          <p:cNvSpPr/>
          <p:nvPr/>
        </p:nvSpPr>
        <p:spPr>
          <a:xfrm>
            <a:off x="2421284" y="5301208"/>
            <a:ext cx="4815011" cy="288032"/>
          </a:xfrm>
          <a:prstGeom prst="accentBorderCallout1">
            <a:avLst>
              <a:gd name="adj1" fmla="val 51819"/>
              <a:gd name="adj2" fmla="val -2664"/>
              <a:gd name="adj3" fmla="val 56283"/>
              <a:gd name="adj4" fmla="val -131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基础优化：多了解</a:t>
            </a:r>
            <a:r>
              <a:rPr lang="en-US" altLang="zh-CN" sz="1400" dirty="0" err="1" smtClean="0"/>
              <a:t>javascript</a:t>
            </a:r>
            <a:r>
              <a:rPr lang="zh-CN" altLang="en-US" sz="1400" dirty="0" smtClean="0"/>
              <a:t>语法基础及基础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sp>
        <p:nvSpPr>
          <p:cNvPr id="23" name="左大括号 22"/>
          <p:cNvSpPr/>
          <p:nvPr/>
        </p:nvSpPr>
        <p:spPr>
          <a:xfrm>
            <a:off x="1619672" y="5462392"/>
            <a:ext cx="216024" cy="11437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线形标注 1(带边框和强调线) 23"/>
          <p:cNvSpPr/>
          <p:nvPr/>
        </p:nvSpPr>
        <p:spPr>
          <a:xfrm>
            <a:off x="2411761" y="5892143"/>
            <a:ext cx="4824535" cy="288032"/>
          </a:xfrm>
          <a:prstGeom prst="accentBorderCallout1">
            <a:avLst>
              <a:gd name="adj1" fmla="val 41898"/>
              <a:gd name="adj2" fmla="val -2608"/>
              <a:gd name="adj3" fmla="val 46362"/>
              <a:gd name="adj4" fmla="val -141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结构优化：模块化，</a:t>
            </a:r>
            <a:endParaRPr lang="zh-CN" altLang="en-US" sz="1400" dirty="0"/>
          </a:p>
        </p:txBody>
      </p:sp>
      <p:sp>
        <p:nvSpPr>
          <p:cNvPr id="25" name="线形标注 1(带边框和强调线) 24"/>
          <p:cNvSpPr/>
          <p:nvPr/>
        </p:nvSpPr>
        <p:spPr>
          <a:xfrm>
            <a:off x="2392735" y="6462092"/>
            <a:ext cx="4843560" cy="288032"/>
          </a:xfrm>
          <a:prstGeom prst="accentBorderCallout1">
            <a:avLst>
              <a:gd name="adj1" fmla="val 41898"/>
              <a:gd name="adj2" fmla="val -2237"/>
              <a:gd name="adj3" fmla="val 46362"/>
              <a:gd name="adj4" fmla="val -12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/>
              <a:t>合理选择图片格式和清晰度，降低图片大小</a:t>
            </a:r>
            <a:endParaRPr lang="zh-CN" altLang="en-US" sz="1400" dirty="0"/>
          </a:p>
        </p:txBody>
      </p:sp>
      <p:sp>
        <p:nvSpPr>
          <p:cNvPr id="26" name="流程图: 可选过程 25"/>
          <p:cNvSpPr/>
          <p:nvPr/>
        </p:nvSpPr>
        <p:spPr>
          <a:xfrm>
            <a:off x="406946" y="5750424"/>
            <a:ext cx="1212726" cy="51092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各种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优化对比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418" y="4982817"/>
            <a:ext cx="13804826" cy="4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300013" y="188640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问题： 什么是前端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85" y="1628800"/>
            <a:ext cx="796116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某百科：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前端通常</a:t>
            </a:r>
            <a:r>
              <a:rPr lang="zh-CN" altLang="en-US" sz="2400" dirty="0"/>
              <a:t>是指网站的前台部分，包括网站的表现层和结构层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因此</a:t>
            </a:r>
            <a:r>
              <a:rPr lang="zh-CN" altLang="en-US" sz="2400" dirty="0" smtClean="0"/>
              <a:t>前端</a:t>
            </a:r>
            <a:r>
              <a:rPr lang="zh-CN" altLang="en-US" sz="2400" dirty="0"/>
              <a:t>技术一般分为前端设计和前端开发，前端设计一般可以理解为网站的视觉设计，前端开发则是网站的前台代码实现，包括基本的</a:t>
            </a:r>
            <a:r>
              <a:rPr lang="en-US" altLang="zh-CN" sz="2400" dirty="0"/>
              <a:t>HTML</a:t>
            </a:r>
            <a:r>
              <a:rPr lang="zh-CN" altLang="en-US" sz="2400" dirty="0"/>
              <a:t>和</a:t>
            </a:r>
            <a:r>
              <a:rPr lang="en-US" altLang="zh-CN" sz="2400" dirty="0"/>
              <a:t>CSS</a:t>
            </a:r>
            <a:r>
              <a:rPr lang="zh-CN" altLang="en-US" sz="2400" dirty="0"/>
              <a:t>以及</a:t>
            </a:r>
            <a:r>
              <a:rPr lang="en-US" altLang="zh-CN" sz="2400" dirty="0"/>
              <a:t>JavaScript/</a:t>
            </a:r>
            <a:r>
              <a:rPr lang="en-US" altLang="zh-CN" sz="2400" dirty="0" err="1"/>
              <a:t>ajax</a:t>
            </a:r>
            <a:r>
              <a:rPr lang="zh-CN" altLang="en-US" sz="2400" dirty="0"/>
              <a:t>，现在最新的高级版本</a:t>
            </a:r>
            <a:r>
              <a:rPr lang="en-US" altLang="zh-CN" sz="2400" dirty="0"/>
              <a:t>HTML5</a:t>
            </a:r>
            <a:r>
              <a:rPr lang="zh-CN" altLang="en-US" sz="2400" dirty="0"/>
              <a:t>、</a:t>
            </a:r>
            <a:r>
              <a:rPr lang="en-US" altLang="zh-CN" sz="2400" dirty="0"/>
              <a:t>CSS3</a:t>
            </a:r>
            <a:r>
              <a:rPr lang="zh-CN" altLang="en-US" sz="2400" dirty="0"/>
              <a:t>，以及</a:t>
            </a:r>
            <a:r>
              <a:rPr lang="en-US" altLang="zh-CN" sz="2400" dirty="0"/>
              <a:t>SVG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提升</a:t>
            </a:r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解决性能瓶颈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709356" y="1325652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增加服务器利用率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提高开发速度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常见做法：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75763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具体问题具体分析，找好目标，做好定位；以防为主，防治结合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5" name="矩形 4"/>
          <p:cNvSpPr/>
          <p:nvPr/>
        </p:nvSpPr>
        <p:spPr>
          <a:xfrm>
            <a:off x="1045146" y="2276872"/>
            <a:ext cx="626623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5146" y="3684637"/>
            <a:ext cx="626469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实施优化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700808"/>
            <a:ext cx="8388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动静分离。 使用不同的服务端软件分别处理动静态内容。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服务端缓存。在服务端用户需要的内容缓存起来。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/>
              <a:t>CDN </a:t>
            </a:r>
            <a:r>
              <a:rPr lang="zh-CN" altLang="en-US" sz="2400" dirty="0" smtClean="0"/>
              <a:t>部署。部署或配置</a:t>
            </a:r>
            <a:r>
              <a:rPr lang="en-US" altLang="zh-CN" sz="2400" dirty="0" smtClean="0"/>
              <a:t>CDN </a:t>
            </a:r>
            <a:r>
              <a:rPr lang="zh-CN" altLang="en-US" sz="2400" dirty="0" smtClean="0"/>
              <a:t>服务。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服务器参数优化。结合各种实际情况优化服务器参数。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... 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1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我们的战术就是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做到“少”、近”、“小”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699792" y="2564904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432047" y="3753036"/>
            <a:ext cx="1715727" cy="1116124"/>
          </a:xfrm>
          <a:prstGeom prst="accentCallout2">
            <a:avLst>
              <a:gd name="adj1" fmla="val 80195"/>
              <a:gd name="adj2" fmla="val 113551"/>
              <a:gd name="adj3" fmla="val 78489"/>
              <a:gd name="adj4" fmla="val 148206"/>
              <a:gd name="adj5" fmla="val 51955"/>
              <a:gd name="adj6" fmla="val 194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CSS </a:t>
            </a:r>
            <a:r>
              <a:rPr lang="zh-CN" altLang="en-US" dirty="0" smtClean="0">
                <a:solidFill>
                  <a:srgbClr val="00B050"/>
                </a:solidFill>
              </a:rPr>
              <a:t>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图片合并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线形标注 2(带强调线) 10"/>
          <p:cNvSpPr/>
          <p:nvPr/>
        </p:nvSpPr>
        <p:spPr>
          <a:xfrm>
            <a:off x="6732240" y="2996952"/>
            <a:ext cx="2016224" cy="966006"/>
          </a:xfrm>
          <a:prstGeom prst="accentCallout2">
            <a:avLst>
              <a:gd name="adj1" fmla="val 44352"/>
              <a:gd name="adj2" fmla="val -15419"/>
              <a:gd name="adj3" fmla="val 44353"/>
              <a:gd name="adj4" fmla="val -67216"/>
              <a:gd name="adj5" fmla="val 104012"/>
              <a:gd name="adj6" fmla="val -934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页面缓存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B050"/>
                </a:solidFill>
              </a:rPr>
              <a:t>AJAX </a:t>
            </a:r>
            <a:r>
              <a:rPr lang="zh-CN" altLang="en-US" dirty="0" smtClean="0">
                <a:solidFill>
                  <a:srgbClr val="00B050"/>
                </a:solidFill>
              </a:rPr>
              <a:t>结果缓存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线形标注 1(带强调线) 6"/>
          <p:cNvSpPr/>
          <p:nvPr/>
        </p:nvSpPr>
        <p:spPr>
          <a:xfrm rot="5400000">
            <a:off x="965874" y="4767381"/>
            <a:ext cx="648072" cy="1715726"/>
          </a:xfrm>
          <a:prstGeom prst="accentCallout1">
            <a:avLst>
              <a:gd name="adj1" fmla="val 48813"/>
              <a:gd name="adj2" fmla="val -8333"/>
              <a:gd name="adj3" fmla="val 48767"/>
              <a:gd name="adj4" fmla="val -688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117" y="53435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适度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线形标注 1(带强调线) 11"/>
          <p:cNvSpPr/>
          <p:nvPr/>
        </p:nvSpPr>
        <p:spPr>
          <a:xfrm rot="5400000">
            <a:off x="7416316" y="3978560"/>
            <a:ext cx="648071" cy="2016223"/>
          </a:xfrm>
          <a:prstGeom prst="accentCallout1">
            <a:avLst>
              <a:gd name="adj1" fmla="val 48813"/>
              <a:gd name="adj2" fmla="val -8333"/>
              <a:gd name="adj3" fmla="val 49239"/>
              <a:gd name="adj4" fmla="val -1070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11586</TotalTime>
  <Words>2965</Words>
  <Application>Microsoft Office PowerPoint</Application>
  <PresentationFormat>全屏显示(4:3)</PresentationFormat>
  <Paragraphs>152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tjx1222</cp:lastModifiedBy>
  <cp:revision>827</cp:revision>
  <dcterms:created xsi:type="dcterms:W3CDTF">2013-01-21T02:54:36Z</dcterms:created>
  <dcterms:modified xsi:type="dcterms:W3CDTF">2016-08-16T15:03:43Z</dcterms:modified>
</cp:coreProperties>
</file>