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89" r:id="rId3"/>
    <p:sldId id="554" r:id="rId4"/>
    <p:sldId id="499" r:id="rId5"/>
    <p:sldId id="512" r:id="rId6"/>
    <p:sldId id="553" r:id="rId7"/>
    <p:sldId id="555" r:id="rId8"/>
    <p:sldId id="558" r:id="rId9"/>
    <p:sldId id="559" r:id="rId10"/>
    <p:sldId id="5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68266" autoAdjust="0"/>
  </p:normalViewPr>
  <p:slideViewPr>
    <p:cSldViewPr>
      <p:cViewPr>
        <p:scale>
          <a:sx n="100" d="100"/>
          <a:sy n="100" d="100"/>
        </p:scale>
        <p:origin x="-396" y="1596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大家好，我是平台产品部谭金祥，今天我要分享的是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大家知道我是在做后台的，其实我最早学的计算机课程就是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页面制作，只是后来发现自己美感实在太差了，不得不转后台了，因此我对前端也没太深入去研究。所以今天分享也只是抛砖引玉，分享下我对前端优化的看法。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今天我将以。。。这三个问题为出发点，分享下自己的看法。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也会不同。但是对客户或非技术领导来说，都一样，就是页面。所以今天我们也就将就一下，也就定义为页面吧。那今天我分享前端优化，大家也可以理解为页面优化。我看今天来听我啰嗦的大多是开发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不同设备或平台，减少开发工作量，从而降低成本。其他各种理由最终也可以推导到这根本原因上来，我就不一一推了。这时大家可能会说，这还用你讲啊，整个公司的人做的所有的事不都是以此为最终目标吗。确实如此，这也体现了它的重要性，而我们做具体事情过程中可能会忽略了它。其他不讲，就拿优化来说，如果不以这个目标为准则，我们在确定优化什么的时候，往往很容易进入到一个过度优化的死胡同，最终一阵优化过后看似目优化的达到了，但距离我们的根本目的确仍有距离，这时就需要我们以这个最终目标为准则，在动手优化前，明确该优化什么，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我认为优化什么没有现成结果，而是根据具体产品具体分析，今天我不打算讲具体产品，而是想讲下，具有一定普适性的问题，也是前面我提到过的问题。如何确定该优化什么呢，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应用到优化中就是那出问题优化哪，优点刚才讲了，我们讲讲缺点，反应慢（属于亡羊补牢），治标不治本（因为通常问题是在系统完成后出现，我们为维持稳定性，不会也不敢大动）。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我一直认为优化不是产品研发过程的一个阶段，而是伴随产品整个生命周期，从产品的原型设计，到技术架构，到开发，在到运维，每个阶段都应该考虑优化内容，因为只有这样我们才能做的以防为主，在上线前做好改做的优化。</a:t>
            </a:r>
            <a:endParaRPr lang="en-US" altLang="zh-CN" dirty="0" smtClean="0"/>
          </a:p>
          <a:p>
            <a:r>
              <a:rPr lang="zh-CN" altLang="en-US" dirty="0" smtClean="0"/>
              <a:t>这做法说起来容易做起来难，需要每一个阶段的人员都对优化有一定了解，需要做的选择会很多。我是有一定选择困难症，所以今天不想，当然也没时间去深入的分享了。我们还是多关注下技术就能解决的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今天讲的如何优化，不是针对某一个产品，所以也没有前面讲的那些限制，我会尽量全的讲下各个优化点。因为比较多我们按影响角色分为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首先看下用户端优化，这里说的用户端优化，是指用户客户端优化，这类优化是成本最低，见效最快，为什么这么说，大家看看这个图。 后台幸幸苦苦，又是缓存，又是业务逻辑优化，甚至连架构也优化下来，可能也就减少了几条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查询，节省了几十毫秒。而前端可能只需要优化一张图片就可以节省好几秒。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smtClean="0"/>
              <a:t>拿教研来说，</a:t>
            </a:r>
            <a:r>
              <a:rPr lang="zh-CN" altLang="en-US" dirty="0" smtClean="0"/>
              <a:t>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优化后是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那用户端改优化什么呢，如何优化呢。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有一句比较好的回答了这两个问题，这句话是这么说的，用户端优化就是。。。</a:t>
            </a:r>
            <a:endParaRPr lang="en-US" altLang="zh-CN" dirty="0" smtClean="0"/>
          </a:p>
          <a:p>
            <a:r>
              <a:rPr lang="zh-CN" altLang="en-US" dirty="0" smtClean="0"/>
              <a:t>少，是少请求。请求量是服务器最大的敌人之一，因为请求是要消耗资源的，即消耗客户端资源，也消耗服务端资源。所以我们希望同样需求页面下，请求越少越好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r>
              <a:rPr lang="zh-CN" altLang="en-US" baseline="0" dirty="0" smtClean="0"/>
              <a:t>那有解决方案没呢，有，但这已经是开发端优化的问题了，待讲开发优化在说。接下我们看另一个关键点“近”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近，也很好理解，两成含义： </a:t>
            </a:r>
            <a:endParaRPr lang="en-US" altLang="zh-CN" dirty="0" smtClean="0"/>
          </a:p>
          <a:p>
            <a:r>
              <a:rPr lang="zh-CN" altLang="en-US" dirty="0" smtClean="0"/>
              <a:t>一 就是减少资源经过处理层次</a:t>
            </a:r>
            <a:r>
              <a:rPr lang="zh-CN" altLang="en-US" dirty="0" smtClean="0"/>
              <a:t>。通俗的将就是减少中间环节。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 smtClean="0"/>
              <a:t>方式：</a:t>
            </a:r>
            <a:r>
              <a:rPr lang="zh-CN" altLang="en-US" baseline="0" dirty="0" smtClean="0"/>
              <a:t> 反向代理，让更时候处理静态资源的容器去处理，常用的方案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不用代理的，也要在容器上做响应的优化，如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可以配置专用的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处理等等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</a:t>
            </a:r>
            <a:r>
              <a:rPr lang="zh-CN" altLang="en-US" baseline="0" dirty="0" smtClean="0"/>
              <a:t>就是拉近资源</a:t>
            </a:r>
            <a:r>
              <a:rPr lang="zh-CN" altLang="en-US" baseline="0" dirty="0" smtClean="0"/>
              <a:t>与用户</a:t>
            </a:r>
            <a:r>
              <a:rPr lang="zh-CN" altLang="en-US" baseline="0" dirty="0" smtClean="0"/>
              <a:t>的距离</a:t>
            </a:r>
            <a:r>
              <a:rPr lang="zh-CN" altLang="en-US" baseline="0" dirty="0" smtClean="0"/>
              <a:t>。看起来是光速传输，远点近点似乎关系不大。但参与过秒杀的就知道，没这么简单。况且秒杀的系统都是专门架构和优化过的。其实你们跟踪下路由就知道，我在公司跟踪了下教研平台的外网，经过了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个路由，这是机房在北京的，另外我国的网络运营商间的距离还是那么的遥远，即使使用</a:t>
            </a:r>
            <a:r>
              <a:rPr lang="en-US" altLang="zh-CN" baseline="0" dirty="0" smtClean="0"/>
              <a:t>BGP</a:t>
            </a:r>
            <a:r>
              <a:rPr lang="zh-CN" altLang="en-US" baseline="0" dirty="0" smtClean="0"/>
              <a:t>，跨个网依然快不了。这是就只能</a:t>
            </a:r>
            <a:r>
              <a:rPr lang="zh-CN" altLang="en-US" baseline="0" dirty="0" smtClean="0"/>
              <a:t>依赖。</a:t>
            </a:r>
            <a:r>
              <a:rPr lang="en-US" altLang="zh-CN" baseline="0" dirty="0" smtClean="0"/>
              <a:t>CND </a:t>
            </a:r>
            <a:r>
              <a:rPr lang="zh-CN" altLang="en-US" baseline="0" dirty="0" smtClean="0"/>
              <a:t>原理很简单，本质就是缓存，只是说它是缓存到距离用户最近或响应较快的服务器端，这样用户请求不用跑老远来请求我们自己的服务器</a:t>
            </a:r>
            <a:r>
              <a:rPr lang="zh-CN" altLang="en-US" baseline="0" dirty="0" smtClean="0"/>
              <a:t>了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即降低了服务器压力，又增加了用户体验。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而且实施起来也比较</a:t>
            </a:r>
            <a:r>
              <a:rPr lang="zh-CN" altLang="en-US" baseline="0" dirty="0" smtClean="0"/>
              <a:t>简单的</a:t>
            </a:r>
            <a:r>
              <a:rPr lang="zh-CN" altLang="en-US" baseline="0" dirty="0" smtClean="0"/>
              <a:t>，除了要发钱外。所以我们唯一</a:t>
            </a:r>
            <a:r>
              <a:rPr lang="zh-CN" altLang="en-US" baseline="0" dirty="0" smtClean="0"/>
              <a:t>要做的就是计算好</a:t>
            </a:r>
            <a:r>
              <a:rPr lang="zh-CN" altLang="en-US" baseline="0" dirty="0" smtClean="0"/>
              <a:t>收益与成本，当然既然是缓存，他也就有缓存的缺点。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小</a:t>
            </a:r>
            <a:r>
              <a:rPr lang="zh-CN" altLang="en-US" baseline="0" dirty="0" smtClean="0"/>
              <a:t>，也比较好理解，就是减少体积。 常见的方法就是压缩，图片压缩，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压缩，甚至用</a:t>
            </a:r>
            <a:r>
              <a:rPr lang="en-US" altLang="zh-CN" baseline="0" dirty="0" err="1" smtClean="0"/>
              <a:t>gzip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对页面进行压缩。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这类压缩技术不复杂，但最难把握的是度，因为即需要技术又需要经验。比如图片，我们总是希望它保证质量的情况下体积还要小，大家应该都知道</a:t>
            </a: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jpg,png,gif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三种格式。我想问下大家一张</a:t>
            </a:r>
            <a:r>
              <a:rPr lang="en-US" altLang="zh-CN" baseline="0" dirty="0" smtClean="0"/>
              <a:t>1920x1280</a:t>
            </a:r>
            <a:r>
              <a:rPr lang="zh-CN" altLang="en-US" baseline="0" dirty="0" smtClean="0"/>
              <a:t>的复杂背景图应该用那种格式。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另外还有一点，因为压缩主要是技术问题，我们希望能自动化，到了自动化就是开发端的事了，那我们接下来就看看开发端怎么来优化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开发端优化，</a:t>
            </a:r>
            <a:r>
              <a:rPr lang="zh-CN" altLang="en-US" dirty="0" smtClean="0"/>
              <a:t>不只是说</a:t>
            </a:r>
            <a:r>
              <a:rPr lang="zh-CN" altLang="en-US" dirty="0" smtClean="0"/>
              <a:t>由开发来做的优化，</a:t>
            </a:r>
            <a:r>
              <a:rPr lang="zh-CN" altLang="en-US" dirty="0" smtClean="0"/>
              <a:t>而是说需要编码或架构实现的</a:t>
            </a:r>
            <a:r>
              <a:rPr lang="zh-CN" altLang="en-US" dirty="0" smtClean="0"/>
              <a:t>优化。这类优化主要目的是降低维护难度</a:t>
            </a:r>
            <a:r>
              <a:rPr lang="zh-CN" altLang="en-US" dirty="0" smtClean="0"/>
              <a:t>，减少重复工作，提高</a:t>
            </a:r>
            <a:r>
              <a:rPr lang="zh-CN" altLang="en-US" dirty="0" smtClean="0"/>
              <a:t>运行</a:t>
            </a:r>
            <a:r>
              <a:rPr lang="zh-CN" altLang="en-US" dirty="0" smtClean="0"/>
              <a:t>效率。那我们</a:t>
            </a:r>
            <a:r>
              <a:rPr lang="zh-CN" altLang="en-US" dirty="0" smtClean="0"/>
              <a:t>来梳理可</a:t>
            </a:r>
            <a:r>
              <a:rPr lang="zh-CN" altLang="en-US" smtClean="0"/>
              <a:t>在</a:t>
            </a:r>
            <a:r>
              <a:rPr lang="zh-CN" altLang="en-US" smtClean="0"/>
              <a:t>哪些方面上</a:t>
            </a:r>
            <a:r>
              <a:rPr lang="zh-CN" altLang="en-US" dirty="0" smtClean="0"/>
              <a:t>做哪些优化。</a:t>
            </a:r>
            <a:endParaRPr lang="en-US" altLang="zh-CN" dirty="0" smtClean="0"/>
          </a:p>
          <a:p>
            <a:r>
              <a:rPr lang="zh-CN" altLang="en-US" dirty="0" smtClean="0"/>
              <a:t>先说编码层面的，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24617" y="2967335"/>
            <a:ext cx="2894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</a:t>
            </a:r>
            <a:endParaRPr lang="zh-CN" alt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9127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068960"/>
            <a:ext cx="69127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开发端优化</a:t>
            </a:r>
          </a:p>
        </p:txBody>
      </p:sp>
      <p:sp>
        <p:nvSpPr>
          <p:cNvPr id="17" name="矩形 16"/>
          <p:cNvSpPr/>
          <p:nvPr/>
        </p:nvSpPr>
        <p:spPr>
          <a:xfrm>
            <a:off x="539552" y="4509120"/>
            <a:ext cx="69127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产品端优化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我们的战术就是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做到“少”、近”、“小”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9792" y="2564904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432047" y="3753036"/>
            <a:ext cx="1715727" cy="1116124"/>
          </a:xfrm>
          <a:prstGeom prst="accentCallout2">
            <a:avLst>
              <a:gd name="adj1" fmla="val 80195"/>
              <a:gd name="adj2" fmla="val 113551"/>
              <a:gd name="adj3" fmla="val 78489"/>
              <a:gd name="adj4" fmla="val 148206"/>
              <a:gd name="adj5" fmla="val 51955"/>
              <a:gd name="adj6" fmla="val 194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CSS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图片合并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线形标注 2(带强调线) 10"/>
          <p:cNvSpPr/>
          <p:nvPr/>
        </p:nvSpPr>
        <p:spPr>
          <a:xfrm>
            <a:off x="6732240" y="2996952"/>
            <a:ext cx="2016224" cy="966006"/>
          </a:xfrm>
          <a:prstGeom prst="accentCallout2">
            <a:avLst>
              <a:gd name="adj1" fmla="val 44352"/>
              <a:gd name="adj2" fmla="val -15419"/>
              <a:gd name="adj3" fmla="val 44353"/>
              <a:gd name="adj4" fmla="val -67216"/>
              <a:gd name="adj5" fmla="val 104012"/>
              <a:gd name="adj6" fmla="val -934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页面缓存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AJAX </a:t>
            </a:r>
            <a:r>
              <a:rPr lang="zh-CN" altLang="en-US" dirty="0" smtClean="0">
                <a:solidFill>
                  <a:srgbClr val="00B050"/>
                </a:solidFill>
              </a:rPr>
              <a:t>结果缓存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965874" y="4767381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767"/>
              <a:gd name="adj4" fmla="val -688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117" y="53435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适度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线形标注 1(带强调线) 11"/>
          <p:cNvSpPr/>
          <p:nvPr/>
        </p:nvSpPr>
        <p:spPr>
          <a:xfrm rot="5400000">
            <a:off x="7416316" y="3978560"/>
            <a:ext cx="648071" cy="2016223"/>
          </a:xfrm>
          <a:prstGeom prst="accentCallout1">
            <a:avLst>
              <a:gd name="adj1" fmla="val 48813"/>
              <a:gd name="adj2" fmla="val -8333"/>
              <a:gd name="adj3" fmla="val 49239"/>
              <a:gd name="adj4" fmla="val -1070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目的：减距离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1610526" y="4314137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212"/>
              <a:gd name="adj4" fmla="val -114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62526" y="1630896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实现：压缩</a:t>
            </a:r>
            <a:endParaRPr lang="zh-CN" altLang="en-US" dirty="0"/>
          </a:p>
        </p:txBody>
      </p:sp>
      <p:sp>
        <p:nvSpPr>
          <p:cNvPr id="11" name="线形标注 1(带强调线) 10"/>
          <p:cNvSpPr/>
          <p:nvPr/>
        </p:nvSpPr>
        <p:spPr>
          <a:xfrm rot="5400000">
            <a:off x="6033500" y="4220933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212"/>
              <a:gd name="adj4" fmla="val -114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1314" y="48479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43737"/>
            <a:ext cx="9144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目的：优化资源体积，提高</a:t>
            </a:r>
            <a:r>
              <a:rPr lang="zh-CN" altLang="en-US" dirty="0"/>
              <a:t>运行</a:t>
            </a:r>
            <a:r>
              <a:rPr lang="zh-CN" altLang="en-US" dirty="0" smtClean="0"/>
              <a:t>效率，</a:t>
            </a:r>
            <a:r>
              <a:rPr lang="zh-CN" altLang="en-US" dirty="0"/>
              <a:t>降低维护难度</a:t>
            </a:r>
          </a:p>
        </p:txBody>
      </p:sp>
      <p:sp>
        <p:nvSpPr>
          <p:cNvPr id="10" name="线形标注 1(带边框和强调线) 9"/>
          <p:cNvSpPr/>
          <p:nvPr/>
        </p:nvSpPr>
        <p:spPr>
          <a:xfrm>
            <a:off x="2421284" y="1594892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合写</a:t>
            </a:r>
            <a:r>
              <a:rPr lang="en-US" altLang="zh-CN" sz="1400" dirty="0" smtClean="0"/>
              <a:t>CSS:   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background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font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margin/padding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border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619672" y="1756073"/>
            <a:ext cx="216024" cy="1600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边框和强调线) 11"/>
          <p:cNvSpPr/>
          <p:nvPr/>
        </p:nvSpPr>
        <p:spPr>
          <a:xfrm>
            <a:off x="2411759" y="2119152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利用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把可共用的样式设置在父级元素上</a:t>
            </a:r>
            <a:endParaRPr lang="zh-CN" altLang="en-US" sz="1400" dirty="0"/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2392734" y="2677716"/>
            <a:ext cx="4843559" cy="288032"/>
          </a:xfrm>
          <a:prstGeom prst="accentBorderCallout1">
            <a:avLst>
              <a:gd name="adj1" fmla="val 45205"/>
              <a:gd name="adj2" fmla="val -2040"/>
              <a:gd name="adj3" fmla="val 46362"/>
              <a:gd name="adj4" fmla="val -133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移除多余的结构</a:t>
            </a:r>
            <a:r>
              <a:rPr lang="en-US" altLang="zh-CN" sz="1400" dirty="0"/>
              <a:t>(frameworks)</a:t>
            </a:r>
            <a:r>
              <a:rPr lang="zh-CN" altLang="en-US" sz="1400" dirty="0"/>
              <a:t>和重</a:t>
            </a:r>
            <a:r>
              <a:rPr lang="zh-CN" altLang="en-US" sz="1400" dirty="0" smtClean="0"/>
              <a:t>设</a:t>
            </a:r>
            <a:r>
              <a:rPr lang="en-US" altLang="zh-CN" sz="1400" dirty="0" smtClean="0"/>
              <a:t>(reset)</a:t>
            </a:r>
            <a:endParaRPr lang="zh-CN" altLang="en-US" sz="1400" dirty="0"/>
          </a:p>
        </p:txBody>
      </p:sp>
      <p:sp>
        <p:nvSpPr>
          <p:cNvPr id="14" name="线形标注 1(带边框和强调线) 13"/>
          <p:cNvSpPr/>
          <p:nvPr/>
        </p:nvSpPr>
        <p:spPr>
          <a:xfrm>
            <a:off x="2392735" y="3222501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代码性能优化</a:t>
            </a:r>
            <a:r>
              <a:rPr lang="en-US" altLang="zh-CN" sz="1400" dirty="0" smtClean="0"/>
              <a:t>:  </a:t>
            </a:r>
            <a:r>
              <a:rPr lang="zh-CN" altLang="en-US" sz="1400" dirty="0"/>
              <a:t>如合理使用选择器、避免适用</a:t>
            </a:r>
            <a:r>
              <a:rPr lang="zh-CN" altLang="en-US" sz="1400" dirty="0" smtClean="0"/>
              <a:t>通配符</a:t>
            </a:r>
            <a:r>
              <a:rPr lang="zh-CN" altLang="en-US" sz="1400" dirty="0"/>
              <a:t>等等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406946" y="2310808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2421284" y="3683124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使用</a:t>
            </a:r>
            <a:r>
              <a:rPr lang="en-US" altLang="zh-CN" sz="1400" dirty="0" smtClean="0"/>
              <a:t>CSS sprites</a:t>
            </a:r>
            <a:r>
              <a:rPr lang="zh-CN" altLang="en-US" sz="1400" dirty="0" smtClean="0"/>
              <a:t>，合并图片，减少请求量</a:t>
            </a:r>
            <a:endParaRPr lang="en-US" altLang="zh-CN" sz="1400" dirty="0"/>
          </a:p>
        </p:txBody>
      </p:sp>
      <p:sp>
        <p:nvSpPr>
          <p:cNvPr id="17" name="左大括号 16"/>
          <p:cNvSpPr/>
          <p:nvPr/>
        </p:nvSpPr>
        <p:spPr>
          <a:xfrm>
            <a:off x="1619672" y="3844308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1(带边框和强调线) 17"/>
          <p:cNvSpPr/>
          <p:nvPr/>
        </p:nvSpPr>
        <p:spPr>
          <a:xfrm>
            <a:off x="2411761" y="4274059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CSS </a:t>
            </a:r>
            <a:r>
              <a:rPr lang="zh-CN" altLang="en-US" sz="1400" dirty="0" smtClean="0"/>
              <a:t>平铺，降低图片尺寸</a:t>
            </a:r>
            <a:endParaRPr lang="zh-CN" altLang="en-US" sz="1400" dirty="0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2392735" y="4844008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406946" y="4132340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22" name="线形标注 1(带边框和强调线) 21"/>
          <p:cNvSpPr/>
          <p:nvPr/>
        </p:nvSpPr>
        <p:spPr>
          <a:xfrm>
            <a:off x="2421284" y="5301208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语言层面优化：变量作用域</a:t>
            </a:r>
            <a:r>
              <a:rPr lang="zh-CN" altLang="en-US" sz="1400" dirty="0"/>
              <a:t>，函数作用域链，</a:t>
            </a:r>
            <a:r>
              <a:rPr lang="zh-CN" altLang="en-US" sz="1400" dirty="0" smtClean="0"/>
              <a:t>闭包等等</a:t>
            </a:r>
            <a:endParaRPr lang="en-US" altLang="zh-CN" sz="1400" dirty="0"/>
          </a:p>
        </p:txBody>
      </p:sp>
      <p:sp>
        <p:nvSpPr>
          <p:cNvPr id="23" name="左大括号 22"/>
          <p:cNvSpPr/>
          <p:nvPr/>
        </p:nvSpPr>
        <p:spPr>
          <a:xfrm>
            <a:off x="1619672" y="5462392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(带边框和强调线) 23"/>
          <p:cNvSpPr/>
          <p:nvPr/>
        </p:nvSpPr>
        <p:spPr>
          <a:xfrm>
            <a:off x="2411761" y="5892143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结构优化：模块化，</a:t>
            </a:r>
            <a:endParaRPr lang="zh-CN" altLang="en-US" sz="1400" dirty="0"/>
          </a:p>
        </p:txBody>
      </p:sp>
      <p:sp>
        <p:nvSpPr>
          <p:cNvPr id="25" name="线形标注 1(带边框和强调线) 24"/>
          <p:cNvSpPr/>
          <p:nvPr/>
        </p:nvSpPr>
        <p:spPr>
          <a:xfrm>
            <a:off x="2392735" y="6462092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6" name="流程图: 可选过程 25"/>
          <p:cNvSpPr/>
          <p:nvPr/>
        </p:nvSpPr>
        <p:spPr>
          <a:xfrm>
            <a:off x="406946" y="5750424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10662</TotalTime>
  <Words>2410</Words>
  <Application>Microsoft Office PowerPoint</Application>
  <PresentationFormat>全屏显示(4:3)</PresentationFormat>
  <Paragraphs>126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伟科</cp:lastModifiedBy>
  <cp:revision>800</cp:revision>
  <dcterms:created xsi:type="dcterms:W3CDTF">2013-01-21T02:54:36Z</dcterms:created>
  <dcterms:modified xsi:type="dcterms:W3CDTF">2016-07-18T14:20:00Z</dcterms:modified>
</cp:coreProperties>
</file>