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489" r:id="rId3"/>
    <p:sldId id="554" r:id="rId4"/>
    <p:sldId id="499" r:id="rId5"/>
    <p:sldId id="512" r:id="rId6"/>
    <p:sldId id="553" r:id="rId7"/>
    <p:sldId id="555" r:id="rId8"/>
    <p:sldId id="556" r:id="rId9"/>
    <p:sldId id="5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78598" autoAdjust="0"/>
  </p:normalViewPr>
  <p:slideViewPr>
    <p:cSldViewPr>
      <p:cViewPr>
        <p:scale>
          <a:sx n="100" d="100"/>
          <a:sy n="100" d="100"/>
        </p:scale>
        <p:origin x="-396" y="1710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954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脚本：</a:t>
            </a:r>
            <a:endParaRPr lang="en-US" altLang="zh-CN" dirty="0" smtClean="0"/>
          </a:p>
          <a:p>
            <a:r>
              <a:rPr lang="zh-CN" altLang="en-US" dirty="0" smtClean="0"/>
              <a:t>大家好，我是平台产品部谭金祥，今天由我要分享的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开发中前端优化相关内容。</a:t>
            </a:r>
            <a:endParaRPr lang="en-US" altLang="zh-CN" dirty="0" smtClean="0"/>
          </a:p>
          <a:p>
            <a:r>
              <a:rPr lang="zh-CN" altLang="en-US" dirty="0" smtClean="0"/>
              <a:t>大多数人都知道我是在做后台的，其实我最先学习的编程技术就是前端部分，只是后来觉得自己美感实在太差了，不得不转后台了，因此我对前端也没太深入去研究。所以今天分享的内容不会太深入，只分享下我对前端优化的看法，很多可能只是个人看法，就算是抛砖引玉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先简单介绍今天要分享的内容，分别是：。。。</a:t>
            </a:r>
            <a:endParaRPr lang="en-US" altLang="zh-CN" dirty="0" smtClean="0"/>
          </a:p>
          <a:p>
            <a:r>
              <a:rPr lang="zh-CN" altLang="en-US" dirty="0" smtClean="0"/>
              <a:t>其实还有一个，就是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前端的定义。但我也讲不清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到底是什么，因为不同公司对前端的定义可能都不一样，甚至不同产品，不同开发模式，不同技术架构对前端定义可能都会不同。但是对客户或非技术领导来说，都一样，就是做页面。所以今天我们也就将就一下，也就定义为做页面吧。那今天我分享前端优化，大家也可以理解为页面优化。我看今天来听我啰嗦的大多是开发，相信你们最关心就是如何优化。但我认为，前两个问题，才是难点，就像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的难的不是改而再找</a:t>
            </a:r>
            <a:r>
              <a:rPr lang="en-US" altLang="zh-CN" dirty="0" smtClean="0"/>
              <a:t>.</a:t>
            </a:r>
            <a:r>
              <a:rPr lang="zh-CN" altLang="en-US" dirty="0" smtClean="0"/>
              <a:t>那我们就先来看看为何优化。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那我们到底是为何要进行优化呢，优化的目的又是什么呢。可能大家会说。。。等等，确实这些都是，但我认为这些都不是根本目的，根本目的，也就是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最终目标是：增加效益，降低成本。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怎么说呢，提升用户体验，可以增加用户粘性，从而提高产品口碑，增加产品销量，最终实现增加效益。</a:t>
            </a:r>
            <a:endParaRPr lang="en-US" altLang="zh-CN" dirty="0" smtClean="0"/>
          </a:p>
          <a:p>
            <a:r>
              <a:rPr lang="zh-CN" altLang="en-US" dirty="0" smtClean="0"/>
              <a:t>解决兼容性，可以理解为适配性，即开发一套来兼容不同设备或平台，减少开发工作量，从而降低成本。其他各种理由最终也可以推导到这根本原因上来，我就不一一推了。这时大家可能会说，这还用你讲啊，整个公司的人做的所有的事不都是以此为最终目标吗。确实如此，这也体现了它的重要性，而我们做具体事情过程中可能会忽略了它。其他不讲，就拿优化来说，如果不以这个目标为准则，我们在确定优化什么的时候，往往很容易进入到一个过度优化的死胡同，最终一阵优化过后看似目优化的达到了，但距离我们的根本目的确仍有距离，这时就需要我们以这个最终目标为准则，在动手优化前，明确该优化什么，优化到什么程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那到底该优化什么呢，</a:t>
            </a:r>
            <a:endParaRPr lang="en-US" altLang="zh-CN" dirty="0" smtClean="0"/>
          </a:p>
          <a:p>
            <a:r>
              <a:rPr lang="zh-CN" altLang="en-US" dirty="0" smtClean="0"/>
              <a:t>我认为优化什么没有现成结果，而是根据具体产品具体分析，今天我不打算讲具体产品，而是想讲下，具有一定普适性的问题，也是前面我提到过的问题。如何确定该优化什么呢，</a:t>
            </a:r>
            <a:endParaRPr lang="en-US" altLang="zh-CN" dirty="0" smtClean="0"/>
          </a:p>
          <a:p>
            <a:r>
              <a:rPr lang="zh-CN" altLang="en-US" dirty="0" smtClean="0"/>
              <a:t>啊是穴 在针灸中它是见效快，投入少，灵活性高的一种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治疗手段，直白点讲就是。。。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应用到优化中就是那出问题优化哪，优点刚才讲了，我们讲讲缺点，反应慢（属于亡羊补牢），治标不治本（因为通常问题是在系统完成后出现，我们为维持稳定性，不会也不敢大动）。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我推荐的做法是。。。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找好目标，做好定位： 以我们最终目标为原则，结合产品具体情况（如产品目标用户定位，销售模式，运营方式等等）来制定优化方向，和优化度。</a:t>
            </a:r>
            <a:endParaRPr lang="en-US" altLang="zh-CN" dirty="0" smtClean="0"/>
          </a:p>
          <a:p>
            <a:r>
              <a:rPr lang="zh-CN" altLang="en-US" dirty="0" smtClean="0"/>
              <a:t>以防为主，防治结合： 我一直认为优化不是产品研发过程的一个阶段，而是伴随产品整个生命周期，从产品的原型设计，到技术架构，到开发，在到运维，每个阶段都应该考虑优化内容，因为只有这样我们才能做的以防为主，在上线前做好改做的优化。</a:t>
            </a:r>
            <a:endParaRPr lang="en-US" altLang="zh-CN" dirty="0" smtClean="0"/>
          </a:p>
          <a:p>
            <a:r>
              <a:rPr lang="zh-CN" altLang="en-US" dirty="0" smtClean="0"/>
              <a:t>这做法说起来容易做起来难，需要每一个阶段的人员都对优化有一定了解，需要做的选择会很多。我是有一定选择困难症，所以今天不想，当然也没时间去深入的分享了。我们还是多关注下技术就能解决的如何优化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今天讲的如何优化，不是针对某一个产品，所以也没有前面讲的那些限制，我会尽量全的讲下各个优化点。因为比较多我们按影响角色分为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用户端优化，这里说的用户端优化，是指用户看在客户端看到的静态元素的优化，这种优化是成本最低，见效最快的优化，为什么这么说，大家看看这个图。 后台幸幸苦苦，又是架构，又是缓存，又是业务逻辑优化忙下来，可能也就减少了几条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查询，节省了几十毫秒。而前端可能只需要优化一张图片就可以节省好几秒。</a:t>
            </a:r>
            <a:endParaRPr lang="en-US" altLang="zh-CN" dirty="0" smtClean="0"/>
          </a:p>
          <a:p>
            <a:r>
              <a:rPr lang="zh-CN" altLang="en-US" dirty="0" smtClean="0"/>
              <a:t>这里拿教研打个比方，没优化前静态文件大小是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M,</a:t>
            </a:r>
            <a:r>
              <a:rPr lang="zh-CN" altLang="en-US" dirty="0" smtClean="0"/>
              <a:t>优化后是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以下。</a:t>
            </a:r>
            <a:endParaRPr lang="en-US" altLang="zh-CN" dirty="0" smtClean="0"/>
          </a:p>
          <a:p>
            <a:r>
              <a:rPr lang="zh-CN" altLang="en-US" dirty="0" smtClean="0"/>
              <a:t>那用户端改优化什么呢，如何优化呢。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有一句比较好的回答了这两个问题，这句话是这么说的，用户端优化就是。。。</a:t>
            </a:r>
            <a:endParaRPr lang="en-US" altLang="zh-CN" dirty="0" smtClean="0"/>
          </a:p>
          <a:p>
            <a:r>
              <a:rPr lang="zh-CN" altLang="en-US" dirty="0" smtClean="0"/>
              <a:t>少，是少请求。请求量是服务器最大的敌人之一，因为请求是要消耗资源的，即消耗客户端资源，也消耗服务端资源。所以我们希望同样需求页面下，请求越少越好</a:t>
            </a:r>
            <a:endParaRPr lang="en-US" altLang="zh-CN" dirty="0" smtClean="0"/>
          </a:p>
          <a:p>
            <a:r>
              <a:rPr lang="zh-CN" altLang="en-US" dirty="0" smtClean="0"/>
              <a:t>实现方式： 合并（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图片合并），但千万注意我们前面说的最终目标，不能盲目合并，因为合并是有成本的，特别是在我们还没有实现合并自动化的时候，成本还不低，所以要求我们能适度合并，另外，有时合并还可能导致降低用户体验，比如说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合并，如果不是适度的话，本来页面部分功能是很快可用的，但因为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合并变成了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加载完成前完全不可用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缓存，客户端能做的缓存不多，但效果很好。主要就是设置页面缓存，大家可能很少特意去设置这个，到去找如何设置不缓存的情况居多。这是因为浏览器对没设置缓存时默认是开启缓存的，缓存的主要缺点就是更新麻烦，特别是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嵌页面。以前为省事，部分常更新页面我们就直接设置不缓存了，特别难搞的就在请求后加个随机数，其实这是懒人做法，页面不常用还好，但如果这是个高并发页面，可能就会成系统瓶颈了。如何做好缓存与更新的平衡呢，增加版本，资源上请求后增加版本号，需要有更新的时候在有的更新资源后升级下版本号。看起来很不错，兼顾了缓存与更新。但又引入了新问题，开发成本增加，开发工作有一项变两项，虽然不难，但也是很繁琐的。</a:t>
            </a:r>
            <a:endParaRPr lang="en-US" altLang="zh-CN" dirty="0" smtClean="0"/>
          </a:p>
          <a:p>
            <a:r>
              <a:rPr lang="zh-CN" altLang="en-US" dirty="0" smtClean="0"/>
              <a:t>出问题更难发现，如开发疲劳，遗忘那么几项版本号没更新，要发现是很困难的。</a:t>
            </a:r>
            <a:endParaRPr lang="en-US" altLang="zh-CN" dirty="0" smtClean="0"/>
          </a:p>
          <a:p>
            <a:r>
              <a:rPr lang="zh-CN" altLang="en-US" baseline="0" dirty="0" smtClean="0"/>
              <a:t>那有解决方案没呢，有，但这已经</a:t>
            </a:r>
            <a:r>
              <a:rPr lang="zh-CN" altLang="en-US" baseline="0" smtClean="0"/>
              <a:t>是开发端优化的问题</a:t>
            </a:r>
            <a:r>
              <a:rPr lang="zh-CN" altLang="en-US" baseline="0" dirty="0" smtClean="0"/>
              <a:t>了，待讲开发优化在说。接下我们看另一个关键点“近”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WEB</a:t>
            </a: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3" y="1865713"/>
            <a:ext cx="3640267" cy="3640267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 rot="19744462">
            <a:off x="254526" y="3356992"/>
            <a:ext cx="1800200" cy="1080120"/>
          </a:xfrm>
          <a:prstGeom prst="cloudCallout">
            <a:avLst>
              <a:gd name="adj1" fmla="val 69483"/>
              <a:gd name="adj2" fmla="val 62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用户体验</a:t>
            </a:r>
            <a:endParaRPr lang="zh-CN" altLang="en-US" b="1" dirty="0"/>
          </a:p>
        </p:txBody>
      </p:sp>
      <p:sp>
        <p:nvSpPr>
          <p:cNvPr id="15" name="云形标注 14"/>
          <p:cNvSpPr/>
          <p:nvPr/>
        </p:nvSpPr>
        <p:spPr>
          <a:xfrm>
            <a:off x="917575" y="1700808"/>
            <a:ext cx="1800200" cy="1080120"/>
          </a:xfrm>
          <a:prstGeom prst="cloudCallout">
            <a:avLst>
              <a:gd name="adj1" fmla="val 48353"/>
              <a:gd name="adj2" fmla="val 843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性能瓶颈</a:t>
            </a:r>
            <a:endParaRPr lang="zh-CN" altLang="en-US" b="1" dirty="0"/>
          </a:p>
        </p:txBody>
      </p:sp>
      <p:sp>
        <p:nvSpPr>
          <p:cNvPr id="16" name="云形标注 15"/>
          <p:cNvSpPr/>
          <p:nvPr/>
        </p:nvSpPr>
        <p:spPr>
          <a:xfrm rot="1437605">
            <a:off x="5658731" y="1291770"/>
            <a:ext cx="2051321" cy="1080120"/>
          </a:xfrm>
          <a:prstGeom prst="cloudCallout">
            <a:avLst>
              <a:gd name="adj1" fmla="val -28308"/>
              <a:gd name="adj2" fmla="val 938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兼容性</a:t>
            </a:r>
            <a:endParaRPr lang="zh-CN" altLang="en-US" b="1" dirty="0"/>
          </a:p>
        </p:txBody>
      </p:sp>
      <p:sp>
        <p:nvSpPr>
          <p:cNvPr id="17" name="云形标注 16"/>
          <p:cNvSpPr/>
          <p:nvPr/>
        </p:nvSpPr>
        <p:spPr>
          <a:xfrm rot="428542">
            <a:off x="6360356" y="3032668"/>
            <a:ext cx="1800200" cy="1080120"/>
          </a:xfrm>
          <a:prstGeom prst="cloudCallout">
            <a:avLst>
              <a:gd name="adj1" fmla="val -105708"/>
              <a:gd name="adj2" fmla="val -8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扩展性</a:t>
            </a:r>
            <a:endParaRPr lang="zh-CN" altLang="en-US" b="1" dirty="0"/>
          </a:p>
        </p:txBody>
      </p:sp>
      <p:sp>
        <p:nvSpPr>
          <p:cNvPr id="19" name="云形标注 18"/>
          <p:cNvSpPr/>
          <p:nvPr/>
        </p:nvSpPr>
        <p:spPr>
          <a:xfrm rot="1795691">
            <a:off x="5873545" y="4420095"/>
            <a:ext cx="1800200" cy="1080120"/>
          </a:xfrm>
          <a:prstGeom prst="cloudCallout">
            <a:avLst>
              <a:gd name="adj1" fmla="val -112154"/>
              <a:gd name="adj2" fmla="val -18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-7938" y="5904656"/>
            <a:ext cx="9151938" cy="980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Adobe 仿宋 Std R" pitchFamily="18" charset="-122"/>
                <a:ea typeface="Adobe 仿宋 Std R" pitchFamily="18" charset="-122"/>
              </a:rPr>
              <a:t>最终目标：增加效益，降低成本</a:t>
            </a:r>
            <a:endParaRPr lang="zh-CN" altLang="en-US" sz="36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9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2511187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常规做法：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2397556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7974" y="4167371"/>
            <a:ext cx="54881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</a:t>
            </a:r>
            <a:r>
              <a:rPr lang="zh-CN" altLang="en-US" b="1" dirty="0" smtClean="0"/>
              <a:t>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找好目标，做好定位，以防为主，防治结合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如何确定该优化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4788024" y="2511187"/>
            <a:ext cx="2520280" cy="1003935"/>
          </a:xfrm>
          <a:prstGeom prst="wedgeRectCallout">
            <a:avLst>
              <a:gd name="adj1" fmla="val -55225"/>
              <a:gd name="adj2" fmla="val -181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反应慢，亡羊补牢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治标不治本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9288" y="3298848"/>
            <a:ext cx="36209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WHAT</a:t>
            </a:r>
            <a:endParaRPr lang="zh-CN" alt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3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3124617" y="2967335"/>
            <a:ext cx="28947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HOW</a:t>
            </a:r>
            <a:endParaRPr lang="zh-CN" alt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556792"/>
            <a:ext cx="691276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用户端优化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2" y="3068960"/>
            <a:ext cx="6912768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开发端优化</a:t>
            </a:r>
          </a:p>
        </p:txBody>
      </p:sp>
      <p:sp>
        <p:nvSpPr>
          <p:cNvPr id="17" name="矩形 16"/>
          <p:cNvSpPr/>
          <p:nvPr/>
        </p:nvSpPr>
        <p:spPr>
          <a:xfrm>
            <a:off x="539552" y="4509120"/>
            <a:ext cx="691276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产品端优化</a:t>
            </a: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675234"/>
            <a:ext cx="84693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25796" y="1412776"/>
            <a:ext cx="89107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一场对抗用户请求的战争，要求我们做到“少”、“近”、“小”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699792" y="2564904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少</a:t>
            </a:r>
            <a:endParaRPr lang="en-US" altLang="zh-CN" b="1" dirty="0" smtClean="0"/>
          </a:p>
          <a:p>
            <a:r>
              <a:rPr lang="zh-CN" altLang="en-US" dirty="0" smtClean="0"/>
              <a:t>目的：少请求</a:t>
            </a:r>
            <a:endParaRPr lang="en-US" altLang="zh-CN" dirty="0" smtClean="0"/>
          </a:p>
          <a:p>
            <a:r>
              <a:rPr lang="zh-CN" altLang="en-US" dirty="0" smtClean="0"/>
              <a:t>实现：合并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8" name="线形标注 2(带强调线) 7"/>
          <p:cNvSpPr/>
          <p:nvPr/>
        </p:nvSpPr>
        <p:spPr>
          <a:xfrm>
            <a:off x="432047" y="3753036"/>
            <a:ext cx="1715727" cy="1116124"/>
          </a:xfrm>
          <a:prstGeom prst="accentCallout2">
            <a:avLst>
              <a:gd name="adj1" fmla="val 80195"/>
              <a:gd name="adj2" fmla="val 113551"/>
              <a:gd name="adj3" fmla="val 78489"/>
              <a:gd name="adj4" fmla="val 148206"/>
              <a:gd name="adj5" fmla="val 51955"/>
              <a:gd name="adj6" fmla="val 1942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JS </a:t>
            </a:r>
            <a:r>
              <a:rPr lang="zh-CN" altLang="en-US" dirty="0" smtClean="0">
                <a:solidFill>
                  <a:srgbClr val="00B050"/>
                </a:solidFill>
              </a:rPr>
              <a:t>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CSS </a:t>
            </a:r>
            <a:r>
              <a:rPr lang="zh-CN" altLang="en-US" dirty="0" smtClean="0">
                <a:solidFill>
                  <a:srgbClr val="00B050"/>
                </a:solidFill>
              </a:rPr>
              <a:t>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图片合并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线形标注 2(带强调线) 10"/>
          <p:cNvSpPr/>
          <p:nvPr/>
        </p:nvSpPr>
        <p:spPr>
          <a:xfrm>
            <a:off x="6732240" y="2996952"/>
            <a:ext cx="2016224" cy="966006"/>
          </a:xfrm>
          <a:prstGeom prst="accentCallout2">
            <a:avLst>
              <a:gd name="adj1" fmla="val 44352"/>
              <a:gd name="adj2" fmla="val -15419"/>
              <a:gd name="adj3" fmla="val 44353"/>
              <a:gd name="adj4" fmla="val -67216"/>
              <a:gd name="adj5" fmla="val 104012"/>
              <a:gd name="adj6" fmla="val -934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页面缓存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AJAX </a:t>
            </a:r>
            <a:r>
              <a:rPr lang="zh-CN" altLang="en-US" dirty="0" smtClean="0">
                <a:solidFill>
                  <a:srgbClr val="00B050"/>
                </a:solidFill>
              </a:rPr>
              <a:t>结果缓存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10569</TotalTime>
  <Words>1607</Words>
  <Application>Microsoft Office PowerPoint</Application>
  <PresentationFormat>全屏显示(4:3)</PresentationFormat>
  <Paragraphs>80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伟科</cp:lastModifiedBy>
  <cp:revision>789</cp:revision>
  <dcterms:created xsi:type="dcterms:W3CDTF">2013-01-21T02:54:36Z</dcterms:created>
  <dcterms:modified xsi:type="dcterms:W3CDTF">2016-06-27T14:37:38Z</dcterms:modified>
</cp:coreProperties>
</file>