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553" r:id="rId3"/>
    <p:sldId id="489" r:id="rId4"/>
    <p:sldId id="560" r:id="rId5"/>
    <p:sldId id="554" r:id="rId6"/>
    <p:sldId id="499" r:id="rId7"/>
    <p:sldId id="512" r:id="rId8"/>
    <p:sldId id="561" r:id="rId9"/>
    <p:sldId id="555" r:id="rId10"/>
    <p:sldId id="558" r:id="rId11"/>
    <p:sldId id="559" r:id="rId12"/>
    <p:sldId id="557" r:id="rId13"/>
    <p:sldId id="564" r:id="rId14"/>
    <p:sldId id="563" r:id="rId15"/>
    <p:sldId id="565" r:id="rId16"/>
    <p:sldId id="562" r:id="rId1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72509" autoAdjust="0"/>
  </p:normalViewPr>
  <p:slideViewPr>
    <p:cSldViewPr>
      <p:cViewPr>
        <p:scale>
          <a:sx n="66" d="100"/>
          <a:sy n="66" d="100"/>
        </p:scale>
        <p:origin x="-1392" y="-84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大家好，我是开发部谭金祥，今天我要分享的是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前端优化相关内容。</a:t>
            </a:r>
            <a:endParaRPr lang="en-US" altLang="zh-CN" dirty="0" smtClean="0"/>
          </a:p>
          <a:p>
            <a:r>
              <a:rPr lang="zh-CN" altLang="en-US" dirty="0" smtClean="0"/>
              <a:t>大家知道我是在做后台的，对前端其实并没有太深入的研究</a:t>
            </a:r>
            <a:r>
              <a:rPr lang="zh-CN" altLang="en-US" dirty="0" smtClean="0"/>
              <a:t>，不过幸好只是分享优化方面内容，但也讲不了太</a:t>
            </a:r>
            <a:r>
              <a:rPr lang="zh-CN" altLang="en-US" dirty="0" smtClean="0"/>
              <a:t>深，只是分享</a:t>
            </a:r>
            <a:r>
              <a:rPr lang="zh-CN" altLang="en-US" dirty="0" smtClean="0"/>
              <a:t>下自己对</a:t>
            </a:r>
            <a:r>
              <a:rPr lang="zh-CN" altLang="en-US" dirty="0" smtClean="0"/>
              <a:t>前端优化的看法，算是抛砖引玉吧。</a:t>
            </a:r>
            <a:endParaRPr lang="en-US" altLang="zh-CN" dirty="0" smtClean="0"/>
          </a:p>
          <a:p>
            <a:r>
              <a:rPr lang="en-US" altLang="zh-CN" dirty="0" smtClean="0"/>
              <a:t>J2EE </a:t>
            </a:r>
            <a:r>
              <a:rPr lang="zh-CN" altLang="en-US" dirty="0" smtClean="0"/>
              <a:t>优化</a:t>
            </a:r>
            <a:r>
              <a:rPr lang="zh-CN" altLang="en-US" baseline="0" dirty="0" smtClean="0"/>
              <a:t>是</a:t>
            </a:r>
            <a:r>
              <a:rPr lang="zh-CN" altLang="en-US" dirty="0" smtClean="0"/>
              <a:t>可以</a:t>
            </a:r>
            <a:r>
              <a:rPr lang="zh-CN" altLang="en-US" dirty="0" smtClean="0"/>
              <a:t>在很多方面入手的，粗一点分也有前端优化、代码优化、数据库优化、</a:t>
            </a:r>
            <a:r>
              <a:rPr lang="en-US" altLang="zh-CN" dirty="0" smtClean="0"/>
              <a:t>JVM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优化、架构优化等等，那前端优化在什么位置呢，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近，也很好理解，就是将用户需要的内容尽量放距用户最近的地方，这个距离有两次含义</a:t>
            </a:r>
            <a:endParaRPr lang="en-US" altLang="zh-CN" dirty="0" smtClean="0"/>
          </a:p>
          <a:p>
            <a:r>
              <a:rPr lang="zh-CN" altLang="en-US" dirty="0" smtClean="0"/>
              <a:t>一 数据处理层次。层次又包含网络传输层次和应用处理层次。大家知道</a:t>
            </a:r>
            <a:r>
              <a:rPr lang="en-US" altLang="zh-CN" dirty="0" smtClean="0"/>
              <a:t>web</a:t>
            </a:r>
            <a:r>
              <a:rPr lang="zh-CN" altLang="en-US" dirty="0" smtClean="0"/>
              <a:t>使用</a:t>
            </a:r>
            <a:r>
              <a:rPr lang="zh-CN" altLang="en-US" baseline="0" dirty="0" smtClean="0"/>
              <a:t>的是</a:t>
            </a:r>
            <a:r>
              <a:rPr lang="en-US" altLang="zh-CN" baseline="0" dirty="0" smtClean="0"/>
              <a:t>http </a:t>
            </a:r>
            <a:r>
              <a:rPr lang="zh-CN" altLang="en-US" baseline="0" dirty="0" smtClean="0"/>
              <a:t>协议，</a:t>
            </a:r>
            <a:r>
              <a:rPr lang="en-US" altLang="zh-CN" baseline="0" dirty="0" smtClean="0"/>
              <a:t>http</a:t>
            </a:r>
            <a:r>
              <a:rPr lang="zh-CN" altLang="en-US" baseline="0" dirty="0" smtClean="0"/>
              <a:t>协议又是工作在</a:t>
            </a:r>
            <a:r>
              <a:rPr lang="en-US" altLang="zh-CN" baseline="0" dirty="0" err="1" smtClean="0"/>
              <a:t>tcp</a:t>
            </a:r>
            <a:r>
              <a:rPr lang="en-US" altLang="zh-CN" baseline="0" dirty="0" smtClean="0"/>
              <a:t>/</a:t>
            </a:r>
            <a:r>
              <a:rPr lang="en-US" altLang="zh-CN" baseline="0" dirty="0" err="1" smtClean="0"/>
              <a:t>ip</a:t>
            </a:r>
            <a:r>
              <a:rPr lang="zh-CN" altLang="en-US" baseline="0" dirty="0" smtClean="0"/>
              <a:t>协议簇之上的，这里面的层次很多，相关优化也只能运维和网络管理人员来做，大家体验比较深的可能就是跨网络运营商的访问问题。应用处理层次是我们开发需要关心的，</a:t>
            </a:r>
            <a:endParaRPr lang="en-US" altLang="zh-CN" baseline="0" dirty="0" smtClean="0"/>
          </a:p>
          <a:p>
            <a:r>
              <a:rPr lang="zh-CN" altLang="en-US" dirty="0" smtClean="0"/>
              <a:t>现在开发都是用</a:t>
            </a:r>
            <a:r>
              <a:rPr lang="en-US" altLang="zh-CN" dirty="0" err="1" smtClean="0"/>
              <a:t>mvc</a:t>
            </a:r>
            <a:r>
              <a:rPr lang="en-US" altLang="zh-CN" dirty="0" smtClean="0"/>
              <a:t>,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一个请求到达应用后往往需要经过层层拦截器或过滤器，而对于静态资源来说可能是就是一种资源浪费了</a:t>
            </a:r>
            <a:r>
              <a:rPr lang="zh-CN" altLang="en-US" dirty="0" smtClean="0"/>
              <a:t>。这是针对不同的环境有不同的优化方法，如</a:t>
            </a:r>
            <a:r>
              <a:rPr lang="en-US" altLang="zh-CN" dirty="0" smtClean="0"/>
              <a:t>spring </a:t>
            </a:r>
            <a:r>
              <a:rPr lang="en-US" altLang="zh-CN" dirty="0" err="1" smtClean="0"/>
              <a:t>mvc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可以配置专门的静态资源拦截器，</a:t>
            </a:r>
            <a:r>
              <a:rPr lang="en-US" altLang="zh-CN" baseline="0" dirty="0" smtClean="0"/>
              <a:t>tomcat</a:t>
            </a:r>
            <a:r>
              <a:rPr lang="zh-CN" altLang="en-US" baseline="0" dirty="0" smtClean="0"/>
              <a:t>也可以配置专门静态处理</a:t>
            </a:r>
            <a:r>
              <a:rPr lang="en-US" altLang="zh-CN" baseline="0" dirty="0" smtClean="0"/>
              <a:t>servlet</a:t>
            </a:r>
            <a:r>
              <a:rPr lang="zh-CN" altLang="en-US" baseline="0" dirty="0" smtClean="0"/>
              <a:t>等等，效果其实都有限，目前所知比较好的方法，还是动静分离</a:t>
            </a:r>
            <a:r>
              <a:rPr lang="en-US" altLang="zh-CN" baseline="0" dirty="0" smtClean="0"/>
              <a:t>+</a:t>
            </a:r>
            <a:r>
              <a:rPr lang="zh-CN" altLang="en-US" baseline="0" dirty="0" smtClean="0"/>
              <a:t>方向代理。</a:t>
            </a:r>
            <a:endParaRPr lang="en-US" altLang="zh-CN" dirty="0" smtClean="0"/>
          </a:p>
          <a:p>
            <a:r>
              <a:rPr lang="zh-CN" altLang="en-US" dirty="0" smtClean="0"/>
              <a:t>实现方式：</a:t>
            </a:r>
            <a:r>
              <a:rPr lang="zh-CN" altLang="en-US" baseline="0" dirty="0" smtClean="0"/>
              <a:t> 原理就是让更适合处理静态资源的容器去处理静态资源，常用的方案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 </a:t>
            </a:r>
            <a:r>
              <a:rPr lang="en-US" altLang="zh-CN" baseline="0" dirty="0" smtClean="0"/>
              <a:t>apache http </a:t>
            </a:r>
            <a:r>
              <a:rPr lang="zh-CN" altLang="en-US" baseline="0" dirty="0" smtClean="0"/>
              <a:t>做反向代理。这个方案主要是运维层面，对开发的要求是动静分离，稍后会重点讲下。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二 物理距离。这个比较好理解，虽然信号是光速传输，但不是直线传输，而是经过层层路由中转的，距离越远经过的中转越多，网络质量就越不容易保证。这中间需要优化的地方也有很多，方法也很多。对于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应用来说，最常用的就使用</a:t>
            </a:r>
            <a:r>
              <a:rPr lang="en-US" altLang="zh-CN" baseline="0" dirty="0" smtClean="0"/>
              <a:t>CND</a:t>
            </a:r>
            <a:r>
              <a:rPr lang="zh-CN" altLang="en-US" baseline="0" dirty="0" smtClean="0"/>
              <a:t>，这个讲实施优化时讲过就不再细讲了。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小，也比较好理解，就是减少体积，这是我们开发端优化的重要部分。 </a:t>
            </a:r>
            <a:endParaRPr lang="en-US" altLang="zh-CN" baseline="0" dirty="0" smtClean="0"/>
          </a:p>
          <a:p>
            <a:r>
              <a:rPr lang="zh-CN" altLang="en-US" baseline="0" dirty="0" smtClean="0"/>
              <a:t>常见的方法包含代码优化和压缩。代码优化是指通过选择合适库、代码复用，代码结构优化来减少代码的量，这类优化主要是针对性能图片压缩，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压缩，甚至用</a:t>
            </a:r>
            <a:r>
              <a:rPr lang="en-US" altLang="zh-CN" baseline="0" dirty="0" err="1" smtClean="0"/>
              <a:t>gzip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对页面进行压缩。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这类压缩技术不复杂，但最难把握的是度，因为即需要技术又需要经验。比如图片，我们总是希望它保证质量的情况下体积还要小，大家应该都知道</a:t>
            </a:r>
            <a:r>
              <a:rPr lang="en-US" altLang="zh-CN" baseline="0" dirty="0" smtClean="0"/>
              <a:t>html </a:t>
            </a:r>
            <a:r>
              <a:rPr lang="zh-CN" altLang="en-US" baseline="0" dirty="0" smtClean="0"/>
              <a:t>支持</a:t>
            </a:r>
            <a:r>
              <a:rPr lang="en-US" altLang="zh-CN" baseline="0" dirty="0" err="1" smtClean="0"/>
              <a:t>jpg,png,gif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三种格式。我想问下大家一张</a:t>
            </a:r>
            <a:r>
              <a:rPr lang="en-US" altLang="zh-CN" baseline="0" dirty="0" smtClean="0"/>
              <a:t>1920x1280</a:t>
            </a:r>
            <a:r>
              <a:rPr lang="zh-CN" altLang="en-US" baseline="0" dirty="0" smtClean="0"/>
              <a:t>的复杂背景图应该用那种格式。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另外还有一点，因为压缩并不技术问题，都是工具使用问题，那我们希望能自动化，关于自动化我们稍后在讲，先来总结下四大战术在前端优化中的技术体现。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其实前端优化技术上难点并不多，但是可优化的点很多，我们开发过程中往往容易忽略其中的某些点，这也是为什么要做整理的原因。</a:t>
            </a:r>
            <a:endParaRPr lang="en-US" altLang="zh-CN" dirty="0" smtClean="0"/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CSS: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首先优化体积，可以通过合写</a:t>
            </a:r>
            <a:r>
              <a:rPr lang="en-US" altLang="zh-CN" baseline="0" dirty="0" smtClean="0"/>
              <a:t>CSS,</a:t>
            </a:r>
            <a:r>
              <a:rPr lang="zh-CN" altLang="en-US" baseline="0" dirty="0" smtClean="0"/>
              <a:t>如以下</a:t>
            </a:r>
            <a:r>
              <a:rPr lang="en-US" altLang="zh-CN" baseline="0" dirty="0" err="1" smtClean="0"/>
              <a:t>css</a:t>
            </a:r>
            <a:r>
              <a:rPr lang="zh-CN" altLang="en-US" baseline="0" dirty="0" smtClean="0"/>
              <a:t>都是可以合写的，相信我们前端都用过。还有就是利用继承，</a:t>
            </a:r>
            <a:r>
              <a:rPr lang="zh-CN" altLang="en-US" sz="1200" dirty="0" smtClean="0"/>
              <a:t>把可共用的样式设置在父级元素上。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aseline="0" dirty="0" smtClean="0"/>
              <a:t>然后是性能优化，移除</a:t>
            </a:r>
            <a:r>
              <a:rPr lang="zh-CN" altLang="en-US" sz="1200" dirty="0" smtClean="0"/>
              <a:t>移除多余的结构和重设，这既是体积优化也是性能优化，但</a:t>
            </a:r>
            <a:r>
              <a:rPr lang="en-US" altLang="zh-CN" sz="1200" dirty="0" smtClean="0"/>
              <a:t>reset </a:t>
            </a:r>
            <a:r>
              <a:rPr lang="zh-CN" altLang="en-US" sz="1200" dirty="0" smtClean="0"/>
              <a:t>一般不会太大，对体积几乎没有影响，主要还是性能优化。原理是让浏览器使用默认值解析，不用重设</a:t>
            </a:r>
            <a:r>
              <a:rPr lang="en-US" altLang="zh-CN" sz="1200" dirty="0" smtClean="0"/>
              <a:t>html </a:t>
            </a:r>
            <a:r>
              <a:rPr lang="zh-CN" altLang="en-US" sz="1200" dirty="0" smtClean="0"/>
              <a:t>元素样式。</a:t>
            </a:r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aseline="0" dirty="0" smtClean="0"/>
              <a:t>还有纯</a:t>
            </a:r>
            <a:r>
              <a:rPr lang="zh-CN" altLang="en-US" sz="1200" dirty="0" smtClean="0"/>
              <a:t>性能优化的有，合理使用选择器、避免适用通配符，避免使用</a:t>
            </a:r>
            <a:r>
              <a:rPr lang="en-US" altLang="zh-CN" sz="1200" dirty="0" smtClean="0"/>
              <a:t>Hack</a:t>
            </a:r>
            <a:r>
              <a:rPr lang="zh-CN" altLang="en-US" sz="1200" dirty="0" smtClean="0"/>
              <a:t>等等，就不一一解释了。</a:t>
            </a:r>
            <a:endParaRPr lang="en-US" altLang="zh-CN" sz="1200" dirty="0" smtClean="0"/>
          </a:p>
          <a:p>
            <a:r>
              <a:rPr lang="zh-CN" altLang="en-US" baseline="0" dirty="0" smtClean="0"/>
              <a:t>图片：</a:t>
            </a:r>
            <a:r>
              <a:rPr lang="en-US" altLang="zh-CN" baseline="0" dirty="0" smtClean="0"/>
              <a:t>1</a:t>
            </a:r>
            <a:r>
              <a:rPr lang="zh-CN" altLang="en-US" baseline="0" dirty="0" smtClean="0"/>
              <a:t>是</a:t>
            </a:r>
            <a:r>
              <a:rPr lang="zh-CN" altLang="en-US" sz="1200" dirty="0" smtClean="0"/>
              <a:t>合并图片，减少请求量，这在客户端优化说过，表现在代码上就是使用</a:t>
            </a:r>
            <a:r>
              <a:rPr lang="en-US" altLang="zh-CN" sz="1200" dirty="0" smtClean="0"/>
              <a:t>CSS sprites</a:t>
            </a:r>
            <a:r>
              <a:rPr lang="zh-CN" altLang="en-US" sz="1200" dirty="0" smtClean="0"/>
              <a:t>。这个优化效果比较好，技术难度低，但也比较耗工时，因为需要并图，定位需要很精确。</a:t>
            </a:r>
            <a:endParaRPr lang="en-US" altLang="zh-CN" sz="1200" dirty="0" smtClean="0"/>
          </a:p>
          <a:p>
            <a:r>
              <a:rPr lang="zh-CN" altLang="en-US" sz="1200" dirty="0" smtClean="0"/>
              <a:t>图片大小控制，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/>
              <a:t>还有就是</a:t>
            </a:r>
            <a:r>
              <a:rPr lang="en-US" altLang="zh-CN" sz="1200" dirty="0" err="1" smtClean="0"/>
              <a:t>Javasript</a:t>
            </a:r>
            <a:r>
              <a:rPr lang="zh-CN" altLang="en-US" sz="1200" dirty="0" smtClean="0"/>
              <a:t>，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javascript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做为一门语言，要讲它的优化就不是一次分享能讲的完了。这主要分享下像我们这种非专业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前端，在用到</a:t>
            </a:r>
            <a:r>
              <a:rPr lang="en-US" altLang="zh-CN" sz="1200" dirty="0" err="1" smtClean="0"/>
              <a:t>js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开发时该注意哪些。首先是语言基础层面优化，什么语言都一样，要用好，必须对它的语法基础及基础</a:t>
            </a:r>
            <a:r>
              <a:rPr lang="en-US" altLang="zh-CN" sz="1200" dirty="0" smtClean="0"/>
              <a:t>API</a:t>
            </a:r>
            <a:r>
              <a:rPr lang="zh-CN" altLang="en-US" sz="1200" dirty="0" smtClean="0"/>
              <a:t>有较深的了解。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dirty="0" smtClean="0"/>
              <a:t>总结完了，以上就是我要分享的前端优化全部内容，是不是很简单。</a:t>
            </a:r>
            <a:endParaRPr lang="en-US" altLang="zh-CN" dirty="0" smtClean="0"/>
          </a:p>
          <a:p>
            <a:r>
              <a:rPr lang="zh-CN" altLang="en-US" dirty="0" smtClean="0"/>
              <a:t>听的认真的同事可能已经发现，还有几个坑没填呢，好吧，接下来我们就来填坑。今天内容都没有深入到技术点，填坑我就偏点的方式来讲。这个点就动静分离。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333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动静分离对于现在的开发来说不是什么新鲜事物了，大多数系统或多或少的都使用了一些动静分离技术，但对于最早的</a:t>
            </a:r>
            <a:r>
              <a:rPr lang="en-US" altLang="zh-CN" dirty="0" smtClean="0"/>
              <a:t>web</a:t>
            </a:r>
            <a:r>
              <a:rPr lang="zh-CN" altLang="en-US" baseline="0" dirty="0" smtClean="0"/>
              <a:t>项目来说说就不是这样了，我最早接触项目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 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都直接在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里的</a:t>
            </a:r>
            <a:r>
              <a:rPr lang="zh-CN" altLang="en-US" dirty="0" smtClean="0"/>
              <a:t>。既然大家都提动静分离，动静分离到达指什么，实施动静分离又到底有什么好处呢。简单总结了下，有以下三大优点。。。</a:t>
            </a:r>
            <a:endParaRPr lang="en-US" altLang="zh-CN" dirty="0" smtClean="0"/>
          </a:p>
          <a:p>
            <a:r>
              <a:rPr lang="zh-CN" altLang="en-US" dirty="0" smtClean="0"/>
              <a:t>这都是我自己在不同项目不同动静分离方案中总结出来的。</a:t>
            </a:r>
            <a:r>
              <a:rPr lang="zh-CN" altLang="en-US" baseline="0" dirty="0" smtClean="0"/>
              <a:t> 第一点有利代码复用，是因为我最初接触项目，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和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都是写在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里的。结果不同页面有很多相同或相似的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或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第二点就不用说了，没有人是全能的，现在的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项目都是必须有前端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并且前端占项目开发的比重会越来越大。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第三点，教研就是比较好的例子，教研目前实施的常规的动静分离，</a:t>
            </a:r>
            <a:r>
              <a:rPr lang="en-US" altLang="zh-CN" baseline="0" dirty="0" err="1" smtClean="0"/>
              <a:t>js,css</a:t>
            </a:r>
            <a:r>
              <a:rPr lang="zh-CN" altLang="en-US" baseline="0" dirty="0" smtClean="0"/>
              <a:t>，图片等静态资源放独立的目录，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放</a:t>
            </a:r>
            <a:r>
              <a:rPr lang="en-US" altLang="zh-CN" baseline="0" dirty="0" smtClean="0"/>
              <a:t>servlet </a:t>
            </a:r>
            <a:r>
              <a:rPr lang="zh-CN" altLang="en-US" baseline="0" dirty="0" smtClean="0"/>
              <a:t>规范保护目录，在压力测试时，未实施优化，几十并发</a:t>
            </a:r>
            <a:r>
              <a:rPr lang="en-US" altLang="zh-CN" baseline="0" dirty="0" err="1" smtClean="0"/>
              <a:t>cpu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很快就跑满了，后面仅仅加上</a:t>
            </a:r>
            <a:r>
              <a:rPr lang="en-US" altLang="zh-CN" baseline="0" dirty="0" err="1" smtClean="0"/>
              <a:t>nginx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反向代理，开启后最高压到五百多并发，但还不是静态内容导致的，压了下</a:t>
            </a:r>
            <a:r>
              <a:rPr lang="en-US" altLang="zh-CN" baseline="0" dirty="0" err="1" smtClean="0"/>
              <a:t>ngix</a:t>
            </a:r>
            <a:r>
              <a:rPr lang="zh-CN" altLang="en-US" baseline="0" dirty="0" smtClean="0"/>
              <a:t>纯静态，没进行任何优化可以跑</a:t>
            </a:r>
            <a:r>
              <a:rPr lang="en-US" altLang="zh-CN" baseline="0" dirty="0" smtClean="0"/>
              <a:t>2000</a:t>
            </a:r>
            <a:r>
              <a:rPr lang="zh-CN" altLang="en-US" baseline="0" dirty="0" smtClean="0"/>
              <a:t>多并发，好像还是带宽先满。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第四点是更深一层优化带来的优点。比如说在教研的动静分离基础上，我们需要进一步优化，可以怎么做呢。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一种思路是不断减少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服务器的工作，能不在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服务器处理的就不在</a:t>
            </a:r>
            <a:r>
              <a:rPr lang="en-US" altLang="zh-CN" baseline="0" dirty="0" smtClean="0"/>
              <a:t>web </a:t>
            </a:r>
            <a:r>
              <a:rPr lang="zh-CN" altLang="en-US" baseline="0" dirty="0" smtClean="0"/>
              <a:t>服务器处理。首先我们看看</a:t>
            </a:r>
            <a:r>
              <a:rPr lang="en-US" altLang="zh-CN" baseline="0" dirty="0" smtClean="0"/>
              <a:t>view </a:t>
            </a:r>
            <a:r>
              <a:rPr lang="zh-CN" altLang="en-US" baseline="0" dirty="0" smtClean="0"/>
              <a:t>层，</a:t>
            </a:r>
            <a:r>
              <a:rPr lang="en-US" altLang="zh-CN" baseline="0" dirty="0" smtClean="0"/>
              <a:t>java </a:t>
            </a:r>
            <a:r>
              <a:rPr lang="zh-CN" altLang="en-US" baseline="0" dirty="0" smtClean="0"/>
              <a:t>的话是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。大家看看自己做的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内容可能就会发现，现在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里动态内容其实并不多，纯动态内容的</a:t>
            </a:r>
            <a:r>
              <a:rPr lang="en-US" altLang="zh-CN" baseline="0" dirty="0" err="1" smtClean="0"/>
              <a:t>jsp</a:t>
            </a:r>
            <a:r>
              <a:rPr lang="zh-CN" altLang="en-US" baseline="0" dirty="0" smtClean="0"/>
              <a:t>几乎没有，很多都是一些静态或伪静态内容。那这里是不是就有近一步分离空间了呢。我们一步一步来，首先是那些静态与伪静态内容，</a:t>
            </a:r>
            <a:r>
              <a:rPr lang="en-US" altLang="zh-CN" baseline="0" dirty="0" err="1" smtClean="0"/>
              <a:t>jsp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通常是使用</a:t>
            </a:r>
            <a:r>
              <a:rPr lang="en-US" altLang="zh-CN" baseline="0" dirty="0" smtClean="0"/>
              <a:t>include </a:t>
            </a:r>
            <a:r>
              <a:rPr lang="zh-CN" altLang="en-US" baseline="0" dirty="0" smtClean="0"/>
              <a:t>方式引入，比如头，尾，工具栏，菜单，侧边栏等，既然是静态或伪静态是否可以将这类资源往前移呢，方法肯定是有的，那就是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和 </a:t>
            </a:r>
            <a:r>
              <a:rPr lang="en-US" altLang="zh-CN" baseline="0" dirty="0" smtClean="0"/>
              <a:t>ESI ,</a:t>
            </a:r>
            <a:r>
              <a:rPr lang="zh-CN" altLang="en-US" baseline="0" dirty="0" smtClean="0"/>
              <a:t>两种都是服务端引入技术，但是可以由静态服务器来实现，如</a:t>
            </a:r>
            <a:r>
              <a:rPr lang="en-US" altLang="zh-CN" baseline="0" dirty="0" smtClean="0"/>
              <a:t>apache</a:t>
            </a:r>
            <a:r>
              <a:rPr lang="zh-CN" altLang="en-US" baseline="0" dirty="0" smtClean="0"/>
              <a:t>、</a:t>
            </a:r>
            <a:r>
              <a:rPr lang="en-US" altLang="zh-CN" baseline="0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都有相应的实现，</a:t>
            </a:r>
            <a:r>
              <a:rPr lang="en-US" altLang="zh-CN" baseline="0" dirty="0" smtClean="0"/>
              <a:t>SSI </a:t>
            </a:r>
            <a:r>
              <a:rPr lang="zh-CN" altLang="en-US" baseline="0" dirty="0" smtClean="0"/>
              <a:t>引入静态内容，</a:t>
            </a:r>
            <a:r>
              <a:rPr lang="en-US" altLang="zh-CN" baseline="0" dirty="0" smtClean="0"/>
              <a:t>ESI </a:t>
            </a:r>
            <a:r>
              <a:rPr lang="zh-CN" altLang="en-US" baseline="0" dirty="0" smtClean="0"/>
              <a:t>是引入动态内容。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这里不深入介绍，有兴趣的可以自己了解，不会太难。并且这两个技术对开发调试有一定影响，优化效果也有限，所以非并发要求很高，一般不会使用。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而目前使用最多的，更近一步的优化</a:t>
            </a:r>
            <a:r>
              <a:rPr lang="en-US" altLang="zh-CN" baseline="0" dirty="0" smtClean="0"/>
              <a:t>CSI,</a:t>
            </a:r>
            <a:r>
              <a:rPr lang="zh-CN" altLang="en-US" baseline="0" dirty="0" smtClean="0"/>
              <a:t>即将后端控制层前移，前端逐渐工程化，甚至由前端驱动开发。这方案能得以实现还主要得感谢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， </a:t>
            </a:r>
            <a:r>
              <a:rPr lang="en-US" altLang="zh-CN" baseline="0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的出现算是前端的一个历程碑，各自框架，技术层出不穷，一些开发模式如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MVVM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Model-View-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ViewModel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）也在前端重新焕发。我们先来看看这种新开发模型的项目结构。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我们最后在总结下</a:t>
            </a:r>
            <a:r>
              <a:rPr lang="en-US" altLang="zh-CN" dirty="0" smtClean="0"/>
              <a:t>CSI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的相关优点和一些相关技术，因为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并没有在我做过的项目中实际应用，所以只是参考总结，相关技术的深入也需要有兴趣的同事，自己去研究。但</a:t>
            </a:r>
            <a:r>
              <a:rPr lang="en-US" altLang="zh-CN" baseline="0" dirty="0" smtClean="0"/>
              <a:t>CSI </a:t>
            </a:r>
            <a:r>
              <a:rPr lang="zh-CN" altLang="en-US" baseline="0" dirty="0" smtClean="0"/>
              <a:t>在互联网行业内，特别是高并发的互联网产品中早就在大规模引用了，如京东，淘宝，他们不仅是应用，还做了更深层次的优化。我最近就看到一篇京东前端的介绍文章，他们就在</a:t>
            </a:r>
            <a:r>
              <a:rPr lang="en-US" altLang="zh-CN" baseline="0" dirty="0" smtClean="0"/>
              <a:t>gulp </a:t>
            </a:r>
            <a:r>
              <a:rPr lang="zh-CN" altLang="en-US" baseline="0" dirty="0" smtClean="0"/>
              <a:t>及</a:t>
            </a:r>
            <a:r>
              <a:rPr lang="en-US" altLang="zh-CN" baseline="0" dirty="0" err="1" smtClean="0"/>
              <a:t>webpack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基础上封装了自己自动化框架。</a:t>
            </a:r>
            <a:endParaRPr lang="en-US" altLang="zh-CN" baseline="0" dirty="0" smtClean="0"/>
          </a:p>
          <a:p>
            <a:r>
              <a:rPr lang="zh-CN" altLang="en-US" dirty="0" smtClean="0"/>
              <a:t>优点和总结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gulp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及相关插件，基本可以做到自动合并</a:t>
            </a:r>
            <a:r>
              <a:rPr lang="en-US" altLang="zh-CN" baseline="0" dirty="0" err="1" smtClean="0"/>
              <a:t>css</a:t>
            </a:r>
            <a:r>
              <a:rPr lang="en-US" altLang="zh-CN" baseline="0" dirty="0" smtClean="0"/>
              <a:t>, </a:t>
            </a:r>
            <a:r>
              <a:rPr lang="zh-CN" altLang="en-US" baseline="0" dirty="0" smtClean="0"/>
              <a:t>解析</a:t>
            </a:r>
            <a:r>
              <a:rPr lang="en-US" altLang="zh-CN" baseline="0" dirty="0" err="1" smtClean="0"/>
              <a:t>less,sass</a:t>
            </a:r>
            <a:r>
              <a:rPr lang="en-US" altLang="zh-CN" baseline="0" dirty="0" smtClean="0"/>
              <a:t>,</a:t>
            </a:r>
            <a:r>
              <a:rPr lang="zh-CN" altLang="en-US" baseline="0" dirty="0" smtClean="0"/>
              <a:t>自动压缩</a:t>
            </a:r>
            <a:r>
              <a:rPr lang="en-US" altLang="zh-CN" baseline="0" dirty="0" err="1" smtClean="0"/>
              <a:t>js</a:t>
            </a:r>
            <a:r>
              <a:rPr lang="en-US" altLang="zh-CN" baseline="0" dirty="0" smtClean="0"/>
              <a:t>,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方便使用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图片雪碧图，自动化测试，热启动，浏览器自动刷新等等。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控制层前移，实现原来在后端控制层及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功能。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模块化开发，随着前端的复杂化，通常会采用模块化开发，这又会引入模块关系管理难及加载顺序与速度问题，而</a:t>
            </a:r>
            <a:r>
              <a:rPr lang="en-US" altLang="zh-CN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requireJs,SeaJs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就是为解决这类问题而生</a:t>
            </a:r>
            <a:r>
              <a:rPr lang="en-US" altLang="zh-CN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与后端解耦，指的是前端开发过程可以不依赖后端，只需要与后端沟通好接口定义，开发过程完全可以借助</a:t>
            </a:r>
            <a:r>
              <a:rPr lang="en-US" altLang="zh-CN" dirty="0" err="1" smtClean="0"/>
              <a:t>nodejs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的服务端功能来模拟后端接口，以调试程序，待后端接口开发完成，只需将接口地址做下更换即可。</a:t>
            </a:r>
            <a:endParaRPr lang="en-US" altLang="zh-CN" baseline="0" dirty="0" smtClean="0"/>
          </a:p>
          <a:p>
            <a:endParaRPr lang="en-US" altLang="zh-CN" baseline="0" dirty="0" smtClean="0"/>
          </a:p>
          <a:p>
            <a:r>
              <a:rPr lang="zh-CN" altLang="en-US" baseline="0" dirty="0" smtClean="0"/>
              <a:t>说了这么多优点，接下来也说说缺点：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最大缺点就是对前端开发人员要求较高，需要学习各种新技术，要求较高的编程能力。</a:t>
            </a:r>
            <a:endParaRPr lang="en-US" altLang="zh-CN" baseline="0" dirty="0" smtClean="0"/>
          </a:p>
          <a:p>
            <a:r>
              <a:rPr lang="en-US" altLang="zh-CN" baseline="0" dirty="0" smtClean="0"/>
              <a:t>   </a:t>
            </a:r>
            <a:r>
              <a:rPr lang="zh-CN" altLang="en-US" baseline="0" dirty="0" smtClean="0"/>
              <a:t>第二是一些可能动态页面很容易处理的问题变得比较复杂，如</a:t>
            </a:r>
            <a:r>
              <a:rPr lang="en-US" altLang="zh-CN" baseline="0" dirty="0" smtClean="0"/>
              <a:t>session </a:t>
            </a:r>
            <a:r>
              <a:rPr lang="zh-CN" altLang="en-US" baseline="0" dirty="0" smtClean="0"/>
              <a:t>值，权限控制，关联信息输出等等。</a:t>
            </a: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到这</a:t>
            </a:r>
            <a:r>
              <a:rPr lang="en-US" altLang="zh-CN" dirty="0" smtClean="0"/>
              <a:t>web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前端优化介绍的差不多了，最后还是要强调下，前端优化是提高网站用户体验，增强网站并发，降低运营成本的有效方法，但也是有代价的，不同的优化有不同的代价。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不是这样了，我最早接触的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就是纯静态的，那时开发工具还是</a:t>
            </a:r>
            <a:r>
              <a:rPr lang="zh-CN" altLang="en-US" baseline="0" dirty="0" smtClean="0"/>
              <a:t>三剑客的天下，但不要小看纯静态站，如果过能把动态内容静态化，那什么高并发都不在话下，解决起来会非常简单，现在的</a:t>
            </a:r>
            <a:r>
              <a:rPr lang="en-US" altLang="zh-CN" baseline="0" dirty="0" err="1" smtClean="0"/>
              <a:t>cms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系统，新闻系统都会有这类机制。。。</a:t>
            </a:r>
            <a:endParaRPr lang="en-US" altLang="zh-CN" dirty="0" smtClean="0"/>
          </a:p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872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首先看下这样一个图。最下面的是我在</a:t>
            </a:r>
            <a:r>
              <a:rPr lang="en-US" altLang="zh-CN" dirty="0" smtClean="0"/>
              <a:t>50M </a:t>
            </a:r>
            <a:r>
              <a:rPr lang="zh-CN" altLang="en-US" dirty="0" smtClean="0"/>
              <a:t>带宽，使用</a:t>
            </a:r>
            <a:r>
              <a:rPr lang="en-US" altLang="zh-CN" dirty="0" smtClean="0"/>
              <a:t>chrome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访问百度的一个</a:t>
            </a:r>
            <a:r>
              <a:rPr lang="en-US" altLang="zh-CN" baseline="0" dirty="0" smtClean="0"/>
              <a:t>2k</a:t>
            </a:r>
            <a:r>
              <a:rPr lang="zh-CN" altLang="en-US" baseline="0" dirty="0" smtClean="0"/>
              <a:t>小图片的加载时间，从这图我们可以得出，对于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来说，前端</a:t>
            </a:r>
            <a:r>
              <a:rPr lang="zh-CN" altLang="en-US" dirty="0" smtClean="0"/>
              <a:t>优化如果能优化，一定是效果最好，见效最快，且成本可能最低的，试想后台幸幸苦苦，又缓存，又是逻辑优化等等忙了一通下来也可能就节省了个几十毫秒。而前端可能只需要优化几张图片就节省几百毫秒甚至更多。</a:t>
            </a:r>
            <a:endParaRPr lang="en-US" altLang="zh-CN" dirty="0" smtClean="0"/>
          </a:p>
          <a:p>
            <a:r>
              <a:rPr lang="zh-CN" altLang="en-US" dirty="0" smtClean="0"/>
              <a:t>拿教研来说，没优化前静态文件大小是</a:t>
            </a:r>
            <a:r>
              <a:rPr lang="en-US" altLang="zh-CN" dirty="0" smtClean="0"/>
              <a:t>30</a:t>
            </a:r>
            <a:r>
              <a:rPr lang="zh-CN" altLang="en-US" dirty="0" smtClean="0"/>
              <a:t>多</a:t>
            </a:r>
            <a:r>
              <a:rPr lang="en-US" altLang="zh-CN" dirty="0" smtClean="0"/>
              <a:t>M,</a:t>
            </a:r>
            <a:r>
              <a:rPr lang="zh-CN" altLang="en-US" dirty="0" smtClean="0"/>
              <a:t>优化是</a:t>
            </a:r>
            <a:r>
              <a:rPr lang="en-US" altLang="zh-CN" dirty="0" smtClean="0"/>
              <a:t>10M</a:t>
            </a:r>
            <a:r>
              <a:rPr lang="zh-CN" altLang="en-US" dirty="0" smtClean="0"/>
              <a:t>以下。</a:t>
            </a:r>
            <a:endParaRPr lang="en-US" altLang="zh-CN" dirty="0" smtClean="0"/>
          </a:p>
          <a:p>
            <a:r>
              <a:rPr lang="zh-CN" altLang="en-US" dirty="0" smtClean="0"/>
              <a:t>没优化首页前压测几十并发，服务器带宽就跑满。</a:t>
            </a:r>
            <a:endParaRPr lang="en-US" altLang="zh-CN" dirty="0" smtClean="0"/>
          </a:p>
          <a:p>
            <a:r>
              <a:rPr lang="zh-CN" altLang="en-US" dirty="0" smtClean="0"/>
              <a:t>所以说前端优化对于我们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项目来说是非常重要的。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今天我会以。。。这三个问题为出发点，分享下自己的前端优化的一些看法。</a:t>
            </a:r>
            <a:endParaRPr lang="en-US" altLang="zh-CN" dirty="0" smtClean="0"/>
          </a:p>
          <a:p>
            <a:r>
              <a:rPr lang="zh-CN" altLang="en-US" dirty="0" smtClean="0"/>
              <a:t>因为我主要做开发，看今天来的也是开发，所以重点分享下如何优化。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在讲这些内容之前，我们还需要先解决一个问题。</a:t>
            </a:r>
            <a:endParaRPr lang="en-US" altLang="zh-CN" dirty="0" smtClean="0"/>
          </a:p>
          <a:p>
            <a:r>
              <a:rPr lang="zh-CN" altLang="en-US" dirty="0" smtClean="0"/>
              <a:t>就是什么是前端，前端的定义是什么。我找了一下，。。。</a:t>
            </a:r>
            <a:endParaRPr lang="en-US" altLang="zh-CN" dirty="0" smtClean="0"/>
          </a:p>
          <a:p>
            <a:r>
              <a:rPr lang="zh-CN" altLang="en-US" dirty="0" smtClean="0"/>
              <a:t>按这个定义来说，前端是包含视觉设计，也就是</a:t>
            </a:r>
            <a:r>
              <a:rPr lang="en-US" altLang="zh-CN" dirty="0" smtClean="0"/>
              <a:t>UI</a:t>
            </a:r>
            <a:r>
              <a:rPr lang="zh-CN" altLang="en-US" dirty="0" smtClean="0"/>
              <a:t>的，很显然我今天要分享并不是前端全部，而只是前端开发部分，为了方便，接下来我还是以前端表述了。好，定义清楚了，那接下来我们就进入到正题，首先来看看为何优化。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我认为我们做任何事情之前，都应该想问问自己这么做的目的是什么？做完后能达到什么效果和收益？</a:t>
            </a:r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清楚了做事的目的，在执行过程才不会迷茫。</a:t>
            </a:r>
            <a:endParaRPr lang="en-US" altLang="zh-CN" sz="1200" baseline="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baseline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当然，要求人人或事事这么做是很困难的，大多事情都被迫才去做的。比如中国的改革。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那我们的前端优化的目的又什么嫩，为何要进行优化呢。可能大家会说。。。等等，确实这些都是，但我认为这些都不是根本目的，根本目的，也就是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今天我们重点是如何优化，这里我就不细讲了，大家自己理解。那么我们理出这么一个官话版的目标有什么用呢，</a:t>
            </a:r>
            <a:endParaRPr lang="en-US" altLang="zh-CN" dirty="0" smtClean="0"/>
          </a:p>
          <a:p>
            <a:r>
              <a:rPr lang="zh-CN" altLang="en-US" dirty="0" smtClean="0"/>
              <a:t>我认为它的主要作用就是给我们制定执行方案时提供一个基本准则。比如说我们在确定优化什么的时候，就可以依据这个准则来确定哪些该优化，哪些不需要优化，以及优化到什么程度。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那到底该优化什么呢，</a:t>
            </a:r>
            <a:endParaRPr lang="en-US" altLang="zh-CN" dirty="0" smtClean="0"/>
          </a:p>
          <a:p>
            <a:r>
              <a:rPr lang="zh-CN" altLang="en-US" dirty="0" smtClean="0"/>
              <a:t>我认为优化什么没有现成答案，而是根据具体问题具体分析，不同产品，有不同的优化目的，当然也就有不同的优化内容。</a:t>
            </a:r>
            <a:endParaRPr lang="en-US" altLang="zh-CN" dirty="0" smtClean="0"/>
          </a:p>
          <a:p>
            <a:r>
              <a:rPr lang="zh-CN" altLang="en-US" dirty="0" smtClean="0"/>
              <a:t>都说授人以鱼不如授人以渔，今天我不打算讲具体产品，而想分享下如何确定该优化什么呢，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应用到优化中就是那出问题优化哪，优点刚才讲了，我们讲讲缺点，反应慢（属于亡羊补牢），治标不治本（因为通常问题是在系统完成后出现，我们为维持稳定性，通常不会去做根本性的大手术）。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对于优化大家可能看到过这样一句话，“不要过早的优化”。我不知道这句话是否有前置条件，如果没有我是不太认同的。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因为我认为这也是分情况的，一些结构性，且不适合补偿优化的就应该提前介入。所以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我推荐的做法是。。。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 smtClean="0"/>
              <a:t>找好目标，做好定位： 以我们最终目标为原则，结合产品具体情况（如产品目标用户定位，销售模式，运营方式等等）来制定优化方向，和优化度。</a:t>
            </a:r>
            <a:endParaRPr lang="en-US" altLang="zh-CN" dirty="0" smtClean="0"/>
          </a:p>
          <a:p>
            <a:r>
              <a:rPr lang="zh-CN" altLang="en-US" dirty="0" smtClean="0"/>
              <a:t>以防为主，防治结合： 是指优化不是产品研发过程的一个阶段，而是伴随产品整个生命周期，从产品的原型设计，到技术架构，到开发，在到运维，每个阶段都应该考虑优化。</a:t>
            </a:r>
            <a:endParaRPr lang="en-US" altLang="zh-CN" dirty="0" smtClean="0"/>
          </a:p>
          <a:p>
            <a:r>
              <a:rPr lang="zh-CN" altLang="en-US" dirty="0" smtClean="0"/>
              <a:t>这个问题也是方向性问题，里面水很深，今天也不准备再深入的探讨了。还是来讲讲，我们技术最关系的问题如何优化吧。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今天讲的如何优化，不是针对某一个产品，属于纯技术性问题，所以也没有前面讲的那些限制，我会尽量全的讲下各个优化点。首先我把分为两个方向，分别是实施优化和开发优化。因为实施优化是前端优化的一个重要环节，但因我没有太多的运维经验，就简单介绍，重点会在开发优化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实施优化，我认为至少有以下几个方面需要去做。</a:t>
            </a:r>
            <a:endParaRPr lang="en-US" altLang="zh-CN" dirty="0" smtClean="0"/>
          </a:p>
          <a:p>
            <a:r>
              <a:rPr lang="zh-CN" altLang="en-US" dirty="0" smtClean="0"/>
              <a:t>一。。。，比如现在常用的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+ tomcat</a:t>
            </a:r>
            <a:r>
              <a:rPr lang="zh-CN" altLang="en-US" baseline="0" dirty="0" smtClean="0"/>
              <a:t>的部署方式。</a:t>
            </a:r>
            <a:r>
              <a:rPr lang="zh-CN" altLang="en-US" dirty="0" smtClean="0"/>
              <a:t>当然动静分离是需要开发支持的，如果我们开发的代码没有实现动静分离，实施水平再高也没有办法。</a:t>
            </a:r>
            <a:endParaRPr lang="en-US" altLang="zh-CN" dirty="0" smtClean="0"/>
          </a:p>
          <a:p>
            <a:r>
              <a:rPr lang="zh-CN" altLang="en-US" dirty="0" smtClean="0"/>
              <a:t>二。。。这里我不是说的开发用的缓存，主要是指静态内容的缓存，如果没做缓存，静态内容是在硬盘的，访问速度比缓存到内存慢多少就应该不用我多说了。据我了解</a:t>
            </a:r>
            <a:r>
              <a:rPr lang="en-US" altLang="zh-CN" dirty="0" err="1" smtClean="0"/>
              <a:t>ngix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可以搭建这样的缓存。</a:t>
            </a:r>
            <a:endParaRPr lang="en-US" altLang="zh-CN" dirty="0" smtClean="0"/>
          </a:p>
          <a:p>
            <a:r>
              <a:rPr lang="zh-CN" altLang="en-US" dirty="0" smtClean="0"/>
              <a:t>三。。。</a:t>
            </a:r>
            <a:r>
              <a:rPr lang="en-US" altLang="zh-CN" dirty="0" smtClean="0"/>
              <a:t>CND </a:t>
            </a:r>
            <a:r>
              <a:rPr lang="zh-CN" altLang="en-US" dirty="0" smtClean="0"/>
              <a:t>本质也是一个缓存，但对比服务端缓存的优势是可以解决各种网络问题。</a:t>
            </a:r>
            <a:r>
              <a:rPr lang="en-US" altLang="zh-CN" dirty="0" smtClean="0"/>
              <a:t>CDN </a:t>
            </a:r>
            <a:r>
              <a:rPr lang="zh-CN" altLang="en-US" dirty="0" smtClean="0"/>
              <a:t>可以自己搭建，也可以使用第三方服务，但一般都是使用第三方，然后通过在第三方的服务上配置来使用</a:t>
            </a:r>
            <a:r>
              <a:rPr lang="en-US" altLang="zh-CN" dirty="0" smtClean="0"/>
              <a:t>CDN.</a:t>
            </a:r>
          </a:p>
          <a:p>
            <a:r>
              <a:rPr lang="zh-CN" altLang="en-US" dirty="0" smtClean="0"/>
              <a:t>四。。。</a:t>
            </a:r>
            <a:r>
              <a:rPr lang="zh-CN" altLang="en-US" baseline="0" dirty="0" smtClean="0"/>
              <a:t> 这是要一定优化经验才能实施好的一点，但如果能实施效果还是会不错的。比如说</a:t>
            </a:r>
            <a:r>
              <a:rPr lang="en-US" altLang="zh-CN" baseline="0" dirty="0" smtClean="0"/>
              <a:t>tomcat </a:t>
            </a:r>
            <a:r>
              <a:rPr lang="zh-CN" altLang="en-US" baseline="0" dirty="0" smtClean="0"/>
              <a:t>经过优化后可以达几百并发，没优化也就几十了。</a:t>
            </a:r>
            <a:endParaRPr lang="en-US" altLang="zh-CN" baseline="0" dirty="0" smtClean="0"/>
          </a:p>
          <a:p>
            <a:r>
              <a:rPr lang="zh-CN" altLang="en-US" baseline="0" dirty="0" smtClean="0"/>
              <a:t>当然还有集群，分库等等各种，大型</a:t>
            </a:r>
            <a:r>
              <a:rPr lang="en-US" altLang="zh-CN" baseline="0" dirty="0" smtClean="0"/>
              <a:t>web</a:t>
            </a:r>
            <a:r>
              <a:rPr lang="zh-CN" altLang="en-US" baseline="0" dirty="0" smtClean="0"/>
              <a:t>实施是个复杂而系统的工程，大型网站的运维人员的编程能力是不输一般后台开发的，能力有限只能介绍点凤毛麟角了。</a:t>
            </a:r>
            <a:endParaRPr lang="en-US" altLang="zh-CN" dirty="0" smtClean="0"/>
          </a:p>
          <a:p>
            <a:r>
              <a:rPr lang="zh-CN" altLang="en-US" dirty="0" smtClean="0"/>
              <a:t>那下面我们重点来看看开发端，我们如何实施优化的。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有一句话比较好的总结前端优化的本质，说的是前端优化就是。。。，这三战术官方一点表述就是，优化的三大原理。接下来我们先来看看这三大战术的具体内容。</a:t>
            </a:r>
            <a:endParaRPr lang="en-US" altLang="zh-CN" dirty="0" smtClean="0"/>
          </a:p>
          <a:p>
            <a:r>
              <a:rPr lang="zh-CN" altLang="en-US" dirty="0" smtClean="0"/>
              <a:t>首先快，快的主要目的是增加用户体验。实现快两个方面进行优化，一是环境，包括网络环境和运行环境，这个主要偏实施，不细讲。第二是代码优化，加快执行速度，前端来说就是优化</a:t>
            </a:r>
            <a:r>
              <a:rPr lang="en-US" altLang="zh-CN" dirty="0" err="1" smtClean="0"/>
              <a:t>js,css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代码性能， 涉及代码性能优化，那点上的内容会很多，今天也不能展开讲了。</a:t>
            </a:r>
            <a:endParaRPr lang="en-US" altLang="zh-CN" dirty="0" smtClean="0"/>
          </a:p>
          <a:p>
            <a:r>
              <a:rPr lang="zh-CN" altLang="en-US" dirty="0" smtClean="0"/>
              <a:t>是少，是少请求。请求是服务器最大的敌人之一，因为每个请求都是要消耗资源的，不仅耗客户端资源，也消耗服务端资源。所以我们希望在达到用户需求需求情况下，请求越少越好。</a:t>
            </a:r>
            <a:endParaRPr lang="en-US" altLang="zh-CN" dirty="0" smtClean="0"/>
          </a:p>
          <a:p>
            <a:r>
              <a:rPr lang="zh-CN" altLang="en-US" dirty="0" smtClean="0"/>
              <a:t>实现方式： 合并（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，图片合并），但千万注意我们前面说的最终目标，不能盲目合并，因为合并是有成本的，特别是在我们还没有实现合并自动化的时候，成本还不低，所以要求我们能适度合并，另外，有时合并还可能导致降低用户体验，比如说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合并，如果不是适度的话，本来页面部分功能是很快可用的，但因为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合并变成了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 </a:t>
            </a:r>
            <a:r>
              <a:rPr lang="zh-CN" altLang="en-US" dirty="0" smtClean="0"/>
              <a:t>加载完成前完全不可用。</a:t>
            </a:r>
            <a:endParaRPr lang="en-US" altLang="zh-CN" dirty="0" smtClean="0"/>
          </a:p>
          <a:p>
            <a:r>
              <a:rPr lang="zh-CN" altLang="en-US" dirty="0" smtClean="0"/>
              <a:t>缓存，客户端能做的缓存不多，但效果很好。主要就是设置页面缓存，大家可能很少特意去设置这个，到去找如何设置不缓存的情况居多。这是因为浏览器对没设置缓存时默认是开启缓存的，缓存的主要缺点就是更新麻烦，特别是</a:t>
            </a:r>
            <a:r>
              <a:rPr lang="en-US" altLang="zh-CN" dirty="0" err="1" smtClean="0"/>
              <a:t>iframe</a:t>
            </a:r>
            <a:r>
              <a:rPr lang="en-US" altLang="zh-CN" dirty="0" smtClean="0"/>
              <a:t> </a:t>
            </a:r>
            <a:r>
              <a:rPr lang="zh-CN" altLang="en-US" dirty="0" smtClean="0"/>
              <a:t>内嵌页面。以前为省事，部分常更新页面我们就直接设置不缓存了，特别难搞的就在请求后加个随机数，其实这是懒人做法，页面不常用还好，但如果这是个高并发页面，可能就会成系统瓶颈了。如何做好缓存与更新的平衡呢，增加版本，资源上请求后增加版本号，需要有更新的时候在有的更新资源后升级下版本号。看起来很不错，兼顾了缓存与更新。但又引入了新问题，开发成本增加，开发工作有一项变两项，虽然不难，但也是很繁琐的。</a:t>
            </a:r>
            <a:endParaRPr lang="en-US" altLang="zh-CN" dirty="0" smtClean="0"/>
          </a:p>
          <a:p>
            <a:r>
              <a:rPr lang="zh-CN" altLang="en-US" dirty="0" smtClean="0"/>
              <a:t>出问题更难发现，如开发疲劳，遗忘那么几项版本号没更新，要发现是很困难的。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baseline="0" dirty="0" smtClean="0"/>
              <a:t>那有解决方案没呢，有，我们在讲完这四个战术后，在来综合探讨。接下我们看另一个战术点“近”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291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altLang="zh-CN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WEB</a:t>
            </a: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J2EE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39552" y="1700808"/>
            <a:ext cx="2790020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近</a:t>
            </a:r>
            <a:endParaRPr lang="en-US" altLang="zh-CN" b="1" dirty="0" smtClean="0"/>
          </a:p>
          <a:p>
            <a:r>
              <a:rPr lang="zh-CN" altLang="en-US" dirty="0" smtClean="0"/>
              <a:t>目的：减“距离”</a:t>
            </a:r>
            <a:endParaRPr lang="en-US" altLang="zh-CN" dirty="0" smtClean="0"/>
          </a:p>
          <a:p>
            <a:r>
              <a:rPr lang="zh-CN" altLang="en-US" dirty="0" smtClean="0"/>
              <a:t>实现：代理</a:t>
            </a:r>
            <a:r>
              <a:rPr lang="en-US" altLang="zh-CN" dirty="0" smtClean="0"/>
              <a:t>+CDN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34452" y="494116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</a:rPr>
              <a:t>成本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44660" y="47103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缓存更新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716016" y="1630896"/>
            <a:ext cx="333011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小</a:t>
            </a:r>
            <a:endParaRPr lang="en-US" altLang="zh-CN" b="1" dirty="0" smtClean="0"/>
          </a:p>
          <a:p>
            <a:r>
              <a:rPr lang="zh-CN" altLang="en-US" dirty="0" smtClean="0"/>
              <a:t>目的：降体积</a:t>
            </a:r>
            <a:endParaRPr lang="en-US" altLang="zh-CN" dirty="0" smtClean="0"/>
          </a:p>
          <a:p>
            <a:r>
              <a:rPr lang="zh-CN" altLang="en-US" dirty="0" smtClean="0"/>
              <a:t>实现：代码优化</a:t>
            </a:r>
            <a:r>
              <a:rPr lang="en-US" altLang="zh-CN" dirty="0" smtClean="0"/>
              <a:t>+</a:t>
            </a:r>
            <a:r>
              <a:rPr lang="zh-CN" altLang="en-US" dirty="0" smtClean="0"/>
              <a:t>压缩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11314" y="484796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度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0" name="线形标注 2 9"/>
          <p:cNvSpPr/>
          <p:nvPr/>
        </p:nvSpPr>
        <p:spPr>
          <a:xfrm>
            <a:off x="535013" y="4710335"/>
            <a:ext cx="2166175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76305"/>
              <a:gd name="adj6" fmla="val 79828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数据处理层次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zh-CN" altLang="en-US" dirty="0">
                <a:solidFill>
                  <a:srgbClr val="00B050"/>
                </a:solidFill>
              </a:rPr>
              <a:t>物理距离</a:t>
            </a:r>
          </a:p>
        </p:txBody>
      </p:sp>
      <p:sp>
        <p:nvSpPr>
          <p:cNvPr id="17" name="线形标注 2 16"/>
          <p:cNvSpPr/>
          <p:nvPr/>
        </p:nvSpPr>
        <p:spPr>
          <a:xfrm>
            <a:off x="5076056" y="4750406"/>
            <a:ext cx="2520280" cy="864097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160873"/>
              <a:gd name="adj6" fmla="val 6274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js,html,css</a:t>
            </a:r>
            <a:r>
              <a:rPr lang="zh-CN" altLang="en-US" dirty="0" smtClean="0">
                <a:solidFill>
                  <a:srgbClr val="00B050"/>
                </a:solidFill>
              </a:rPr>
              <a:t>代码优化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各种静态资源压缩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2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340768"/>
            <a:ext cx="8034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CSS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合并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background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margin/padding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border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利用继承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把可共用的样式设置在父级元素上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移除多余的结构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(frameworks)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和重设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(reset)</a:t>
            </a: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代码性能优化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如合理使用选择器、避免适用通配符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67544" y="3140968"/>
            <a:ext cx="80344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JAVASCRIPT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性能优化。避免全局查找、避免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语句、避免全局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量等等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结构优化。模块化开发、工程化、规范化等等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加载优化。代码压缩、模块化异步加载（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AMD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7544" y="4581128"/>
            <a:ext cx="8034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图片：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图片合并。结合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sprites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，合并图片，减少请求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图片大小优化。合理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选择图片格式和清晰度，降低图片大小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7508" y="5733256"/>
            <a:ext cx="8320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HTML</a:t>
            </a:r>
            <a:r>
              <a:rPr lang="zh-CN" altLang="en-US" b="1" dirty="0" smtClean="0"/>
              <a:t>：</a:t>
            </a:r>
            <a:endParaRPr lang="zh-CN" altLang="en-US" b="1" dirty="0"/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文档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结构优化。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css,js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分离、尽量使用语义标记、站内使用相对路径等等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2000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体积优化。合理复用、代码压缩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292402"/>
            <a:ext cx="802838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动静分离优点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有利于代码复用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职责分离，让专业人做专业的事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方便实施优化，可对不同内容使用不同优化方案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方便实施前端构建自动化，规范化</a:t>
            </a:r>
            <a:endParaRPr lang="en-US" altLang="zh-CN" sz="2400" dirty="0" smtClean="0"/>
          </a:p>
          <a:p>
            <a:pPr lvl="1"/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6846" y="4581128"/>
            <a:ext cx="802838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优化</a:t>
            </a:r>
            <a:r>
              <a:rPr lang="zh-CN" altLang="en-US" sz="2800" b="1" dirty="0" smtClean="0"/>
              <a:t>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动静</a:t>
            </a:r>
            <a:r>
              <a:rPr lang="zh-CN" altLang="en-US" sz="2400" dirty="0"/>
              <a:t>整合操作往前</a:t>
            </a:r>
            <a:r>
              <a:rPr lang="zh-CN" altLang="en-US" sz="2400" dirty="0" smtClean="0"/>
              <a:t>移。相关技术</a:t>
            </a:r>
            <a:r>
              <a:rPr lang="en-US" altLang="zh-CN" sz="2400" dirty="0" smtClean="0"/>
              <a:t>ESI,SSI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控制层前移，前端工程化，前端驱动开发。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26" y="1412776"/>
            <a:ext cx="2664296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403581"/>
            <a:ext cx="3756191" cy="4594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67544" y="6292177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50"/>
                </a:solidFill>
              </a:rPr>
              <a:t>简单动静分离项目结构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07298" y="6292177"/>
            <a:ext cx="2501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50"/>
                </a:solidFill>
              </a:rPr>
              <a:t>CSI 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前端项目结构</a:t>
            </a:r>
            <a:endParaRPr lang="zh-CN" alt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动静分离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325" y="1628800"/>
            <a:ext cx="802838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CSI</a:t>
            </a:r>
            <a:r>
              <a:rPr lang="zh-CN" altLang="en-US" sz="2800" b="1" dirty="0" smtClean="0"/>
              <a:t>化优点与相关技术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自动化构建。相关技术</a:t>
            </a:r>
            <a:r>
              <a:rPr lang="en-US" altLang="zh-CN" sz="2400" dirty="0" err="1" smtClean="0"/>
              <a:t>gulp,grant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控制层前移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可以使用</a:t>
            </a:r>
            <a:r>
              <a:rPr lang="en-US" altLang="zh-CN" sz="2400" dirty="0" err="1" smtClean="0"/>
              <a:t>mvvm</a:t>
            </a:r>
            <a:r>
              <a:rPr lang="zh-CN" altLang="en-US" sz="2400" dirty="0" smtClean="0"/>
              <a:t>架构。相关技术</a:t>
            </a:r>
            <a:r>
              <a:rPr lang="en-US" altLang="zh-CN" sz="2400" dirty="0"/>
              <a:t>React 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angular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模块化开发，模块关系管理及自动加载。 相关技术</a:t>
            </a:r>
            <a:r>
              <a:rPr lang="en-US" altLang="zh-CN" sz="2400" dirty="0" err="1" smtClean="0"/>
              <a:t>Webpack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requireJs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SeaJS</a:t>
            </a:r>
            <a:r>
              <a:rPr lang="en-US" altLang="zh-CN" sz="2400" dirty="0"/>
              <a:t> 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 smtClean="0"/>
              <a:t>后端解耦。相关</a:t>
            </a:r>
            <a:r>
              <a:rPr lang="en-US" altLang="zh-CN" sz="2400" dirty="0" smtClean="0"/>
              <a:t>Express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75996" y="5085184"/>
            <a:ext cx="80283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缺点</a:t>
            </a:r>
            <a:endParaRPr lang="en-US" altLang="zh-CN" sz="2800" b="1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对前端开发要求较高。部分技术学习曲线较陡</a:t>
            </a:r>
            <a:endParaRPr lang="zh-CN" altLang="en-US" sz="2400" dirty="0"/>
          </a:p>
          <a:p>
            <a:pPr marL="914400" lvl="1" indent="-457200">
              <a:buFont typeface="Arial" pitchFamily="34" charset="0"/>
              <a:buChar char="•"/>
            </a:pPr>
            <a:r>
              <a:rPr lang="zh-CN" altLang="en-US" sz="2400" dirty="0"/>
              <a:t>有</a:t>
            </a:r>
            <a:r>
              <a:rPr lang="zh-CN" altLang="en-US" sz="2400" dirty="0" smtClean="0"/>
              <a:t>状态，前端处理将复杂化。如</a:t>
            </a:r>
            <a:r>
              <a:rPr lang="en-US" altLang="zh-CN" sz="2400" dirty="0" smtClean="0"/>
              <a:t>session </a:t>
            </a:r>
            <a:r>
              <a:rPr lang="zh-CN" altLang="en-US" sz="2400" dirty="0" smtClean="0"/>
              <a:t>，权限控制，关联信息输出。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121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总结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0040" y="1320597"/>
            <a:ext cx="80283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单点技术难度较小，但细节较多，需要良好的编码规范，及前端工具配合，才能达到最佳效果。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优化方案较多，要分析实际项目情况合理选择实施。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技术发展较快，需要不断学习。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90961" y="3658637"/>
            <a:ext cx="80283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网站即包含动态内容，也包含静态内容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 smtClean="0"/>
              <a:t>页面访问量到一定量，优化效果作用强</a:t>
            </a:r>
            <a:endParaRPr lang="en-US" altLang="zh-CN" sz="2400" dirty="0" smtClean="0"/>
          </a:p>
          <a:p>
            <a:pPr marL="914400" lvl="1" indent="-457200">
              <a:spcBef>
                <a:spcPts val="1200"/>
              </a:spcBef>
              <a:buFont typeface="Arial" pitchFamily="34" charset="0"/>
              <a:buChar char="•"/>
            </a:pPr>
            <a:r>
              <a:rPr lang="zh-CN" altLang="en-US" sz="2400" dirty="0"/>
              <a:t>符合</a:t>
            </a:r>
            <a:r>
              <a:rPr lang="zh-CN" altLang="en-US" sz="2400" dirty="0" smtClean="0"/>
              <a:t>项目业务及人员实际情况</a:t>
            </a:r>
            <a:endParaRPr lang="en-US" altLang="zh-CN" sz="2400" dirty="0" smtClean="0"/>
          </a:p>
          <a:p>
            <a:pPr marL="914400" lvl="1" indent="-457200">
              <a:buFont typeface="Arial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751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 bwMode="auto">
          <a:xfrm>
            <a:off x="2701734" y="3203715"/>
            <a:ext cx="4212431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6600" kern="0" dirty="0" smtClean="0">
                <a:latin typeface="微软雅黑" pitchFamily="34" charset="-122"/>
                <a:ea typeface="微软雅黑" pitchFamily="34" charset="-122"/>
              </a:rPr>
              <a:t>感谢聆听</a:t>
            </a:r>
            <a:r>
              <a:rPr kumimoji="1" lang="zh-CN" altLang="en-US" sz="6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！</a:t>
            </a:r>
            <a:endParaRPr kumimoji="1" lang="zh-CN" altLang="en-US" sz="6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4701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各种</a:t>
            </a:r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优化对比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1675234"/>
            <a:ext cx="84693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869160" y="4664109"/>
            <a:ext cx="13804826" cy="42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300013" y="188640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问题： 什么是前端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3285" y="1628800"/>
            <a:ext cx="796116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某百科：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en-US" altLang="zh-CN" sz="2400" dirty="0" smtClean="0"/>
              <a:t>         </a:t>
            </a:r>
            <a:r>
              <a:rPr lang="zh-CN" altLang="en-US" sz="2400" dirty="0" smtClean="0"/>
              <a:t>前端通常</a:t>
            </a:r>
            <a:r>
              <a:rPr lang="zh-CN" altLang="en-US" sz="2400" dirty="0"/>
              <a:t>是指网站的前台部分，包括网站的表现层和结构层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因此</a:t>
            </a:r>
            <a:r>
              <a:rPr lang="zh-CN" altLang="en-US" sz="2400" dirty="0" smtClean="0"/>
              <a:t>前端</a:t>
            </a:r>
            <a:r>
              <a:rPr lang="zh-CN" altLang="en-US" sz="2400" dirty="0"/>
              <a:t>技术一般分为前端设计和前端开发，前端设计一般可以理解为网站的视觉设计，前端开发则是网站的前台代码实现，包括基本的</a:t>
            </a:r>
            <a:r>
              <a:rPr lang="en-US" altLang="zh-CN" sz="2400" dirty="0"/>
              <a:t>HTML</a:t>
            </a:r>
            <a:r>
              <a:rPr lang="zh-CN" altLang="en-US" sz="2400" dirty="0"/>
              <a:t>和</a:t>
            </a:r>
            <a:r>
              <a:rPr lang="en-US" altLang="zh-CN" sz="2400" dirty="0"/>
              <a:t>CSS</a:t>
            </a:r>
            <a:r>
              <a:rPr lang="zh-CN" altLang="en-US" sz="2400" dirty="0"/>
              <a:t>以及</a:t>
            </a:r>
            <a:r>
              <a:rPr lang="en-US" altLang="zh-CN" sz="2400" dirty="0"/>
              <a:t>JavaScript/</a:t>
            </a:r>
            <a:r>
              <a:rPr lang="en-US" altLang="zh-CN" sz="2400" dirty="0" err="1"/>
              <a:t>ajax</a:t>
            </a:r>
            <a:r>
              <a:rPr lang="zh-CN" altLang="en-US" sz="2400" dirty="0"/>
              <a:t>，现在最新的高级版本</a:t>
            </a:r>
            <a:r>
              <a:rPr lang="en-US" altLang="zh-CN" sz="2400" dirty="0"/>
              <a:t>HTML5</a:t>
            </a:r>
            <a:r>
              <a:rPr lang="zh-CN" altLang="en-US" sz="2400" dirty="0"/>
              <a:t>、</a:t>
            </a:r>
            <a:r>
              <a:rPr lang="en-US" altLang="zh-CN" sz="2400" dirty="0"/>
              <a:t>CSS3</a:t>
            </a:r>
            <a:r>
              <a:rPr lang="zh-CN" altLang="en-US" sz="2400" dirty="0"/>
              <a:t>，以及</a:t>
            </a:r>
            <a:r>
              <a:rPr lang="en-US" altLang="zh-CN" sz="2400" dirty="0"/>
              <a:t>SVG</a:t>
            </a:r>
            <a:r>
              <a:rPr lang="zh-CN" altLang="en-US" sz="2400" dirty="0"/>
              <a:t>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3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提升</a:t>
            </a:r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解决性能瓶颈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709356" y="1325652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增加服务器利用率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提高开发速度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2511187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常见做法：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2397556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4167371"/>
            <a:ext cx="75763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具体问题具体分析，找好目标，做好定位；以防为主，防治结合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1052736"/>
            <a:ext cx="9144000" cy="57606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如何确定该优化</a:t>
            </a:r>
            <a:r>
              <a:rPr lang="zh-CN" altLang="en-US" dirty="0" smtClean="0"/>
              <a:t>什么？</a:t>
            </a:r>
            <a:endParaRPr lang="zh-CN" altLang="en-US" dirty="0"/>
          </a:p>
        </p:txBody>
      </p:sp>
      <p:sp>
        <p:nvSpPr>
          <p:cNvPr id="5" name="矩形标注 4"/>
          <p:cNvSpPr/>
          <p:nvPr/>
        </p:nvSpPr>
        <p:spPr>
          <a:xfrm>
            <a:off x="4788024" y="2511187"/>
            <a:ext cx="2520280" cy="1003935"/>
          </a:xfrm>
          <a:prstGeom prst="wedgeRectCallout">
            <a:avLst>
              <a:gd name="adj1" fmla="val -55225"/>
              <a:gd name="adj2" fmla="val -181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</a:rPr>
              <a:t>反应慢，亡羊补牢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</a:rPr>
              <a:t>治标不治本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79288" y="3298848"/>
            <a:ext cx="36209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9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WHAT</a:t>
            </a:r>
            <a:endParaRPr lang="zh-CN" altLang="en-US" sz="96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7" grpId="0"/>
      <p:bldP spid="3" grpId="0" animBg="1"/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  <p:sp>
        <p:nvSpPr>
          <p:cNvPr id="5" name="矩形 4"/>
          <p:cNvSpPr/>
          <p:nvPr/>
        </p:nvSpPr>
        <p:spPr>
          <a:xfrm>
            <a:off x="1045146" y="2276872"/>
            <a:ext cx="626623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实施优化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45146" y="3684637"/>
            <a:ext cx="6264696" cy="7200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开发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优化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实施优化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2048" y="1700808"/>
            <a:ext cx="83884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sz="2400" dirty="0" smtClean="0"/>
              <a:t>动静分离。 使用不同的服务端软件分别处理动静态内容。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服务端缓存。在服务端用户需要的内容缓存起来。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 smtClean="0"/>
              <a:t>CDN </a:t>
            </a:r>
            <a:r>
              <a:rPr lang="zh-CN" altLang="en-US" sz="2400" dirty="0" smtClean="0"/>
              <a:t>部署。部署或配置</a:t>
            </a:r>
            <a:r>
              <a:rPr lang="en-US" altLang="zh-CN" sz="2400" dirty="0" smtClean="0"/>
              <a:t>CDN </a:t>
            </a:r>
            <a:r>
              <a:rPr lang="zh-CN" altLang="en-US" sz="2400" dirty="0" smtClean="0"/>
              <a:t>服务。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2400" dirty="0" smtClean="0"/>
              <a:t>服务器参数优化。结合各种实际情况优化服务器参数。</a:t>
            </a:r>
            <a:endParaRPr lang="en-US" altLang="zh-CN" sz="2400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... 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1816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开发优化</a:t>
            </a:r>
            <a:endParaRPr lang="zh-CN" altLang="en-US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125796" y="1412776"/>
            <a:ext cx="9126724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一场对抗用户请求的战争</a:t>
            </a:r>
            <a:r>
              <a:rPr kumimoji="1" lang="en-US" altLang="zh-CN" sz="2400" kern="0" dirty="0" smtClean="0">
                <a:latin typeface="微软雅黑" pitchFamily="34" charset="-122"/>
                <a:ea typeface="微软雅黑" pitchFamily="34" charset="-122"/>
              </a:rPr>
              <a:t>, </a:t>
            </a:r>
            <a:r>
              <a:rPr kumimoji="1" lang="zh-CN" altLang="en-US" sz="2400" kern="0" dirty="0" smtClean="0">
                <a:latin typeface="微软雅黑" pitchFamily="34" charset="-122"/>
                <a:ea typeface="微软雅黑" pitchFamily="34" charset="-122"/>
              </a:rPr>
              <a:t>战术就是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做到</a:t>
            </a:r>
            <a:r>
              <a:rPr kumimoji="1" lang="zh-CN" alt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 “</a:t>
            </a:r>
            <a:r>
              <a:rPr kumimoji="1" lang="zh-CN" altLang="en-US" sz="2400" kern="0" dirty="0">
                <a:latin typeface="微软雅黑" pitchFamily="34" charset="-122"/>
                <a:ea typeface="微软雅黑" pitchFamily="34" charset="-122"/>
              </a:rPr>
              <a:t>快、少、近</a:t>
            </a:r>
            <a:r>
              <a:rPr kumimoji="1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、小”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256076" y="2204864"/>
            <a:ext cx="3384376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/>
              <a:t>少</a:t>
            </a:r>
            <a:endParaRPr lang="en-US" altLang="zh-CN" b="1" dirty="0" smtClean="0"/>
          </a:p>
          <a:p>
            <a:r>
              <a:rPr lang="zh-CN" altLang="en-US" dirty="0" smtClean="0"/>
              <a:t>目的：少请求</a:t>
            </a:r>
            <a:endParaRPr lang="en-US" altLang="zh-CN" dirty="0" smtClean="0"/>
          </a:p>
          <a:p>
            <a:r>
              <a:rPr lang="zh-CN" altLang="en-US" dirty="0" smtClean="0"/>
              <a:t>实现：合并</a:t>
            </a:r>
            <a:r>
              <a:rPr lang="en-US" altLang="zh-CN" dirty="0" smtClean="0"/>
              <a:t>+</a:t>
            </a:r>
            <a:r>
              <a:rPr lang="zh-CN" altLang="en-US" dirty="0" smtClean="0"/>
              <a:t>缓存</a:t>
            </a:r>
            <a:endParaRPr lang="zh-CN" altLang="en-US" dirty="0"/>
          </a:p>
        </p:txBody>
      </p:sp>
      <p:sp>
        <p:nvSpPr>
          <p:cNvPr id="14" name="线形标注 2 13"/>
          <p:cNvSpPr/>
          <p:nvPr/>
        </p:nvSpPr>
        <p:spPr>
          <a:xfrm>
            <a:off x="5400092" y="5004183"/>
            <a:ext cx="3240360" cy="1115009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JS </a:t>
            </a:r>
            <a:r>
              <a:rPr lang="zh-CN" altLang="en-US" dirty="0" smtClean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cssCSS</a:t>
            </a:r>
            <a:r>
              <a:rPr lang="en-US" altLang="zh-CN" dirty="0" smtClean="0">
                <a:solidFill>
                  <a:srgbClr val="00B050"/>
                </a:solidFill>
              </a:rPr>
              <a:t> </a:t>
            </a:r>
            <a:r>
              <a:rPr lang="zh-CN" altLang="en-US" dirty="0" smtClean="0">
                <a:solidFill>
                  <a:srgbClr val="00B050"/>
                </a:solidFill>
              </a:rPr>
              <a:t>、图片合并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静态资源缓存、数据缓存</a:t>
            </a:r>
            <a:endParaRPr lang="en-US" altLang="zh-CN" dirty="0">
              <a:solidFill>
                <a:srgbClr val="00B050"/>
              </a:solidFill>
            </a:endParaRPr>
          </a:p>
          <a:p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27584" y="2204864"/>
            <a:ext cx="3510792" cy="237626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/>
              <a:t>快</a:t>
            </a:r>
            <a:endParaRPr lang="en-US" altLang="zh-CN" b="1" dirty="0" smtClean="0"/>
          </a:p>
          <a:p>
            <a:r>
              <a:rPr lang="zh-CN" altLang="en-US" dirty="0" smtClean="0"/>
              <a:t>目的：增体验</a:t>
            </a:r>
            <a:endParaRPr lang="en-US" altLang="zh-CN" dirty="0" smtClean="0"/>
          </a:p>
          <a:p>
            <a:r>
              <a:rPr lang="zh-CN" altLang="en-US" dirty="0" smtClean="0"/>
              <a:t>实现：环境</a:t>
            </a:r>
            <a:r>
              <a:rPr lang="en-US" altLang="zh-CN" dirty="0" smtClean="0"/>
              <a:t>+</a:t>
            </a:r>
            <a:r>
              <a:rPr lang="zh-CN" altLang="en-US" dirty="0" smtClean="0"/>
              <a:t>代码优化</a:t>
            </a:r>
            <a:endParaRPr lang="zh-CN" altLang="en-US" dirty="0"/>
          </a:p>
        </p:txBody>
      </p:sp>
      <p:sp>
        <p:nvSpPr>
          <p:cNvPr id="16" name="线形标注 2 15"/>
          <p:cNvSpPr/>
          <p:nvPr/>
        </p:nvSpPr>
        <p:spPr>
          <a:xfrm>
            <a:off x="755576" y="5004183"/>
            <a:ext cx="3240360" cy="1102061"/>
          </a:xfrm>
          <a:prstGeom prst="borderCallout2">
            <a:avLst>
              <a:gd name="adj1" fmla="val 11"/>
              <a:gd name="adj2" fmla="val 48577"/>
              <a:gd name="adj3" fmla="val -33058"/>
              <a:gd name="adj4" fmla="val 48241"/>
              <a:gd name="adj5" fmla="val -96790"/>
              <a:gd name="adj6" fmla="val 6395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网络环境、运行环境</a:t>
            </a:r>
            <a:endParaRPr lang="en-US" altLang="zh-CN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err="1" smtClean="0">
                <a:solidFill>
                  <a:srgbClr val="00B050"/>
                </a:solidFill>
              </a:rPr>
              <a:t>js</a:t>
            </a:r>
            <a:r>
              <a:rPr lang="zh-CN" altLang="en-US" dirty="0">
                <a:solidFill>
                  <a:srgbClr val="00B050"/>
                </a:solidFill>
              </a:rPr>
              <a:t>、</a:t>
            </a:r>
            <a:r>
              <a:rPr lang="en-US" altLang="zh-CN" dirty="0" err="1" smtClean="0">
                <a:solidFill>
                  <a:srgbClr val="00B050"/>
                </a:solidFill>
              </a:rPr>
              <a:t>css</a:t>
            </a:r>
            <a:r>
              <a:rPr lang="zh-CN" altLang="en-US" dirty="0" smtClean="0">
                <a:solidFill>
                  <a:srgbClr val="00B050"/>
                </a:solidFill>
              </a:rPr>
              <a:t>代码性能优化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5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9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5" grpId="0" animBg="1"/>
    </p:bld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13826</TotalTime>
  <Words>4493</Words>
  <Application>Microsoft Office PowerPoint</Application>
  <PresentationFormat>全屏显示(4:3)</PresentationFormat>
  <Paragraphs>213</Paragraphs>
  <Slides>16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tjx1222</cp:lastModifiedBy>
  <cp:revision>887</cp:revision>
  <dcterms:created xsi:type="dcterms:W3CDTF">2013-01-21T02:54:36Z</dcterms:created>
  <dcterms:modified xsi:type="dcterms:W3CDTF">2016-08-30T14:41:38Z</dcterms:modified>
</cp:coreProperties>
</file>