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489" r:id="rId3"/>
    <p:sldId id="554" r:id="rId4"/>
    <p:sldId id="499" r:id="rId5"/>
    <p:sldId id="512" r:id="rId6"/>
    <p:sldId id="553" r:id="rId7"/>
    <p:sldId id="555" r:id="rId8"/>
    <p:sldId id="556" r:id="rId9"/>
    <p:sldId id="558" r:id="rId10"/>
    <p:sldId id="55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9900"/>
    <a:srgbClr val="CCCCFF"/>
    <a:srgbClr val="00CC00"/>
    <a:srgbClr val="00FF00"/>
    <a:srgbClr val="0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78598" autoAdjust="0"/>
  </p:normalViewPr>
  <p:slideViewPr>
    <p:cSldViewPr>
      <p:cViewPr>
        <p:scale>
          <a:sx n="100" d="100"/>
          <a:sy n="100" d="100"/>
        </p:scale>
        <p:origin x="-1944" y="360"/>
      </p:cViewPr>
      <p:guideLst>
        <p:guide orient="horz" pos="2160"/>
        <p:guide pos="3833"/>
      </p:guideLst>
    </p:cSldViewPr>
  </p:slideViewPr>
  <p:outlineViewPr>
    <p:cViewPr>
      <p:scale>
        <a:sx n="33" d="100"/>
        <a:sy n="33" d="100"/>
      </p:scale>
      <p:origin x="72" y="23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D0BA2-A4A1-4B11-81FA-5EAFBA8CF391}" type="datetimeFigureOut">
              <a:rPr lang="zh-CN" altLang="en-US" smtClean="0"/>
              <a:pPr/>
              <a:t>2016/7/4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1F026-A56C-44A0-B1B5-6544C30C2B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829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脚本：</a:t>
            </a:r>
            <a:endParaRPr lang="en-US" altLang="zh-CN" dirty="0" smtClean="0"/>
          </a:p>
          <a:p>
            <a:r>
              <a:rPr lang="zh-CN" altLang="en-US" dirty="0" smtClean="0"/>
              <a:t>大家好，我是平台产品部谭金祥，今天由我要分享的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开发中前端优化相关内容。</a:t>
            </a:r>
            <a:endParaRPr lang="en-US" altLang="zh-CN" dirty="0" smtClean="0"/>
          </a:p>
          <a:p>
            <a:r>
              <a:rPr lang="zh-CN" altLang="en-US" dirty="0" smtClean="0"/>
              <a:t>大多数人都知道我是在做后台的，其实我最先学习的编程技术就是前端部分，只是后来觉得自己美感实在太差了，不得不转后台了，因此我对前端也没太深入去研究。所以今天分享的内容不会太深入，只分享下我对前端优化的看法，很多可能只是个人看法，就算是抛砖引玉吧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57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先简单介绍今天要分享的内容，分别是：。。。</a:t>
            </a:r>
            <a:endParaRPr lang="en-US" altLang="zh-CN" dirty="0" smtClean="0"/>
          </a:p>
          <a:p>
            <a:r>
              <a:rPr lang="zh-CN" altLang="en-US" dirty="0" smtClean="0"/>
              <a:t>其实还有一个，就是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前端的定义。但我也讲不清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前端到底是什么，因为不同公司对前端的定义可能都不一样，甚至不同产品，不同开发模式，不同技术架构对前端定义可能都会不同。但是对客户或非技术领导来说，都一样，就是做页面。所以今天我们也就将就一下，也就定义为做页面吧。那今天我分享前端优化，大家也可以理解为页面优化。我看今天来听我啰嗦的大多是开发，相信你们最关心就是如何优化。但我认为，前两个问题，才是难点，就像改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的难的不是改而再找</a:t>
            </a:r>
            <a:r>
              <a:rPr lang="en-US" altLang="zh-CN" dirty="0" smtClean="0"/>
              <a:t>.</a:t>
            </a:r>
            <a:r>
              <a:rPr lang="zh-CN" altLang="en-US" dirty="0" smtClean="0"/>
              <a:t>那我们就先来看看为何优化。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58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那我们到底是为何要进行优化呢，优化的目的又是什么呢。可能大家会说。。。等等，确实这些都是，但我认为这些都不是根本目的，根本目的，也就是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最终目标是：增加效益，降低成本。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/>
              <a:t>怎么说呢，提升用户体验，可以增加用户粘性，从而提高产品口碑，增加产品销量，最终实现增加效益。</a:t>
            </a:r>
            <a:endParaRPr lang="en-US" altLang="zh-CN" dirty="0" smtClean="0"/>
          </a:p>
          <a:p>
            <a:r>
              <a:rPr lang="zh-CN" altLang="en-US" dirty="0" smtClean="0"/>
              <a:t>解决兼容性，可以理解为适配性，即开发一套来兼容不同设备或平台，减少开发工作量，从而降低成本。其他各种理由最终也可以推导到这根本原因上来，我就不一一推了。这时大家可能会说，这还用你讲啊，整个公司的人做的所有的事不都是以此为最终目标吗。确实如此，这也体现了它的重要性，而我们做具体事情过程中可能会忽略了它。其他不讲，就拿优化来说，如果不以这个目标为准则，我们在确定优化什么的时候，往往很容易进入到一个过度优化的死胡同，最终一阵优化过后看似目优化的达到了，但距离我们的根本目的确仍有距离，这时就需要我们以这个最终目标为准则，在动手优化前，明确该优化什么，优化到什么程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58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那到底该优化什么呢，</a:t>
            </a:r>
            <a:endParaRPr lang="en-US" altLang="zh-CN" dirty="0" smtClean="0"/>
          </a:p>
          <a:p>
            <a:r>
              <a:rPr lang="zh-CN" altLang="en-US" dirty="0" smtClean="0"/>
              <a:t>我认为优化什么没有现成结果，而是根据具体产品具体分析，今天我不打算讲具体产品，而是想讲下，具有一定普适性的问题，也是前面我提到过的问题。如何确定该优化什么呢，</a:t>
            </a:r>
            <a:endParaRPr lang="en-US" altLang="zh-CN" dirty="0" smtClean="0"/>
          </a:p>
          <a:p>
            <a:r>
              <a:rPr lang="zh-CN" altLang="en-US" dirty="0" smtClean="0"/>
              <a:t>啊是穴 在针灸中它是见效快，投入少，灵活性高的一种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治疗手段，直白点讲就是。。。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应用到优化中就是那出问题优化哪，优点刚才讲了，我们讲讲缺点，反应慢（属于亡羊补牢），治标不治本（因为通常问题是在系统完成后出现，我们为维持稳定性，不会也不敢大动）。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我推荐的做法是。。。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找好目标，做好定位： 以我们最终目标为原则，结合产品具体情况（如产品目标用户定位，销售模式，运营方式等等）来制定优化方向，和优化度。</a:t>
            </a:r>
            <a:endParaRPr lang="en-US" altLang="zh-CN" dirty="0" smtClean="0"/>
          </a:p>
          <a:p>
            <a:r>
              <a:rPr lang="zh-CN" altLang="en-US" dirty="0" smtClean="0"/>
              <a:t>以防为主，防治结合： 我一直认为优化不是产品研发过程的一个阶段，而是伴随产品整个生命周期，从产品的原型设计，到技术架构，到开发，在到运维，每个阶段都应该考虑优化内容，因为只有这样我们才能做的以防为主，在上线前做好改做的优化。</a:t>
            </a:r>
            <a:endParaRPr lang="en-US" altLang="zh-CN" dirty="0" smtClean="0"/>
          </a:p>
          <a:p>
            <a:r>
              <a:rPr lang="zh-CN" altLang="en-US" dirty="0" smtClean="0"/>
              <a:t>这做法说起来容易做起来难，需要每一个阶段的人员都对优化有一定了解，需要做的选择会很多。我是有一定选择困难症，所以今天不想，当然也没时间去深入的分享了。我们还是多关注下技术就能解决的如何优化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58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今天讲的如何优化，不是针对某一个产品，所以也没有前面讲的那些限制，我会尽量全的讲下各个优化点。因为比较</a:t>
            </a:r>
            <a:r>
              <a:rPr lang="zh-CN" altLang="en-US" dirty="0" smtClean="0"/>
              <a:t>多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</a:t>
            </a:r>
            <a:r>
              <a:rPr lang="zh-CN" altLang="en-US" dirty="0" smtClean="0"/>
              <a:t>按影响角色分为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108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首先看下用户</a:t>
            </a:r>
            <a:r>
              <a:rPr lang="zh-CN" altLang="en-US" dirty="0" smtClean="0"/>
              <a:t>端优化，这里说的用户端优化，是指</a:t>
            </a:r>
            <a:r>
              <a:rPr lang="zh-CN" altLang="en-US" dirty="0" smtClean="0"/>
              <a:t>用户客户端优化</a:t>
            </a:r>
            <a:r>
              <a:rPr lang="zh-CN" altLang="en-US" dirty="0" smtClean="0"/>
              <a:t>，</a:t>
            </a:r>
            <a:r>
              <a:rPr lang="zh-CN" altLang="en-US" dirty="0" smtClean="0"/>
              <a:t>这类优化</a:t>
            </a:r>
            <a:r>
              <a:rPr lang="zh-CN" altLang="en-US" dirty="0" smtClean="0"/>
              <a:t>是成本最低，见效</a:t>
            </a:r>
            <a:r>
              <a:rPr lang="zh-CN" altLang="en-US" dirty="0" smtClean="0"/>
              <a:t>最快，</a:t>
            </a:r>
            <a:r>
              <a:rPr lang="zh-CN" altLang="en-US" dirty="0" smtClean="0"/>
              <a:t>为什么这么说，大家看看这个图。 后台幸幸苦苦</a:t>
            </a:r>
            <a:r>
              <a:rPr lang="zh-CN" altLang="en-US" dirty="0" smtClean="0"/>
              <a:t>，又是</a:t>
            </a:r>
            <a:r>
              <a:rPr lang="zh-CN" altLang="en-US" dirty="0" smtClean="0"/>
              <a:t>缓存，又是业务逻辑</a:t>
            </a:r>
            <a:r>
              <a:rPr lang="zh-CN" altLang="en-US" dirty="0" smtClean="0"/>
              <a:t>优化，甚至连架构也优化下来</a:t>
            </a:r>
            <a:r>
              <a:rPr lang="zh-CN" altLang="en-US" dirty="0" smtClean="0"/>
              <a:t>，可能也就减少了几条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</a:t>
            </a:r>
            <a:r>
              <a:rPr lang="zh-CN" altLang="en-US" dirty="0" smtClean="0"/>
              <a:t>查询，节省了几十毫秒。而前端可能只需要优化一张图片就可以节省好几秒。</a:t>
            </a:r>
            <a:endParaRPr lang="en-US" altLang="zh-CN" dirty="0" smtClean="0"/>
          </a:p>
          <a:p>
            <a:r>
              <a:rPr lang="zh-CN" altLang="en-US" dirty="0" smtClean="0"/>
              <a:t>这里拿教研打个比方，没优化前静态文件大小是</a:t>
            </a:r>
            <a:r>
              <a:rPr lang="en-US" altLang="zh-CN" dirty="0" smtClean="0"/>
              <a:t>30</a:t>
            </a:r>
            <a:r>
              <a:rPr lang="zh-CN" altLang="en-US" dirty="0" smtClean="0"/>
              <a:t>多</a:t>
            </a:r>
            <a:r>
              <a:rPr lang="en-US" altLang="zh-CN" dirty="0" smtClean="0"/>
              <a:t>M,</a:t>
            </a:r>
            <a:r>
              <a:rPr lang="zh-CN" altLang="en-US" dirty="0" smtClean="0"/>
              <a:t>优化后是</a:t>
            </a:r>
            <a:r>
              <a:rPr lang="en-US" altLang="zh-CN" dirty="0" smtClean="0"/>
              <a:t>10M</a:t>
            </a:r>
            <a:r>
              <a:rPr lang="zh-CN" altLang="en-US" dirty="0" smtClean="0"/>
              <a:t>以下。</a:t>
            </a:r>
            <a:endParaRPr lang="en-US" altLang="zh-CN" dirty="0" smtClean="0"/>
          </a:p>
          <a:p>
            <a:r>
              <a:rPr lang="zh-CN" altLang="en-US" dirty="0" smtClean="0"/>
              <a:t>那用户</a:t>
            </a:r>
            <a:r>
              <a:rPr lang="zh-CN" altLang="en-US" dirty="0" smtClean="0"/>
              <a:t>端该优化</a:t>
            </a:r>
            <a:r>
              <a:rPr lang="zh-CN" altLang="en-US" dirty="0" smtClean="0"/>
              <a:t>什么呢，如何优化呢。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有一句比较好的回答了这两个问题，这句话是这么说的，用户端优化就是。。。</a:t>
            </a:r>
            <a:endParaRPr lang="en-US" altLang="zh-CN" dirty="0" smtClean="0"/>
          </a:p>
          <a:p>
            <a:r>
              <a:rPr lang="zh-CN" altLang="en-US" dirty="0" smtClean="0"/>
              <a:t>少，是少请求。请求量是服务器最大的敌人之一，因为请求是要消耗资源的，即消耗客户端资源，也消耗服务端资源。所以我们希望同样需求页面下，请求越少越好</a:t>
            </a:r>
            <a:endParaRPr lang="en-US" altLang="zh-CN" dirty="0" smtClean="0"/>
          </a:p>
          <a:p>
            <a:r>
              <a:rPr lang="zh-CN" altLang="en-US" dirty="0" smtClean="0"/>
              <a:t>实现方式： 合并（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合并，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 </a:t>
            </a:r>
            <a:r>
              <a:rPr lang="zh-CN" altLang="en-US" dirty="0" smtClean="0"/>
              <a:t>合并，图片合并），但千万注意我们前面说的最终目标，不能盲目合并，因为合并是有成本的，特别是在我们还没有实现合并自动化的时候，成本还不低，所以要求我们能适度合并，另外，有时合并还可能导致降低用户体验，比如说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合并，如果不是适度的话，本来页面部分功能是很快可用的，但因为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合并变成了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加载完成前完全不可用。</a:t>
            </a:r>
            <a:endParaRPr lang="en-US" altLang="zh-CN" dirty="0" smtClean="0"/>
          </a:p>
          <a:p>
            <a:r>
              <a:rPr lang="zh-CN" altLang="en-US" dirty="0" smtClean="0"/>
              <a:t>缓存，客户端能做的缓存不多，但效果很好。主要就是设置页面缓存，大家可能很少特意去设置这个，到去找如何设置不缓存的情况居多。这是因为浏览器对没设置缓存时默认是开启缓存的，缓存的主要缺点就是更新麻烦，特别是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内嵌页面。以前为省事，部分常更新页面我们就直接设置不缓存了，特别难搞的就在请求后加个随机数，其实这是懒人做法，页面不常用还好，但如果这是个高并发页面，可能就会成系统瓶颈了。如何做好缓存与更新的平衡呢，增加版本，资源上请求后增加版本号，需要有更新的时候在有的更新资源后升级下版本号。看起来很不错，兼顾了缓存与更新。但又引入了新问题，开发成本增加，开发工作有一项变两项，虽然不难，但也是很繁琐的。</a:t>
            </a:r>
            <a:endParaRPr lang="en-US" altLang="zh-CN" dirty="0" smtClean="0"/>
          </a:p>
          <a:p>
            <a:r>
              <a:rPr lang="zh-CN" altLang="en-US" dirty="0" smtClean="0"/>
              <a:t>出问题更难发现，如开发疲劳，遗忘那么几项版本号没更新，要发现是很困难的。</a:t>
            </a:r>
            <a:endParaRPr lang="en-US" altLang="zh-CN" dirty="0" smtClean="0"/>
          </a:p>
          <a:p>
            <a:r>
              <a:rPr lang="zh-CN" altLang="en-US" baseline="0" dirty="0" smtClean="0"/>
              <a:t>那有解决方案没呢，有，但这已经是开发端优化的问题了，待讲开发优化在说。接下我们看另一个关键点“近”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291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开发端优化，不是说由开发来做的优化，而是由代码和架构层面来做的优化。这类优化主要目的是降低维护难度，提高运行效率，增加扩展性。接下来我们来梳理可在哪些写代码上做哪些优化。</a:t>
            </a:r>
            <a:endParaRPr lang="en-US" altLang="zh-CN" dirty="0" smtClean="0"/>
          </a:p>
          <a:p>
            <a:r>
              <a:rPr lang="zh-CN" altLang="en-US" dirty="0" smtClean="0"/>
              <a:t>先说编码层面的，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CSS: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首先优化体积，可以通过合写</a:t>
            </a:r>
            <a:r>
              <a:rPr lang="en-US" altLang="zh-CN" baseline="0" dirty="0" smtClean="0"/>
              <a:t>CSS,</a:t>
            </a:r>
            <a:r>
              <a:rPr lang="zh-CN" altLang="en-US" baseline="0" dirty="0" smtClean="0"/>
              <a:t>如以下</a:t>
            </a:r>
            <a:r>
              <a:rPr lang="en-US" altLang="zh-CN" baseline="0" dirty="0" err="1" smtClean="0"/>
              <a:t>css</a:t>
            </a:r>
            <a:r>
              <a:rPr lang="zh-CN" altLang="en-US" baseline="0" dirty="0" smtClean="0"/>
              <a:t>都是可以合写的，相信我们前端都用过。还有就是利用继承，</a:t>
            </a:r>
            <a:r>
              <a:rPr lang="zh-CN" altLang="en-US" sz="1200" dirty="0" smtClean="0"/>
              <a:t>把可共用的样式设置在父级元素上。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/>
              <a:t>然后是性能优化，移除</a:t>
            </a:r>
            <a:r>
              <a:rPr lang="zh-CN" altLang="en-US" sz="1200" dirty="0" smtClean="0"/>
              <a:t>移除多余的结构和重设，这既是体积优化也是性能优化，但</a:t>
            </a:r>
            <a:r>
              <a:rPr lang="en-US" altLang="zh-CN" sz="1200" dirty="0" smtClean="0"/>
              <a:t>reset </a:t>
            </a:r>
            <a:r>
              <a:rPr lang="zh-CN" altLang="en-US" sz="1200" dirty="0" smtClean="0"/>
              <a:t>一般不会太大，对体积几乎没有影响，主要还是性能优化。原理是让浏览器使用默认值解析，不用重设</a:t>
            </a:r>
            <a:r>
              <a:rPr lang="en-US" altLang="zh-CN" sz="1200" dirty="0" smtClean="0"/>
              <a:t>html </a:t>
            </a:r>
            <a:r>
              <a:rPr lang="zh-CN" altLang="en-US" sz="1200" dirty="0" smtClean="0"/>
              <a:t>元素样式。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还有纯</a:t>
            </a:r>
            <a:r>
              <a:rPr lang="zh-CN" altLang="en-US" sz="1200" dirty="0" smtClean="0"/>
              <a:t>性能优化的有，合理使用选择器、避免适用通配符，避免使用</a:t>
            </a:r>
            <a:r>
              <a:rPr lang="en-US" altLang="zh-CN" sz="1200" dirty="0" smtClean="0"/>
              <a:t>Hack</a:t>
            </a:r>
            <a:r>
              <a:rPr lang="zh-CN" altLang="en-US" sz="1200" dirty="0" smtClean="0"/>
              <a:t>等等，就不一一解释了。</a:t>
            </a:r>
            <a:endParaRPr lang="en-US" altLang="zh-CN" sz="1200" dirty="0" smtClean="0"/>
          </a:p>
          <a:p>
            <a:r>
              <a:rPr lang="zh-CN" altLang="en-US" baseline="0" dirty="0" smtClean="0"/>
              <a:t>图片：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是</a:t>
            </a:r>
            <a:r>
              <a:rPr lang="zh-CN" altLang="en-US" sz="1200" dirty="0" smtClean="0"/>
              <a:t>合并图片，减少请求量，这在客户端优化说过，表现在代码上就是使用</a:t>
            </a:r>
            <a:r>
              <a:rPr lang="en-US" altLang="zh-CN" sz="1200" dirty="0" smtClean="0"/>
              <a:t>CSS sprites</a:t>
            </a:r>
            <a:r>
              <a:rPr lang="zh-CN" altLang="en-US" sz="1200" dirty="0" smtClean="0"/>
              <a:t>。这个优化效果比较好，技术难度低，但也比较耗工时，因为需要并图，定位需要很精确。</a:t>
            </a:r>
            <a:endParaRPr lang="en-US" altLang="zh-CN" sz="1200" dirty="0" smtClean="0"/>
          </a:p>
          <a:p>
            <a:r>
              <a:rPr lang="zh-CN" altLang="en-US" sz="1200" dirty="0" smtClean="0"/>
              <a:t>图片大小控制，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还有就是</a:t>
            </a:r>
            <a:r>
              <a:rPr lang="en-US" altLang="zh-CN" sz="1200" dirty="0" err="1" smtClean="0"/>
              <a:t>Javasript</a:t>
            </a:r>
            <a:r>
              <a:rPr lang="zh-CN" altLang="en-US" sz="1200" smtClean="0"/>
              <a:t>，</a:t>
            </a:r>
            <a:r>
              <a:rPr lang="en-US" altLang="zh-CN" sz="1200" smtClean="0"/>
              <a:t> </a:t>
            </a:r>
            <a:endParaRPr lang="en-US" altLang="zh-CN" sz="1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33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84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98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434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81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22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6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18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43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80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439AA-DE3E-4136-8738-0A92E0638C7F}" type="datetimeFigureOut">
              <a:rPr lang="zh-CN" altLang="en-US" smtClean="0"/>
              <a:pPr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C2CBD0"/>
              </a:clrFrom>
              <a:clrTo>
                <a:srgbClr val="C2CBD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427" y="4869160"/>
            <a:ext cx="1878573" cy="18785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755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628800"/>
            <a:ext cx="6948264" cy="25922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48264" y="1628800"/>
            <a:ext cx="2195736" cy="25922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954755" y="3669573"/>
            <a:ext cx="2024834" cy="830997"/>
            <a:chOff x="5226270" y="2941626"/>
            <a:chExt cx="2024834" cy="830997"/>
          </a:xfrm>
        </p:grpSpPr>
        <p:sp>
          <p:nvSpPr>
            <p:cNvPr id="6" name="TextBox 5"/>
            <p:cNvSpPr txBox="1"/>
            <p:nvPr/>
          </p:nvSpPr>
          <p:spPr>
            <a:xfrm>
              <a:off x="7066373" y="2941626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26270" y="3310958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2505670"/>
            <a:ext cx="868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WEB</a:t>
            </a:r>
            <a:r>
              <a:rPr lang="zh-CN" altLang="en-US" sz="5400" b="1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前端优化</a:t>
            </a:r>
            <a:endParaRPr lang="en-US" altLang="zh-CN" sz="5400" b="1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1659" y="4653136"/>
            <a:ext cx="7308303" cy="1014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</a:rPr>
              <a:t>谭金祥        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588" y="548680"/>
            <a:ext cx="237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优化系列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5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致谢</a:t>
            </a:r>
          </a:p>
        </p:txBody>
      </p:sp>
      <p:pic>
        <p:nvPicPr>
          <p:cNvPr id="8" name="Picture 7" descr="D:\Program Files\Microsoft Office\MEDIA\CAGCAT10\j02849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2143116"/>
            <a:ext cx="3888027" cy="2571768"/>
          </a:xfrm>
          <a:prstGeom prst="rect">
            <a:avLst/>
          </a:prstGeom>
          <a:noFill/>
        </p:spPr>
      </p:pic>
      <p:sp>
        <p:nvSpPr>
          <p:cNvPr id="9" name="内容占位符 2"/>
          <p:cNvSpPr txBox="1">
            <a:spLocks/>
          </p:cNvSpPr>
          <p:nvPr/>
        </p:nvSpPr>
        <p:spPr bwMode="auto">
          <a:xfrm>
            <a:off x="-36512" y="3286124"/>
            <a:ext cx="8424863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600" kern="0" dirty="0">
                <a:latin typeface="微软雅黑" pitchFamily="34" charset="-122"/>
                <a:ea typeface="微软雅黑" pitchFamily="34" charset="-122"/>
              </a:rPr>
              <a:t>感谢聆听，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讨论交流！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257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251520" y="173881"/>
            <a:ext cx="5976664" cy="662831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</a:rPr>
              <a:t>内容提要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997040" y="1700808"/>
            <a:ext cx="5269024" cy="1296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itchFamily="34" charset="0"/>
              <a:buChar char="•"/>
            </a:pPr>
            <a:r>
              <a:rPr lang="zh-CN" altLang="en-US" sz="3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</a:t>
            </a:r>
            <a:r>
              <a:rPr lang="zh-CN" altLang="en-US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3200" b="1" dirty="0">
              <a:solidFill>
                <a:schemeClr val="tx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997040" y="3356992"/>
            <a:ext cx="5269024" cy="1296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优化什么     </a:t>
            </a:r>
            <a:endParaRPr lang="zh-CN" altLang="en-US" sz="3200" b="1" dirty="0">
              <a:solidFill>
                <a:schemeClr val="tx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997040" y="5013176"/>
            <a:ext cx="5269024" cy="1296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如何优化</a:t>
            </a:r>
            <a:endParaRPr lang="zh-CN" altLang="en-US" sz="3200" b="1" dirty="0">
              <a:solidFill>
                <a:schemeClr val="tx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96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298648" y="286544"/>
            <a:ext cx="8305800" cy="838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</a:rPr>
              <a:t>为何优化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53" y="1865713"/>
            <a:ext cx="3640267" cy="3640267"/>
          </a:xfrm>
          <a:prstGeom prst="rect">
            <a:avLst/>
          </a:prstGeom>
        </p:spPr>
      </p:pic>
      <p:sp>
        <p:nvSpPr>
          <p:cNvPr id="3" name="云形标注 2"/>
          <p:cNvSpPr/>
          <p:nvPr/>
        </p:nvSpPr>
        <p:spPr>
          <a:xfrm rot="19744462">
            <a:off x="254526" y="3356992"/>
            <a:ext cx="1800200" cy="1080120"/>
          </a:xfrm>
          <a:prstGeom prst="cloudCallout">
            <a:avLst>
              <a:gd name="adj1" fmla="val 69483"/>
              <a:gd name="adj2" fmla="val 6248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用户体验</a:t>
            </a:r>
            <a:endParaRPr lang="zh-CN" altLang="en-US" b="1" dirty="0"/>
          </a:p>
        </p:txBody>
      </p:sp>
      <p:sp>
        <p:nvSpPr>
          <p:cNvPr id="15" name="云形标注 14"/>
          <p:cNvSpPr/>
          <p:nvPr/>
        </p:nvSpPr>
        <p:spPr>
          <a:xfrm>
            <a:off x="917575" y="1700808"/>
            <a:ext cx="1800200" cy="1080120"/>
          </a:xfrm>
          <a:prstGeom prst="cloudCallout">
            <a:avLst>
              <a:gd name="adj1" fmla="val 48353"/>
              <a:gd name="adj2" fmla="val 843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性能瓶颈</a:t>
            </a:r>
            <a:endParaRPr lang="zh-CN" altLang="en-US" b="1" dirty="0"/>
          </a:p>
        </p:txBody>
      </p:sp>
      <p:sp>
        <p:nvSpPr>
          <p:cNvPr id="16" name="云形标注 15"/>
          <p:cNvSpPr/>
          <p:nvPr/>
        </p:nvSpPr>
        <p:spPr>
          <a:xfrm rot="1437605">
            <a:off x="5658731" y="1291770"/>
            <a:ext cx="2051321" cy="1080120"/>
          </a:xfrm>
          <a:prstGeom prst="cloudCallout">
            <a:avLst>
              <a:gd name="adj1" fmla="val -28308"/>
              <a:gd name="adj2" fmla="val 9384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兼容性</a:t>
            </a:r>
            <a:endParaRPr lang="zh-CN" altLang="en-US" b="1" dirty="0"/>
          </a:p>
        </p:txBody>
      </p:sp>
      <p:sp>
        <p:nvSpPr>
          <p:cNvPr id="17" name="云形标注 16"/>
          <p:cNvSpPr/>
          <p:nvPr/>
        </p:nvSpPr>
        <p:spPr>
          <a:xfrm rot="428542">
            <a:off x="6360356" y="3032668"/>
            <a:ext cx="1800200" cy="1080120"/>
          </a:xfrm>
          <a:prstGeom prst="cloudCallout">
            <a:avLst>
              <a:gd name="adj1" fmla="val -105708"/>
              <a:gd name="adj2" fmla="val -890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扩展性</a:t>
            </a:r>
            <a:endParaRPr lang="zh-CN" altLang="en-US" b="1" dirty="0"/>
          </a:p>
        </p:txBody>
      </p:sp>
      <p:sp>
        <p:nvSpPr>
          <p:cNvPr id="19" name="云形标注 18"/>
          <p:cNvSpPr/>
          <p:nvPr/>
        </p:nvSpPr>
        <p:spPr>
          <a:xfrm rot="1795691">
            <a:off x="5873545" y="4420095"/>
            <a:ext cx="1800200" cy="1080120"/>
          </a:xfrm>
          <a:prstGeom prst="cloudCallout">
            <a:avLst>
              <a:gd name="adj1" fmla="val -112154"/>
              <a:gd name="adj2" fmla="val -187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。。。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-7938" y="5904656"/>
            <a:ext cx="9151938" cy="9807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Adobe 仿宋 Std R" pitchFamily="18" charset="-122"/>
                <a:ea typeface="Adobe 仿宋 Std R" pitchFamily="18" charset="-122"/>
              </a:rPr>
              <a:t>最终目标：增加效益，降低成本</a:t>
            </a:r>
            <a:endParaRPr lang="zh-CN" altLang="en-US" sz="3600" dirty="0">
              <a:latin typeface="Adobe 仿宋 Std R" pitchFamily="18" charset="-122"/>
              <a:ea typeface="Adobe 仿宋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908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17" grpId="0" animBg="1"/>
      <p:bldP spid="19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107504" y="116632"/>
            <a:ext cx="8305800" cy="838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</a:rPr>
              <a:t>优化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</a:rPr>
              <a:t>什么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975" y="2511187"/>
            <a:ext cx="181575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常规做法：</a:t>
            </a:r>
            <a:endParaRPr lang="en-US" altLang="zh-CN" b="1" dirty="0" smtClean="0"/>
          </a:p>
          <a:p>
            <a:r>
              <a:rPr lang="zh-CN" altLang="en-US" b="1" dirty="0" smtClean="0"/>
              <a:t>         </a:t>
            </a:r>
            <a:r>
              <a:rPr lang="zh-CN" altLang="en-US" dirty="0" smtClean="0"/>
              <a:t>找“啊是穴”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2123728" y="2397556"/>
            <a:ext cx="2664296" cy="875881"/>
            <a:chOff x="2123728" y="1372416"/>
            <a:chExt cx="2664296" cy="875881"/>
          </a:xfrm>
        </p:grpSpPr>
        <p:sp>
          <p:nvSpPr>
            <p:cNvPr id="16" name="TextBox 15"/>
            <p:cNvSpPr txBox="1"/>
            <p:nvPr/>
          </p:nvSpPr>
          <p:spPr>
            <a:xfrm>
              <a:off x="2972271" y="1372416"/>
              <a:ext cx="1815753" cy="875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zh-CN" altLang="en-US" dirty="0" smtClean="0"/>
                <a:t>哪</a:t>
              </a:r>
              <a:r>
                <a:rPr lang="zh-CN" altLang="en-US" dirty="0"/>
                <a:t>痛医哪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123728" y="2055062"/>
              <a:ext cx="8485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07974" y="4167371"/>
            <a:ext cx="548816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推荐</a:t>
            </a:r>
            <a:r>
              <a:rPr lang="zh-CN" altLang="en-US" b="1" dirty="0" smtClean="0"/>
              <a:t>做法：</a:t>
            </a:r>
            <a:endParaRPr lang="en-US" altLang="zh-CN" b="1" dirty="0" smtClean="0"/>
          </a:p>
          <a:p>
            <a:r>
              <a:rPr lang="zh-CN" altLang="en-US" b="1" dirty="0" smtClean="0"/>
              <a:t>         </a:t>
            </a:r>
            <a:r>
              <a:rPr lang="zh-CN" altLang="en-US" dirty="0" smtClean="0"/>
              <a:t>找好目标，做好定位，以防为主，防治结合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1052736"/>
            <a:ext cx="914400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如何确定该优化</a:t>
            </a:r>
            <a:r>
              <a:rPr lang="zh-CN" altLang="en-US" dirty="0" smtClean="0"/>
              <a:t>什么？</a:t>
            </a:r>
            <a:endParaRPr lang="zh-CN" altLang="en-US" dirty="0"/>
          </a:p>
        </p:txBody>
      </p:sp>
      <p:sp>
        <p:nvSpPr>
          <p:cNvPr id="5" name="矩形标注 4"/>
          <p:cNvSpPr/>
          <p:nvPr/>
        </p:nvSpPr>
        <p:spPr>
          <a:xfrm>
            <a:off x="4788024" y="2511187"/>
            <a:ext cx="2520280" cy="1003935"/>
          </a:xfrm>
          <a:prstGeom prst="wedgeRectCallout">
            <a:avLst>
              <a:gd name="adj1" fmla="val -55225"/>
              <a:gd name="adj2" fmla="val -1818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1.</a:t>
            </a:r>
            <a:r>
              <a:rPr lang="zh-CN" altLang="en-US" dirty="0" smtClean="0">
                <a:solidFill>
                  <a:srgbClr val="FF0000"/>
                </a:solidFill>
              </a:rPr>
              <a:t>反应慢，亡羊补牢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2.</a:t>
            </a:r>
            <a:r>
              <a:rPr lang="zh-CN" altLang="en-US" dirty="0" smtClean="0">
                <a:solidFill>
                  <a:srgbClr val="FF0000"/>
                </a:solidFill>
              </a:rPr>
              <a:t>治标不治本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9288" y="3298848"/>
            <a:ext cx="362090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WHAT</a:t>
            </a:r>
            <a:endParaRPr lang="zh-CN" altLang="en-US" sz="9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335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3" grpId="0" animBg="1"/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179512" y="260648"/>
            <a:ext cx="8305800" cy="838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</a:rPr>
              <a:t>如何优化</a:t>
            </a:r>
          </a:p>
        </p:txBody>
      </p:sp>
      <p:sp>
        <p:nvSpPr>
          <p:cNvPr id="4" name="矩形 3"/>
          <p:cNvSpPr/>
          <p:nvPr/>
        </p:nvSpPr>
        <p:spPr>
          <a:xfrm>
            <a:off x="3124617" y="2967335"/>
            <a:ext cx="289476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HOW</a:t>
            </a:r>
            <a:endParaRPr lang="zh-CN" altLang="en-US" sz="96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1556792"/>
            <a:ext cx="6912768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用户端优化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9552" y="3068960"/>
            <a:ext cx="6912768" cy="720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开发端优化</a:t>
            </a:r>
          </a:p>
        </p:txBody>
      </p:sp>
      <p:sp>
        <p:nvSpPr>
          <p:cNvPr id="17" name="矩形 16"/>
          <p:cNvSpPr/>
          <p:nvPr/>
        </p:nvSpPr>
        <p:spPr>
          <a:xfrm>
            <a:off x="539552" y="4509120"/>
            <a:ext cx="6912768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产品端优化</a:t>
            </a:r>
          </a:p>
        </p:txBody>
      </p:sp>
    </p:spTree>
    <p:extLst>
      <p:ext uri="{BB962C8B-B14F-4D97-AF65-F5344CB8AC3E}">
        <p14:creationId xmlns:p14="http://schemas.microsoft.com/office/powerpoint/2010/main" val="172139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用户端优化</a:t>
            </a:r>
            <a:endParaRPr lang="zh-CN" altLang="en-US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675234"/>
            <a:ext cx="8469313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用户端优化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125796" y="1412776"/>
            <a:ext cx="89107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一场对抗用户请求的战争，要求我们做到“少”、“近”、“小”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699792" y="2564904"/>
            <a:ext cx="2790020" cy="23762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/>
              <a:t>少</a:t>
            </a:r>
            <a:endParaRPr lang="en-US" altLang="zh-CN" b="1" dirty="0" smtClean="0"/>
          </a:p>
          <a:p>
            <a:r>
              <a:rPr lang="zh-CN" altLang="en-US" dirty="0" smtClean="0"/>
              <a:t>目的：少请求</a:t>
            </a:r>
            <a:endParaRPr lang="en-US" altLang="zh-CN" dirty="0" smtClean="0"/>
          </a:p>
          <a:p>
            <a:r>
              <a:rPr lang="zh-CN" altLang="en-US" dirty="0" smtClean="0"/>
              <a:t>实现：合并</a:t>
            </a:r>
            <a:r>
              <a:rPr lang="en-US" altLang="zh-CN" dirty="0" smtClean="0"/>
              <a:t>+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8" name="线形标注 2(带强调线) 7"/>
          <p:cNvSpPr/>
          <p:nvPr/>
        </p:nvSpPr>
        <p:spPr>
          <a:xfrm>
            <a:off x="432047" y="3753036"/>
            <a:ext cx="1715727" cy="1116124"/>
          </a:xfrm>
          <a:prstGeom prst="accentCallout2">
            <a:avLst>
              <a:gd name="adj1" fmla="val 80195"/>
              <a:gd name="adj2" fmla="val 113551"/>
              <a:gd name="adj3" fmla="val 78489"/>
              <a:gd name="adj4" fmla="val 148206"/>
              <a:gd name="adj5" fmla="val 51955"/>
              <a:gd name="adj6" fmla="val 1942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</a:rPr>
              <a:t>JS </a:t>
            </a:r>
            <a:r>
              <a:rPr lang="zh-CN" altLang="en-US" dirty="0" smtClean="0">
                <a:solidFill>
                  <a:srgbClr val="00B050"/>
                </a:solidFill>
              </a:rPr>
              <a:t>合并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</a:rPr>
              <a:t>CSS </a:t>
            </a:r>
            <a:r>
              <a:rPr lang="zh-CN" altLang="en-US" dirty="0" smtClean="0">
                <a:solidFill>
                  <a:srgbClr val="00B050"/>
                </a:solidFill>
              </a:rPr>
              <a:t>合并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B050"/>
                </a:solidFill>
              </a:rPr>
              <a:t>图片合并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线形标注 2(带强调线) 10"/>
          <p:cNvSpPr/>
          <p:nvPr/>
        </p:nvSpPr>
        <p:spPr>
          <a:xfrm>
            <a:off x="6732240" y="2996952"/>
            <a:ext cx="2016224" cy="966006"/>
          </a:xfrm>
          <a:prstGeom prst="accentCallout2">
            <a:avLst>
              <a:gd name="adj1" fmla="val 44352"/>
              <a:gd name="adj2" fmla="val -15419"/>
              <a:gd name="adj3" fmla="val 44353"/>
              <a:gd name="adj4" fmla="val -67216"/>
              <a:gd name="adj5" fmla="val 104012"/>
              <a:gd name="adj6" fmla="val -9343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endParaRPr lang="en-US" altLang="zh-CN" dirty="0" smtClean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B050"/>
                </a:solidFill>
              </a:rPr>
              <a:t>页面缓存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</a:rPr>
              <a:t>AJAX </a:t>
            </a:r>
            <a:r>
              <a:rPr lang="zh-CN" altLang="en-US" dirty="0" smtClean="0">
                <a:solidFill>
                  <a:srgbClr val="00B050"/>
                </a:solidFill>
              </a:rPr>
              <a:t>结果缓存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57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9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致谢</a:t>
            </a:r>
          </a:p>
        </p:txBody>
      </p:sp>
      <p:pic>
        <p:nvPicPr>
          <p:cNvPr id="8" name="Picture 7" descr="D:\Program Files\Microsoft Office\MEDIA\CAGCAT10\j02849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2143116"/>
            <a:ext cx="3888027" cy="2571768"/>
          </a:xfrm>
          <a:prstGeom prst="rect">
            <a:avLst/>
          </a:prstGeom>
          <a:noFill/>
        </p:spPr>
      </p:pic>
      <p:sp>
        <p:nvSpPr>
          <p:cNvPr id="9" name="内容占位符 2"/>
          <p:cNvSpPr txBox="1">
            <a:spLocks/>
          </p:cNvSpPr>
          <p:nvPr/>
        </p:nvSpPr>
        <p:spPr bwMode="auto">
          <a:xfrm>
            <a:off x="-36512" y="3286124"/>
            <a:ext cx="8424863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600" kern="0" dirty="0">
                <a:latin typeface="微软雅黑" pitchFamily="34" charset="-122"/>
                <a:ea typeface="微软雅黑" pitchFamily="34" charset="-122"/>
              </a:rPr>
              <a:t>感谢聆听，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讨论交流！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257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开发端优化</a:t>
            </a:r>
            <a:endParaRPr lang="zh-CN" altLang="en-US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043737"/>
            <a:ext cx="91440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主要</a:t>
            </a:r>
            <a:r>
              <a:rPr lang="zh-CN" altLang="en-US" dirty="0" smtClean="0"/>
              <a:t>目的：优化资源体积，提高</a:t>
            </a:r>
            <a:r>
              <a:rPr lang="zh-CN" altLang="en-US" dirty="0"/>
              <a:t>运行</a:t>
            </a:r>
            <a:r>
              <a:rPr lang="zh-CN" altLang="en-US" dirty="0" smtClean="0"/>
              <a:t>效率，</a:t>
            </a:r>
            <a:r>
              <a:rPr lang="zh-CN" altLang="en-US" dirty="0"/>
              <a:t>降低维护难度</a:t>
            </a:r>
          </a:p>
        </p:txBody>
      </p:sp>
      <p:sp>
        <p:nvSpPr>
          <p:cNvPr id="10" name="线形标注 1(带边框和强调线) 9"/>
          <p:cNvSpPr/>
          <p:nvPr/>
        </p:nvSpPr>
        <p:spPr>
          <a:xfrm>
            <a:off x="2421284" y="1594892"/>
            <a:ext cx="4815011" cy="288032"/>
          </a:xfrm>
          <a:prstGeom prst="accentBorderCallout1">
            <a:avLst>
              <a:gd name="adj1" fmla="val 51819"/>
              <a:gd name="adj2" fmla="val -2664"/>
              <a:gd name="adj3" fmla="val 56283"/>
              <a:gd name="adj4" fmla="val -1317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合写</a:t>
            </a:r>
            <a:r>
              <a:rPr lang="en-US" altLang="zh-CN" sz="1400" dirty="0" smtClean="0"/>
              <a:t>CSS:   </a:t>
            </a:r>
            <a:r>
              <a:rPr lang="zh-CN" altLang="en-US" sz="1400" dirty="0" smtClean="0"/>
              <a:t>如</a:t>
            </a:r>
            <a:r>
              <a:rPr lang="en-US" altLang="zh-CN" sz="1400" dirty="0" smtClean="0"/>
              <a:t>background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font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margin/padding</a:t>
            </a:r>
            <a:r>
              <a:rPr lang="zh-CN" altLang="en-US" sz="1400" dirty="0" smtClean="0"/>
              <a:t>，</a:t>
            </a:r>
            <a:r>
              <a:rPr lang="en-US" altLang="zh-CN" sz="1400" dirty="0"/>
              <a:t>border</a:t>
            </a:r>
            <a:endParaRPr lang="en-US" altLang="zh-CN" sz="1400" dirty="0"/>
          </a:p>
        </p:txBody>
      </p:sp>
      <p:sp>
        <p:nvSpPr>
          <p:cNvPr id="11" name="左大括号 10"/>
          <p:cNvSpPr/>
          <p:nvPr/>
        </p:nvSpPr>
        <p:spPr>
          <a:xfrm>
            <a:off x="1619672" y="1756073"/>
            <a:ext cx="216024" cy="16009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线形标注 1(带边框和强调线) 11"/>
          <p:cNvSpPr/>
          <p:nvPr/>
        </p:nvSpPr>
        <p:spPr>
          <a:xfrm>
            <a:off x="2411759" y="2119152"/>
            <a:ext cx="4824535" cy="288032"/>
          </a:xfrm>
          <a:prstGeom prst="accentBorderCallout1">
            <a:avLst>
              <a:gd name="adj1" fmla="val 41898"/>
              <a:gd name="adj2" fmla="val -2608"/>
              <a:gd name="adj3" fmla="val 46362"/>
              <a:gd name="adj4" fmla="val -1417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利用</a:t>
            </a:r>
            <a:r>
              <a:rPr lang="zh-CN" altLang="en-US" sz="1400" dirty="0" smtClean="0"/>
              <a:t>继承</a:t>
            </a:r>
            <a:r>
              <a:rPr lang="en-US" altLang="zh-CN" sz="1400" dirty="0" smtClean="0"/>
              <a:t>:  </a:t>
            </a:r>
            <a:r>
              <a:rPr lang="zh-CN" altLang="en-US" sz="1400" dirty="0" smtClean="0"/>
              <a:t>把可共用的样式设置在父级元素上</a:t>
            </a:r>
            <a:endParaRPr lang="zh-CN" altLang="en-US" sz="1400" dirty="0"/>
          </a:p>
        </p:txBody>
      </p:sp>
      <p:sp>
        <p:nvSpPr>
          <p:cNvPr id="13" name="线形标注 1(带边框和强调线) 12"/>
          <p:cNvSpPr/>
          <p:nvPr/>
        </p:nvSpPr>
        <p:spPr>
          <a:xfrm>
            <a:off x="2392734" y="2677716"/>
            <a:ext cx="4843559" cy="288032"/>
          </a:xfrm>
          <a:prstGeom prst="accentBorderCallout1">
            <a:avLst>
              <a:gd name="adj1" fmla="val 45205"/>
              <a:gd name="adj2" fmla="val -2040"/>
              <a:gd name="adj3" fmla="val 46362"/>
              <a:gd name="adj4" fmla="val -1337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移除多余的结构</a:t>
            </a:r>
            <a:r>
              <a:rPr lang="en-US" altLang="zh-CN" sz="1400" dirty="0"/>
              <a:t>(frameworks)</a:t>
            </a:r>
            <a:r>
              <a:rPr lang="zh-CN" altLang="en-US" sz="1400" dirty="0"/>
              <a:t>和重</a:t>
            </a:r>
            <a:r>
              <a:rPr lang="zh-CN" altLang="en-US" sz="1400" dirty="0" smtClean="0"/>
              <a:t>设</a:t>
            </a:r>
            <a:r>
              <a:rPr lang="en-US" altLang="zh-CN" sz="1400" dirty="0" smtClean="0"/>
              <a:t>(reset)</a:t>
            </a:r>
            <a:endParaRPr lang="zh-CN" altLang="en-US" sz="1400" dirty="0"/>
          </a:p>
        </p:txBody>
      </p:sp>
      <p:sp>
        <p:nvSpPr>
          <p:cNvPr id="14" name="线形标注 1(带边框和强调线) 13"/>
          <p:cNvSpPr/>
          <p:nvPr/>
        </p:nvSpPr>
        <p:spPr>
          <a:xfrm>
            <a:off x="2392735" y="3222501"/>
            <a:ext cx="4843560" cy="288032"/>
          </a:xfrm>
          <a:prstGeom prst="accentBorderCallout1">
            <a:avLst>
              <a:gd name="adj1" fmla="val 41898"/>
              <a:gd name="adj2" fmla="val -2237"/>
              <a:gd name="adj3" fmla="val 46362"/>
              <a:gd name="adj4" fmla="val -1285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/>
              <a:t>代码性能优化</a:t>
            </a:r>
            <a:r>
              <a:rPr lang="en-US" altLang="zh-CN" sz="1400" dirty="0" smtClean="0"/>
              <a:t>:  </a:t>
            </a:r>
            <a:r>
              <a:rPr lang="zh-CN" altLang="en-US" sz="1400" dirty="0"/>
              <a:t>如合理使用选择器、避免适用</a:t>
            </a:r>
            <a:r>
              <a:rPr lang="zh-CN" altLang="en-US" sz="1400" dirty="0" smtClean="0"/>
              <a:t>通配符</a:t>
            </a:r>
            <a:r>
              <a:rPr lang="zh-CN" altLang="en-US" sz="1400" dirty="0"/>
              <a:t>等等</a:t>
            </a:r>
          </a:p>
        </p:txBody>
      </p:sp>
      <p:sp>
        <p:nvSpPr>
          <p:cNvPr id="15" name="流程图: 可选过程 14"/>
          <p:cNvSpPr/>
          <p:nvPr/>
        </p:nvSpPr>
        <p:spPr>
          <a:xfrm>
            <a:off x="406946" y="2310808"/>
            <a:ext cx="1212726" cy="51092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16" name="线形标注 1(带边框和强调线) 15"/>
          <p:cNvSpPr/>
          <p:nvPr/>
        </p:nvSpPr>
        <p:spPr>
          <a:xfrm>
            <a:off x="2421284" y="3683124"/>
            <a:ext cx="4815011" cy="288032"/>
          </a:xfrm>
          <a:prstGeom prst="accentBorderCallout1">
            <a:avLst>
              <a:gd name="adj1" fmla="val 51819"/>
              <a:gd name="adj2" fmla="val -2664"/>
              <a:gd name="adj3" fmla="val 56283"/>
              <a:gd name="adj4" fmla="val -1317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使用</a:t>
            </a:r>
            <a:r>
              <a:rPr lang="en-US" altLang="zh-CN" sz="1400" dirty="0" smtClean="0"/>
              <a:t>CSS sprites</a:t>
            </a:r>
            <a:r>
              <a:rPr lang="zh-CN" altLang="en-US" sz="1400" dirty="0" smtClean="0"/>
              <a:t>，合并图片，减少请求量</a:t>
            </a:r>
            <a:endParaRPr lang="en-US" altLang="zh-CN" sz="1400" dirty="0"/>
          </a:p>
        </p:txBody>
      </p:sp>
      <p:sp>
        <p:nvSpPr>
          <p:cNvPr id="17" name="左大括号 16"/>
          <p:cNvSpPr/>
          <p:nvPr/>
        </p:nvSpPr>
        <p:spPr>
          <a:xfrm>
            <a:off x="1619672" y="3844308"/>
            <a:ext cx="216024" cy="11437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线形标注 1(带边框和强调线) 17"/>
          <p:cNvSpPr/>
          <p:nvPr/>
        </p:nvSpPr>
        <p:spPr>
          <a:xfrm>
            <a:off x="2411761" y="4274059"/>
            <a:ext cx="4824535" cy="288032"/>
          </a:xfrm>
          <a:prstGeom prst="accentBorderCallout1">
            <a:avLst>
              <a:gd name="adj1" fmla="val 41898"/>
              <a:gd name="adj2" fmla="val -2608"/>
              <a:gd name="adj3" fmla="val 46362"/>
              <a:gd name="adj4" fmla="val -1417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/>
              <a:t>使用</a:t>
            </a:r>
            <a:r>
              <a:rPr lang="en-US" altLang="zh-CN" sz="1400" dirty="0" smtClean="0"/>
              <a:t>CSS </a:t>
            </a:r>
            <a:r>
              <a:rPr lang="zh-CN" altLang="en-US" sz="1400" dirty="0" smtClean="0"/>
              <a:t>平铺，降低图片尺寸</a:t>
            </a:r>
            <a:endParaRPr lang="zh-CN" altLang="en-US" sz="1400" dirty="0"/>
          </a:p>
        </p:txBody>
      </p:sp>
      <p:sp>
        <p:nvSpPr>
          <p:cNvPr id="20" name="线形标注 1(带边框和强调线) 19"/>
          <p:cNvSpPr/>
          <p:nvPr/>
        </p:nvSpPr>
        <p:spPr>
          <a:xfrm>
            <a:off x="2392735" y="4844008"/>
            <a:ext cx="4843560" cy="288032"/>
          </a:xfrm>
          <a:prstGeom prst="accentBorderCallout1">
            <a:avLst>
              <a:gd name="adj1" fmla="val 41898"/>
              <a:gd name="adj2" fmla="val -2237"/>
              <a:gd name="adj3" fmla="val 46362"/>
              <a:gd name="adj4" fmla="val -1285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/>
              <a:t>合理选择图片格式和清晰度，降低图片大小</a:t>
            </a:r>
            <a:endParaRPr lang="zh-CN" altLang="en-US" sz="1400" dirty="0"/>
          </a:p>
        </p:txBody>
      </p:sp>
      <p:sp>
        <p:nvSpPr>
          <p:cNvPr id="21" name="流程图: 可选过程 20"/>
          <p:cNvSpPr/>
          <p:nvPr/>
        </p:nvSpPr>
        <p:spPr>
          <a:xfrm>
            <a:off x="406946" y="4132340"/>
            <a:ext cx="1212726" cy="51092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Image</a:t>
            </a:r>
            <a:endParaRPr lang="zh-CN" altLang="en-US" dirty="0"/>
          </a:p>
        </p:txBody>
      </p:sp>
      <p:sp>
        <p:nvSpPr>
          <p:cNvPr id="22" name="线形标注 1(带边框和强调线) 21"/>
          <p:cNvSpPr/>
          <p:nvPr/>
        </p:nvSpPr>
        <p:spPr>
          <a:xfrm>
            <a:off x="2421284" y="5301208"/>
            <a:ext cx="4815011" cy="288032"/>
          </a:xfrm>
          <a:prstGeom prst="accentBorderCallout1">
            <a:avLst>
              <a:gd name="adj1" fmla="val 51819"/>
              <a:gd name="adj2" fmla="val -2664"/>
              <a:gd name="adj3" fmla="val 56283"/>
              <a:gd name="adj4" fmla="val -1317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/>
              <a:t>语言层面优化：变量作用域</a:t>
            </a:r>
            <a:r>
              <a:rPr lang="zh-CN" altLang="en-US" sz="1400" dirty="0"/>
              <a:t>，函数作用域链，</a:t>
            </a:r>
            <a:r>
              <a:rPr lang="zh-CN" altLang="en-US" sz="1400" dirty="0" smtClean="0"/>
              <a:t>闭包等等</a:t>
            </a:r>
            <a:endParaRPr lang="en-US" altLang="zh-CN" sz="1400" dirty="0"/>
          </a:p>
        </p:txBody>
      </p:sp>
      <p:sp>
        <p:nvSpPr>
          <p:cNvPr id="23" name="左大括号 22"/>
          <p:cNvSpPr/>
          <p:nvPr/>
        </p:nvSpPr>
        <p:spPr>
          <a:xfrm>
            <a:off x="1619672" y="5462392"/>
            <a:ext cx="216024" cy="11437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线形标注 1(带边框和强调线) 23"/>
          <p:cNvSpPr/>
          <p:nvPr/>
        </p:nvSpPr>
        <p:spPr>
          <a:xfrm>
            <a:off x="2411761" y="5892143"/>
            <a:ext cx="4824535" cy="288032"/>
          </a:xfrm>
          <a:prstGeom prst="accentBorderCallout1">
            <a:avLst>
              <a:gd name="adj1" fmla="val 41898"/>
              <a:gd name="adj2" fmla="val -2608"/>
              <a:gd name="adj3" fmla="val 46362"/>
              <a:gd name="adj4" fmla="val -1417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smtClean="0"/>
              <a:t>结构优化：模块化，</a:t>
            </a:r>
            <a:endParaRPr lang="zh-CN" altLang="en-US" sz="1400" dirty="0"/>
          </a:p>
        </p:txBody>
      </p:sp>
      <p:sp>
        <p:nvSpPr>
          <p:cNvPr id="25" name="线形标注 1(带边框和强调线) 24"/>
          <p:cNvSpPr/>
          <p:nvPr/>
        </p:nvSpPr>
        <p:spPr>
          <a:xfrm>
            <a:off x="2392735" y="6462092"/>
            <a:ext cx="4843560" cy="288032"/>
          </a:xfrm>
          <a:prstGeom prst="accentBorderCallout1">
            <a:avLst>
              <a:gd name="adj1" fmla="val 41898"/>
              <a:gd name="adj2" fmla="val -2237"/>
              <a:gd name="adj3" fmla="val 46362"/>
              <a:gd name="adj4" fmla="val -1285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/>
              <a:t>合理选择图片格式和清晰度，降低图片大小</a:t>
            </a:r>
            <a:endParaRPr lang="zh-CN" altLang="en-US" sz="1400" dirty="0"/>
          </a:p>
        </p:txBody>
      </p:sp>
      <p:sp>
        <p:nvSpPr>
          <p:cNvPr id="26" name="流程图: 可选过程 25"/>
          <p:cNvSpPr/>
          <p:nvPr/>
        </p:nvSpPr>
        <p:spPr>
          <a:xfrm>
            <a:off x="406946" y="5750424"/>
            <a:ext cx="1212726" cy="51092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Javascript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73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10795</TotalTime>
  <Words>1990</Words>
  <Application>Microsoft Office PowerPoint</Application>
  <PresentationFormat>全屏显示(4:3)</PresentationFormat>
  <Paragraphs>106</Paragraphs>
  <Slides>10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tmser</cp:lastModifiedBy>
  <cp:revision>804</cp:revision>
  <dcterms:created xsi:type="dcterms:W3CDTF">2013-01-21T02:54:36Z</dcterms:created>
  <dcterms:modified xsi:type="dcterms:W3CDTF">2016-07-04T10:41:39Z</dcterms:modified>
</cp:coreProperties>
</file>