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E44"/>
    <a:srgbClr val="E6F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4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69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012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19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354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07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827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25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69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857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399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35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67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469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660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83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535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D9EBDB-D721-4AB0-90C3-A8D16662EC5D}" type="datetimeFigureOut">
              <a:rPr lang="LID4096" smtClean="0"/>
              <a:t>08/11/2021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828E11-0FE1-4B4C-A4AD-FE6C0DB7F8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8556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2369-62FA-4975-837D-8E4183EFA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Helvetica LT Std" panose="020B0504020202020204" pitchFamily="34" charset="0"/>
              </a:rPr>
              <a:t>Capstone Project</a:t>
            </a:r>
            <a:br>
              <a:rPr lang="en-US" dirty="0">
                <a:solidFill>
                  <a:srgbClr val="FFFF00"/>
                </a:solidFill>
                <a:latin typeface="Helvetica LT Std" panose="020B05040202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Helvetica LT Std" panose="020B0504020202020204" pitchFamily="34" charset="0"/>
              </a:rPr>
              <a:t>The battle of neighborhoods</a:t>
            </a:r>
            <a:endParaRPr lang="LID4096" dirty="0">
              <a:solidFill>
                <a:srgbClr val="FFFF00"/>
              </a:solidFill>
              <a:latin typeface="Helvetica LT Std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6D39-4A14-406E-AC62-ABDABDA9E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080735" cy="19473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LT Std" panose="020B0504020202020204" pitchFamily="34" charset="0"/>
              </a:rPr>
              <a:t>Presentation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LT Std" panose="020B0504020202020204" pitchFamily="34" charset="0"/>
              </a:rPr>
              <a:t>By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4">
                    <a:lumMod val="40000"/>
                    <a:lumOff val="60000"/>
                  </a:schemeClr>
                </a:solidFill>
                <a:latin typeface="Helvetica LT Std" panose="020B0504020202020204" pitchFamily="34" charset="0"/>
              </a:rPr>
              <a:t>Francesco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LT Std" panose="020B0504020202020204" pitchFamily="34" charset="0"/>
              </a:rPr>
              <a:t>Salpietro</a:t>
            </a:r>
            <a:endParaRPr lang="LID4096" sz="2800" dirty="0">
              <a:solidFill>
                <a:schemeClr val="accent4">
                  <a:lumMod val="40000"/>
                  <a:lumOff val="60000"/>
                </a:schemeClr>
              </a:solidFill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6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31FCBEF-4B93-4E81-A6CB-C2DBE534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30" y="468630"/>
            <a:ext cx="9197340" cy="59207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FBB302-935F-4BF1-9D3C-EDCEB1543547}"/>
              </a:ext>
            </a:extLst>
          </p:cNvPr>
          <p:cNvSpPr/>
          <p:nvPr/>
        </p:nvSpPr>
        <p:spPr>
          <a:xfrm>
            <a:off x="6861525" y="1518407"/>
            <a:ext cx="2164806" cy="1610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LT Std" panose="020B0504020202020204" pitchFamily="34" charset="0"/>
              </a:rPr>
              <a:t>We can display categories VS frequency of occurrence</a:t>
            </a:r>
            <a:endParaRPr lang="LID4096" sz="1800" dirty="0">
              <a:solidFill>
                <a:schemeClr val="accent3">
                  <a:lumMod val="60000"/>
                  <a:lumOff val="40000"/>
                </a:schemeClr>
              </a:solidFill>
              <a:latin typeface="Helvetica LT Std" panose="020B0504020202020204" pitchFamily="34" charset="0"/>
            </a:endParaRPr>
          </a:p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738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900">
              <a:srgbClr val="3DA1C7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9BC5-F7C7-45D8-8667-718E9A57E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4909192" cy="6760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LT Std" panose="020B0504020202020204" pitchFamily="34" charset="0"/>
              </a:rPr>
              <a:t>Introduction</a:t>
            </a:r>
            <a:endParaRPr lang="LID4096" sz="3200" dirty="0">
              <a:latin typeface="Helvetica LT Std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8C0BD-220E-4EAA-8E2A-8B7906A45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25961"/>
            <a:ext cx="10774971" cy="1947333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Data Science is an exciting and innovative scientific field which allows us to research and embrace many different sectors including: engineering, finance, insurance, real estate, statistical and historical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Business Understanding entails identifying the requirements and outcomes for the specified project – in this case - we would like to perform market research for Restaurants in the city of Munich, Germany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Data Mining / Data Lifecycle is the core (80%) of Data Science and its applications – Data is collected, prepared, modelled and evaluated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Deployment – After results are presented a so-called business decision can be implemented by stakeholders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In this project Data Scientist are a consultancy that implement market analysis on behalf of stakeholders – startup investors that would invest in a new restaurant in the city of Munich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After performing a market scan using Yelp API, we collect store and prepare data to identify market opportunities: neighborhoods with a high demand for a particular restaurant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7200" dirty="0">
              <a:latin typeface="Helvetica LT Std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1239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947AA0-09E3-4CCE-A80A-7B31DDA5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6" y="147261"/>
            <a:ext cx="10539429" cy="6563478"/>
          </a:xfrm>
          <a:prstGeom prst="rect">
            <a:avLst/>
          </a:prstGeom>
          <a:effectLst>
            <a:outerShdw blurRad="50800" dist="50800" dir="5400000" sx="74000" sy="74000" algn="ctr" rotWithShape="0">
              <a:srgbClr val="000000">
                <a:alpha val="7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4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CC9E-978C-470D-99B3-2766557D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>
                <a:solidFill>
                  <a:srgbClr val="E6F42C"/>
                </a:solidFill>
                <a:latin typeface="Helvetica LT Std" panose="020B050402020202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Data is streamed and saved via Yelp API – max 50 entries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Initially we have to install Yelp - Python libraries: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	! pip install yelp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	! pip install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yelpapi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 	# install yelp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api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After that we request business search specifying “restaurant” and “Munich”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# define yelp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api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 key, authorization data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api_key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=‘YOUR KEY’ = {'Authorization': 'Bearer %s' %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api_key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url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='https://api.yelp.com/v3/businesses/search'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# yelp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api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, businesses search - params, specifies relevant parameters - term, location, limit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# params term - restaurant, bars, cafes,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italian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,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japan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,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china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, location city, limit 5, 10, 20 max 50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# limit is 50 restaurant entries, specified by yelp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api</a:t>
            </a:r>
            <a:endParaRPr lang="en-US" sz="72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params = {'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term':'restaurant','location':'Munich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', 'limit':'50’}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Many other parameters can be specified – attributes, id, </a:t>
            </a:r>
            <a:r>
              <a:rPr lang="en-US" sz="72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url</a:t>
            </a:r>
            <a:r>
              <a:rPr lang="en-US" sz="7200" dirty="0">
                <a:solidFill>
                  <a:srgbClr val="E6F42C"/>
                </a:solidFill>
                <a:latin typeface="Helvetica LT Std" panose="020B0504020202020204" pitchFamily="34" charset="0"/>
              </a:rPr>
              <a:t> more can be found</a:t>
            </a:r>
          </a:p>
          <a:p>
            <a:pPr marL="0" indent="0">
              <a:buNone/>
            </a:pPr>
            <a:r>
              <a:rPr lang="en-US" sz="7200" u="sng" dirty="0">
                <a:solidFill>
                  <a:srgbClr val="E6F42C"/>
                </a:solidFill>
                <a:latin typeface="Helvetica LT Std" panose="020B0504020202020204" pitchFamily="34" charset="0"/>
              </a:rPr>
              <a:t>https://www.yelp.com/developers/documentation/v3/business </a:t>
            </a:r>
          </a:p>
          <a:p>
            <a:pPr marL="0" indent="0">
              <a:buNone/>
            </a:pPr>
            <a:endParaRPr lang="en-US" sz="5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0" indent="0">
              <a:buNone/>
            </a:pPr>
            <a:endParaRPr lang="LID4096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7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833D-63E9-43F3-BFB3-DF591DD2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Helvetica LT Std" panose="020B0504020202020204" pitchFamily="34" charset="0"/>
              </a:rPr>
              <a:t> </a:t>
            </a:r>
            <a:endParaRPr lang="LID4096" sz="4000" dirty="0">
              <a:latin typeface="Helvetica LT Std" panose="020B05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A7495-8F71-42C3-A895-50EF1309FBEF}"/>
              </a:ext>
            </a:extLst>
          </p:cNvPr>
          <p:cNvSpPr txBox="1"/>
          <p:nvPr/>
        </p:nvSpPr>
        <p:spPr>
          <a:xfrm>
            <a:off x="904672" y="501134"/>
            <a:ext cx="1082688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6F42C"/>
                </a:solidFill>
                <a:latin typeface="Helvetica LT Std" panose="020B0504020202020204" pitchFamily="34" charset="0"/>
              </a:rPr>
              <a:t>Data Preparation</a:t>
            </a:r>
          </a:p>
          <a:p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Data is initially streamed as a Request Objects from the URL via the Yelp API –                            req = </a:t>
            </a:r>
            <a:r>
              <a:rPr lang="en-US" sz="20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request.get</a:t>
            </a: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(</a:t>
            </a:r>
            <a:r>
              <a:rPr lang="en-US" sz="20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url</a:t>
            </a: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, params=params, headers=headers)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req is then parsed as Text data to JSON Data Type data = </a:t>
            </a:r>
            <a:r>
              <a:rPr lang="en-US" sz="20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json.loads</a:t>
            </a: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(</a:t>
            </a:r>
            <a:r>
              <a:rPr lang="en-US" sz="20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req.text</a:t>
            </a: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d2 is the first </a:t>
            </a:r>
            <a:r>
              <a:rPr lang="en-US" sz="20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DataFrame</a:t>
            </a: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 containing most data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	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rgbClr val="E6F42C"/>
                </a:solidFill>
                <a:latin typeface="Helvetica LT Std" panose="020B0504020202020204" pitchFamily="34" charset="0"/>
              </a:rPr>
              <a:t>	</a:t>
            </a:r>
          </a:p>
          <a:p>
            <a:pPr>
              <a:buClr>
                <a:schemeClr val="tx1"/>
              </a:buClr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C6C6698-DC68-44A0-8A93-9DC7ED45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666510"/>
            <a:ext cx="9631680" cy="209004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B0AF990-FFC5-4FF4-8A59-7EFB14170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4647220"/>
            <a:ext cx="4480560" cy="20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3FBF-4224-465A-B5A2-6FE37F86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25000" lnSpcReduction="2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E6F42C"/>
                </a:solidFill>
                <a:latin typeface="Helvetica LT Std" panose="020B0504020202020204" pitchFamily="34" charset="0"/>
              </a:rPr>
              <a:t>We notice that data is still JSON Multi-Nested – ‘categories’ column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E6F42C"/>
                </a:solidFill>
                <a:latin typeface="Helvetica LT Std" panose="020B0504020202020204" pitchFamily="34" charset="0"/>
              </a:rPr>
              <a:t>	</a:t>
            </a:r>
          </a:p>
          <a:p>
            <a:pPr marL="0" indent="0">
              <a:buNone/>
            </a:pPr>
            <a:endParaRPr lang="en-US" sz="8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0" indent="0">
              <a:buNone/>
            </a:pPr>
            <a:endParaRPr lang="en-US" sz="8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0" indent="0">
              <a:buNone/>
            </a:pPr>
            <a:endParaRPr lang="en-US" sz="8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8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E6F42C"/>
                </a:solidFill>
                <a:latin typeface="Helvetica LT Std" panose="020B0504020202020204" pitchFamily="34" charset="0"/>
              </a:rPr>
              <a:t>More flattening is required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E6F42C"/>
                </a:solidFill>
                <a:latin typeface="Helvetica LT Std" panose="020B0504020202020204" pitchFamily="34" charset="0"/>
              </a:rPr>
              <a:t>		</a:t>
            </a:r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11F91E-4A57-4546-B6B4-920E02C2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54" y="1321989"/>
            <a:ext cx="9540240" cy="256032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0A24F4D6-36F3-4E41-8DF2-CAC63E477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54" y="4740348"/>
            <a:ext cx="805434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7293-6D9F-4D3D-9A27-B453DC0F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15000"/>
          </a:xfrm>
        </p:spPr>
        <p:txBody>
          <a:bodyPr anchor="t"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6F42C"/>
                </a:solidFill>
                <a:latin typeface="Helvetica LT Std" panose="020B0504020202020204" pitchFamily="34" charset="0"/>
              </a:rPr>
              <a:t>We declare df with 3 categories columns al1-al3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6200" dirty="0">
                <a:solidFill>
                  <a:srgbClr val="E6F42C"/>
                </a:solidFill>
                <a:latin typeface="Helvetica LT Std" panose="020B0504020202020204" pitchFamily="34" charset="0"/>
              </a:rPr>
              <a:t>	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62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6F42C"/>
                </a:solidFill>
                <a:latin typeface="Helvetica LT Std" panose="020B0504020202020204" pitchFamily="34" charset="0"/>
              </a:rPr>
              <a:t>More JSON normalization is required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6F42C"/>
                </a:solidFill>
                <a:latin typeface="Helvetica LT Std" panose="020B0504020202020204" pitchFamily="34" charset="0"/>
              </a:rPr>
              <a:t>df = </a:t>
            </a:r>
            <a:r>
              <a:rPr lang="en-US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pd.json_normalize</a:t>
            </a:r>
            <a:r>
              <a:rPr lang="en-US" dirty="0">
                <a:solidFill>
                  <a:srgbClr val="E6F42C"/>
                </a:solidFill>
                <a:latin typeface="Helvetica LT Std" panose="020B0504020202020204" pitchFamily="34" charset="0"/>
              </a:rPr>
              <a:t>(data[‘businesses’])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0F3CA4F-F889-452D-A4EA-A4ADC1EB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08" y="1226905"/>
            <a:ext cx="614934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CD43-A09E-48B9-B1D5-9932FE19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37496"/>
          </a:xfrm>
        </p:spPr>
        <p:txBody>
          <a:bodyPr anchor="t">
            <a:normAutofit fontScale="25000" lnSpcReduction="2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E6F42C"/>
                </a:solidFill>
                <a:latin typeface="Helvetica LT Std" panose="020B0504020202020204" pitchFamily="34" charset="0"/>
              </a:rPr>
              <a:t>Every single Restaurant Entry needs to be categorized – we declare dff1 as df containing categorization columns: cat1 / cat2 / cat3 – we notice that some entries have multi categorization, that is cat1: German cat2: Bavarian cat3: Gastropubs, others have just 2 categorization terms: cat1: Spanish cat2: Tapas/Small Plates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700" dirty="0">
              <a:solidFill>
                <a:srgbClr val="FFC000"/>
              </a:solidFill>
              <a:latin typeface="Helvetica LT Std" panose="020B0504020202020204" pitchFamily="34" charset="0"/>
            </a:endParaRPr>
          </a:p>
          <a:p>
            <a:pPr lvl="3">
              <a:buClr>
                <a:schemeClr val="tx1"/>
              </a:buClr>
            </a:pPr>
            <a:r>
              <a:rPr lang="en-US" sz="4800" dirty="0">
                <a:solidFill>
                  <a:srgbClr val="FFC000"/>
                </a:solidFill>
                <a:latin typeface="Helvetica LT Std" panose="020B0504020202020204" pitchFamily="34" charset="0"/>
              </a:rPr>
              <a:t># Extract from dff1 - cat 1/2/3 Columns all relevant categorization information</a:t>
            </a:r>
          </a:p>
          <a:p>
            <a:pPr lvl="3">
              <a:buClr>
                <a:schemeClr val="tx1"/>
              </a:buClr>
            </a:pPr>
            <a:r>
              <a:rPr lang="en-US" sz="4800" dirty="0">
                <a:solidFill>
                  <a:srgbClr val="FFC000"/>
                </a:solidFill>
                <a:latin typeface="Helvetica LT Std" panose="020B0504020202020204" pitchFamily="34" charset="0"/>
              </a:rPr>
              <a:t>df_flat4['fl1'] = dff1.cat1.str.extract(r'\b(\w+)$', expand=True)</a:t>
            </a:r>
          </a:p>
          <a:p>
            <a:pPr lvl="3">
              <a:buClr>
                <a:schemeClr val="tx1"/>
              </a:buClr>
            </a:pPr>
            <a:r>
              <a:rPr lang="en-US" sz="4800" dirty="0">
                <a:solidFill>
                  <a:srgbClr val="FFC000"/>
                </a:solidFill>
                <a:latin typeface="Helvetica LT Std" panose="020B0504020202020204" pitchFamily="34" charset="0"/>
              </a:rPr>
              <a:t>df_flat4['fl2'] = dff1.cat2.str.extract(r'\b(\w+)$', expand=True)</a:t>
            </a:r>
          </a:p>
          <a:p>
            <a:pPr lvl="3">
              <a:buClr>
                <a:schemeClr val="tx1"/>
              </a:buClr>
            </a:pPr>
            <a:r>
              <a:rPr lang="en-US" sz="4800" dirty="0">
                <a:solidFill>
                  <a:srgbClr val="FFC000"/>
                </a:solidFill>
                <a:latin typeface="Helvetica LT Std" panose="020B0504020202020204" pitchFamily="34" charset="0"/>
              </a:rPr>
              <a:t>df_flat4['fl3'] = dff1.cat3.str.extract(r'\b(\w+)$', expand=True)</a:t>
            </a:r>
          </a:p>
          <a:p>
            <a:pPr lvl="3">
              <a:buClr>
                <a:schemeClr val="tx1"/>
              </a:buClr>
            </a:pPr>
            <a:r>
              <a:rPr lang="en-US" sz="4800" dirty="0">
                <a:solidFill>
                  <a:srgbClr val="FFC000"/>
                </a:solidFill>
                <a:latin typeface="Helvetica LT Std" panose="020B0504020202020204" pitchFamily="34" charset="0"/>
              </a:rPr>
              <a:t>df_flat4 = dff1.fillna('')</a:t>
            </a:r>
          </a:p>
          <a:p>
            <a:pPr lvl="3">
              <a:buClr>
                <a:schemeClr val="tx1"/>
              </a:buClr>
            </a:pPr>
            <a:r>
              <a:rPr lang="en-US" sz="4800" dirty="0">
                <a:solidFill>
                  <a:srgbClr val="FFC000"/>
                </a:solidFill>
                <a:latin typeface="Helvetica LT Std" panose="020B0504020202020204" pitchFamily="34" charset="0"/>
              </a:rPr>
              <a:t># New CAT Column to store all previously extracted - relevant categorization information</a:t>
            </a:r>
          </a:p>
          <a:p>
            <a:pPr lvl="3">
              <a:buClr>
                <a:schemeClr val="tx1"/>
              </a:buClr>
            </a:pPr>
            <a:r>
              <a:rPr lang="en-US" sz="4800" dirty="0">
                <a:solidFill>
                  <a:srgbClr val="FFC000"/>
                </a:solidFill>
                <a:latin typeface="Helvetica LT Std" panose="020B0504020202020204" pitchFamily="34" charset="0"/>
              </a:rPr>
              <a:t>df_flat4['CAT'] = df_flat4['cat1'] +' - '+ df_flat4['cat2']+' - ‘+ df_flat4['cat3']</a:t>
            </a:r>
          </a:p>
          <a:p>
            <a:pPr marL="1371600" lvl="3" indent="0">
              <a:buClr>
                <a:schemeClr val="tx1"/>
              </a:buClr>
              <a:buNone/>
            </a:pPr>
            <a:r>
              <a:rPr lang="en-US" sz="4800" dirty="0">
                <a:solidFill>
                  <a:srgbClr val="FFC000"/>
                </a:solidFill>
                <a:latin typeface="Helvetica LT Std" panose="020B0504020202020204" pitchFamily="34" charset="0"/>
              </a:rPr>
              <a:t>df_flat4.head(50)</a:t>
            </a:r>
          </a:p>
          <a:p>
            <a:pPr marL="114300" indent="0">
              <a:buSzPct val="100000"/>
              <a:buNone/>
            </a:pPr>
            <a:endParaRPr lang="en-US" sz="8000" dirty="0">
              <a:solidFill>
                <a:srgbClr val="E6F42C"/>
              </a:solidFill>
              <a:latin typeface="Helvetica LT Std" panose="020B0504020202020204" pitchFamily="34" charset="0"/>
            </a:endParaRPr>
          </a:p>
          <a:p>
            <a:pPr marL="114300" indent="0">
              <a:buSzPct val="100000"/>
              <a:buNone/>
            </a:pPr>
            <a:r>
              <a:rPr lang="en-US" sz="8000" dirty="0">
                <a:solidFill>
                  <a:srgbClr val="E6F42C"/>
                </a:solidFill>
                <a:latin typeface="Helvetica LT Std" panose="020B0504020202020204" pitchFamily="34" charset="0"/>
              </a:rPr>
              <a:t>Finally, the </a:t>
            </a:r>
            <a:r>
              <a:rPr lang="en-US" sz="8000" dirty="0" err="1">
                <a:solidFill>
                  <a:srgbClr val="E6F42C"/>
                </a:solidFill>
                <a:latin typeface="Helvetica LT Std" panose="020B0504020202020204" pitchFamily="34" charset="0"/>
              </a:rPr>
              <a:t>DataFrame</a:t>
            </a:r>
            <a:r>
              <a:rPr lang="en-US" sz="8000" dirty="0">
                <a:solidFill>
                  <a:srgbClr val="E6F42C"/>
                </a:solidFill>
                <a:latin typeface="Helvetica LT Std" panose="020B0504020202020204" pitchFamily="34" charset="0"/>
              </a:rPr>
              <a:t> satisfying our data requirements is constructed and displayed</a:t>
            </a:r>
            <a:endParaRPr lang="en-US" sz="8000" dirty="0">
              <a:solidFill>
                <a:srgbClr val="FFC000"/>
              </a:solidFill>
              <a:latin typeface="Helvetica LT Std" panose="020B0504020202020204" pitchFamily="34" charset="0"/>
            </a:endParaRPr>
          </a:p>
          <a:p>
            <a:pPr marL="1371600" lvl="3" indent="0">
              <a:buNone/>
            </a:pPr>
            <a:endParaRPr lang="en-US" sz="5400" dirty="0">
              <a:solidFill>
                <a:srgbClr val="FFC000"/>
              </a:solidFill>
              <a:latin typeface="Helvetica LT Std" panose="020B0504020202020204" pitchFamily="34" charset="0"/>
            </a:endParaRPr>
          </a:p>
          <a:p>
            <a:pPr marL="114300" indent="0">
              <a:buNone/>
            </a:pPr>
            <a:endParaRPr lang="en-US" sz="4600" dirty="0">
              <a:solidFill>
                <a:srgbClr val="FFC000"/>
              </a:solidFill>
              <a:latin typeface="Helvetica LT Std" panose="020B0504020202020204" pitchFamily="34" charset="0"/>
            </a:endParaRPr>
          </a:p>
          <a:p>
            <a:pPr marL="571500" lvl="1" indent="0">
              <a:buNone/>
            </a:pPr>
            <a:endParaRPr lang="en-US" sz="4400" dirty="0">
              <a:solidFill>
                <a:srgbClr val="FFC000"/>
              </a:solidFill>
              <a:latin typeface="Helvetica LT Std" panose="020B0504020202020204" pitchFamily="34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181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7B1BD2D-9035-48A3-8992-A6BB589AD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628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225</TotalTime>
  <Words>720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Helvetica LT Std</vt:lpstr>
      <vt:lpstr>Wingdings</vt:lpstr>
      <vt:lpstr>Wingdings 3</vt:lpstr>
      <vt:lpstr>Slice</vt:lpstr>
      <vt:lpstr>Capstone Project The battle of neighborhoods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The battle of neighberhoods</dc:title>
  <dc:creator>Francesco Salpietro</dc:creator>
  <cp:lastModifiedBy>Francesco Salpietro</cp:lastModifiedBy>
  <cp:revision>65</cp:revision>
  <dcterms:created xsi:type="dcterms:W3CDTF">2021-08-11T05:55:17Z</dcterms:created>
  <dcterms:modified xsi:type="dcterms:W3CDTF">2021-08-11T10:03:02Z</dcterms:modified>
</cp:coreProperties>
</file>