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2" r:id="rId5"/>
    <p:sldId id="263" r:id="rId6"/>
    <p:sldId id="265" r:id="rId7"/>
    <p:sldId id="257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3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03E28-B609-8644-A661-DA315E9E2848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5C758-8221-6144-A039-2F17363F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5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Interest rates appear to be higher when the republican party is in power. The democratic party overall maintains a lower interest rate when they are in power.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inflation was high in the 80’s,but appears to level out to a lower trend in the 2000’s.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treasury bond rate and the mortgage rate are the same across the board, so you can see that the rates appear to trend downward after 1894; however it appears that overall the democratic party maintains a lower treasury bond </a:t>
            </a:r>
            <a:r>
              <a:rPr lang="en-US"/>
              <a:t>rate overe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208EA-5C21-D140-AB70-2272317402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DF5B-1689-BC47-9BE6-A2A5D5E96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367" y="1239928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People, politics 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And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power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65763-03F7-4E4A-A2C1-183BE90CE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361017"/>
          </a:xfrm>
        </p:spPr>
        <p:txBody>
          <a:bodyPr>
            <a:normAutofit fontScale="25000" lnSpcReduction="20000"/>
          </a:bodyPr>
          <a:lstStyle/>
          <a:p>
            <a:pPr marL="857250" indent="-857250">
              <a:buFont typeface="Wingdings" pitchFamily="2" charset="2"/>
              <a:buChar char="v"/>
            </a:pPr>
            <a:r>
              <a:rPr lang="en-US" sz="7200" dirty="0">
                <a:solidFill>
                  <a:schemeClr val="tx1"/>
                </a:solidFill>
              </a:rPr>
              <a:t>Trevor Bowens</a:t>
            </a:r>
          </a:p>
          <a:p>
            <a:pPr marL="857250" indent="-857250">
              <a:buFont typeface="Wingdings" pitchFamily="2" charset="2"/>
              <a:buChar char="v"/>
            </a:pPr>
            <a:r>
              <a:rPr lang="en-US" sz="7200" dirty="0">
                <a:solidFill>
                  <a:schemeClr val="tx1"/>
                </a:solidFill>
              </a:rPr>
              <a:t>Angel Cahill</a:t>
            </a:r>
          </a:p>
          <a:p>
            <a:pPr marL="857250" indent="-857250">
              <a:buFont typeface="Wingdings" pitchFamily="2" charset="2"/>
              <a:buChar char="v"/>
            </a:pPr>
            <a:r>
              <a:rPr lang="en-US" sz="7200" dirty="0">
                <a:solidFill>
                  <a:schemeClr val="tx1"/>
                </a:solidFill>
              </a:rPr>
              <a:t>Dimpal Gajjar</a:t>
            </a:r>
          </a:p>
          <a:p>
            <a:pPr marL="857250" indent="-857250">
              <a:buFont typeface="Wingdings" pitchFamily="2" charset="2"/>
              <a:buChar char="v"/>
            </a:pPr>
            <a:r>
              <a:rPr lang="en-US" sz="7200" dirty="0">
                <a:solidFill>
                  <a:schemeClr val="tx1"/>
                </a:solidFill>
              </a:rPr>
              <a:t>T.J. Zientek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9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27BE-FD50-0B46-B9C3-3EC50985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238" y="375326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Methodology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C2BD8-A73A-9648-8394-D8C5136A5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4479"/>
            <a:ext cx="9905999" cy="4236721"/>
          </a:xfrm>
        </p:spPr>
        <p:txBody>
          <a:bodyPr/>
          <a:lstStyle/>
          <a:p>
            <a:r>
              <a:rPr lang="en-US" dirty="0"/>
              <a:t>Evaluate Interest rates pull the data primary data over time.</a:t>
            </a:r>
          </a:p>
          <a:p>
            <a:pPr lvl="1"/>
            <a:r>
              <a:rPr lang="en-US" dirty="0"/>
              <a:t>Focus on primary data 1980 to 2016 years</a:t>
            </a:r>
          </a:p>
          <a:p>
            <a:r>
              <a:rPr lang="en-US" dirty="0"/>
              <a:t>Separated data in political party and power</a:t>
            </a:r>
          </a:p>
          <a:p>
            <a:pPr lvl="1"/>
            <a:r>
              <a:rPr lang="en-US" dirty="0"/>
              <a:t>Democratic</a:t>
            </a:r>
          </a:p>
          <a:p>
            <a:pPr lvl="1"/>
            <a:r>
              <a:rPr lang="en-US" dirty="0"/>
              <a:t>Republican</a:t>
            </a:r>
          </a:p>
          <a:p>
            <a:r>
              <a:rPr lang="en-US" dirty="0"/>
              <a:t>Impact the house hold data used Bread, Alcohol, Mortgage Rate</a:t>
            </a:r>
          </a:p>
        </p:txBody>
      </p:sp>
    </p:spTree>
    <p:extLst>
      <p:ext uri="{BB962C8B-B14F-4D97-AF65-F5344CB8AC3E}">
        <p14:creationId xmlns:p14="http://schemas.microsoft.com/office/powerpoint/2010/main" val="139622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ED35D118-7EBF-5D48-B926-E2390C235837}"/>
              </a:ext>
            </a:extLst>
          </p:cNvPr>
          <p:cNvSpPr/>
          <p:nvPr/>
        </p:nvSpPr>
        <p:spPr>
          <a:xfrm>
            <a:off x="8508124" y="1821715"/>
            <a:ext cx="2756263" cy="1645920"/>
          </a:xfrm>
          <a:prstGeom prst="round2SameRect">
            <a:avLst/>
          </a:prstGeom>
          <a:pattFill prst="pct60">
            <a:fgClr>
              <a:schemeClr val="tx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55281D-A9B6-4945-BD16-2AC187281AE5}"/>
              </a:ext>
            </a:extLst>
          </p:cNvPr>
          <p:cNvGrpSpPr/>
          <p:nvPr/>
        </p:nvGrpSpPr>
        <p:grpSpPr>
          <a:xfrm>
            <a:off x="4920342" y="597627"/>
            <a:ext cx="2756263" cy="1645920"/>
            <a:chOff x="1345474" y="574766"/>
            <a:chExt cx="2756263" cy="1645920"/>
          </a:xfrm>
        </p:grpSpPr>
        <p:sp>
          <p:nvSpPr>
            <p:cNvPr id="5" name="Round Same Side Corner Rectangle 4">
              <a:extLst>
                <a:ext uri="{FF2B5EF4-FFF2-40B4-BE49-F238E27FC236}">
                  <a16:creationId xmlns:a16="http://schemas.microsoft.com/office/drawing/2014/main" id="{1875840B-B12E-0A45-A5C1-A03CC2B1C48D}"/>
                </a:ext>
              </a:extLst>
            </p:cNvPr>
            <p:cNvSpPr/>
            <p:nvPr/>
          </p:nvSpPr>
          <p:spPr>
            <a:xfrm>
              <a:off x="1345474" y="574766"/>
              <a:ext cx="2756263" cy="1645920"/>
            </a:xfrm>
            <a:prstGeom prst="round2SameRect">
              <a:avLst/>
            </a:prstGeom>
            <a:pattFill prst="pct60">
              <a:fgClr>
                <a:schemeClr val="tx1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27E165-6A03-5540-A84B-2305540E37EC}"/>
                </a:ext>
              </a:extLst>
            </p:cNvPr>
            <p:cNvSpPr txBox="1"/>
            <p:nvPr/>
          </p:nvSpPr>
          <p:spPr>
            <a:xfrm>
              <a:off x="1650274" y="862149"/>
              <a:ext cx="21510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Used Kaggle &amp; Federal Government data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324E0B-0556-D04E-9E21-C07379A7867F}"/>
              </a:ext>
            </a:extLst>
          </p:cNvPr>
          <p:cNvGrpSpPr/>
          <p:nvPr/>
        </p:nvGrpSpPr>
        <p:grpSpPr>
          <a:xfrm>
            <a:off x="1852296" y="2174808"/>
            <a:ext cx="2756263" cy="3422468"/>
            <a:chOff x="1245326" y="2991395"/>
            <a:chExt cx="2756263" cy="3422468"/>
          </a:xfrm>
        </p:grpSpPr>
        <p:sp>
          <p:nvSpPr>
            <p:cNvPr id="8" name="Round Same Side Corner Rectangle 7">
              <a:extLst>
                <a:ext uri="{FF2B5EF4-FFF2-40B4-BE49-F238E27FC236}">
                  <a16:creationId xmlns:a16="http://schemas.microsoft.com/office/drawing/2014/main" id="{9B9BCF13-01C2-2F42-8786-077EB6EE7716}"/>
                </a:ext>
              </a:extLst>
            </p:cNvPr>
            <p:cNvSpPr/>
            <p:nvPr/>
          </p:nvSpPr>
          <p:spPr>
            <a:xfrm>
              <a:off x="1245326" y="2991395"/>
              <a:ext cx="2756263" cy="3422468"/>
            </a:xfrm>
            <a:prstGeom prst="round2SameRect">
              <a:avLst/>
            </a:prstGeom>
            <a:pattFill prst="pct60">
              <a:fgClr>
                <a:schemeClr val="tx1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EB3CD2-F3DF-8341-8AD7-8EA7D3A1AB8D}"/>
                </a:ext>
              </a:extLst>
            </p:cNvPr>
            <p:cNvSpPr txBox="1"/>
            <p:nvPr/>
          </p:nvSpPr>
          <p:spPr>
            <a:xfrm>
              <a:off x="1489166" y="3429000"/>
              <a:ext cx="231212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Combine CSV data using Pandas.(President, Senator, Representative, Bread Prices, Interest Rate, Alcohol, 30 years treasury Data)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2D4C52-A094-4B43-8877-9E3027D8B16B}"/>
              </a:ext>
            </a:extLst>
          </p:cNvPr>
          <p:cNvGrpSpPr/>
          <p:nvPr/>
        </p:nvGrpSpPr>
        <p:grpSpPr>
          <a:xfrm>
            <a:off x="5037906" y="4938822"/>
            <a:ext cx="2756263" cy="1704987"/>
            <a:chOff x="4920342" y="1976846"/>
            <a:chExt cx="2756263" cy="1704987"/>
          </a:xfrm>
        </p:grpSpPr>
        <p:sp>
          <p:nvSpPr>
            <p:cNvPr id="7" name="Round Same Side Corner Rectangle 6">
              <a:extLst>
                <a:ext uri="{FF2B5EF4-FFF2-40B4-BE49-F238E27FC236}">
                  <a16:creationId xmlns:a16="http://schemas.microsoft.com/office/drawing/2014/main" id="{52039ABC-E233-6740-BC09-A648E6C5B195}"/>
                </a:ext>
              </a:extLst>
            </p:cNvPr>
            <p:cNvSpPr/>
            <p:nvPr/>
          </p:nvSpPr>
          <p:spPr>
            <a:xfrm>
              <a:off x="4920342" y="1976846"/>
              <a:ext cx="2756263" cy="1645920"/>
            </a:xfrm>
            <a:prstGeom prst="round2SameRect">
              <a:avLst/>
            </a:prstGeom>
            <a:pattFill prst="pct60">
              <a:fgClr>
                <a:schemeClr val="tx1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B589AA-7DF2-E545-93BB-1BBC19B382B4}"/>
                </a:ext>
              </a:extLst>
            </p:cNvPr>
            <p:cNvSpPr txBox="1"/>
            <p:nvPr/>
          </p:nvSpPr>
          <p:spPr>
            <a:xfrm>
              <a:off x="5259569" y="2050617"/>
              <a:ext cx="212924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CSV data combined using python &amp; Pandas by years 1980 to 2016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E1FBDA-FE08-6F4F-9BFD-056E087FAF28}"/>
              </a:ext>
            </a:extLst>
          </p:cNvPr>
          <p:cNvGrpSpPr/>
          <p:nvPr/>
        </p:nvGrpSpPr>
        <p:grpSpPr>
          <a:xfrm>
            <a:off x="8564876" y="3820728"/>
            <a:ext cx="2756263" cy="1941054"/>
            <a:chOff x="8190411" y="2905266"/>
            <a:chExt cx="2756263" cy="1941054"/>
          </a:xfrm>
        </p:grpSpPr>
        <p:sp>
          <p:nvSpPr>
            <p:cNvPr id="9" name="Round Same Side Corner Rectangle 8">
              <a:extLst>
                <a:ext uri="{FF2B5EF4-FFF2-40B4-BE49-F238E27FC236}">
                  <a16:creationId xmlns:a16="http://schemas.microsoft.com/office/drawing/2014/main" id="{504297E1-574F-7E4B-8560-113D438DC5BE}"/>
                </a:ext>
              </a:extLst>
            </p:cNvPr>
            <p:cNvSpPr/>
            <p:nvPr/>
          </p:nvSpPr>
          <p:spPr>
            <a:xfrm>
              <a:off x="8190411" y="2905266"/>
              <a:ext cx="2756263" cy="1941054"/>
            </a:xfrm>
            <a:prstGeom prst="round2SameRect">
              <a:avLst/>
            </a:prstGeom>
            <a:pattFill prst="pct60">
              <a:fgClr>
                <a:schemeClr val="tx1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C29A1E-BAF6-0748-B55A-4AA3CA12600F}"/>
                </a:ext>
              </a:extLst>
            </p:cNvPr>
            <p:cNvSpPr txBox="1"/>
            <p:nvPr/>
          </p:nvSpPr>
          <p:spPr>
            <a:xfrm>
              <a:off x="8514803" y="3214073"/>
              <a:ext cx="21074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Visualized all the Data by creating a story in Tableau </a:t>
              </a:r>
            </a:p>
          </p:txBody>
        </p:sp>
      </p:grpSp>
      <p:sp>
        <p:nvSpPr>
          <p:cNvPr id="18" name="Curved Up Arrow 17">
            <a:extLst>
              <a:ext uri="{FF2B5EF4-FFF2-40B4-BE49-F238E27FC236}">
                <a16:creationId xmlns:a16="http://schemas.microsoft.com/office/drawing/2014/main" id="{DFFFBE67-0791-1647-B73A-8EF1B119CE88}"/>
              </a:ext>
            </a:extLst>
          </p:cNvPr>
          <p:cNvSpPr/>
          <p:nvPr/>
        </p:nvSpPr>
        <p:spPr>
          <a:xfrm rot="7438193">
            <a:off x="2915039" y="790051"/>
            <a:ext cx="2005150" cy="142630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Up Arrow 19">
            <a:extLst>
              <a:ext uri="{FF2B5EF4-FFF2-40B4-BE49-F238E27FC236}">
                <a16:creationId xmlns:a16="http://schemas.microsoft.com/office/drawing/2014/main" id="{5A539F08-4C1F-5447-8618-E1B34F424CAB}"/>
              </a:ext>
            </a:extLst>
          </p:cNvPr>
          <p:cNvSpPr/>
          <p:nvPr/>
        </p:nvSpPr>
        <p:spPr>
          <a:xfrm rot="2276251">
            <a:off x="3209783" y="5647014"/>
            <a:ext cx="2114830" cy="122671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Curved Up Arrow 20">
            <a:extLst>
              <a:ext uri="{FF2B5EF4-FFF2-40B4-BE49-F238E27FC236}">
                <a16:creationId xmlns:a16="http://schemas.microsoft.com/office/drawing/2014/main" id="{E3DE58A7-4A08-084C-8F54-1DCF04E28F09}"/>
              </a:ext>
            </a:extLst>
          </p:cNvPr>
          <p:cNvSpPr/>
          <p:nvPr/>
        </p:nvSpPr>
        <p:spPr>
          <a:xfrm rot="19776726">
            <a:off x="7623156" y="5445781"/>
            <a:ext cx="1947002" cy="13294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57EA960B-614A-2541-B11E-26189809D2C2}"/>
              </a:ext>
            </a:extLst>
          </p:cNvPr>
          <p:cNvSpPr/>
          <p:nvPr/>
        </p:nvSpPr>
        <p:spPr>
          <a:xfrm>
            <a:off x="9653451" y="3441509"/>
            <a:ext cx="640080" cy="3530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85C481-4304-7B4A-A0D6-82C208C1EACF}"/>
              </a:ext>
            </a:extLst>
          </p:cNvPr>
          <p:cNvSpPr txBox="1"/>
          <p:nvPr/>
        </p:nvSpPr>
        <p:spPr>
          <a:xfrm>
            <a:off x="8889268" y="2406162"/>
            <a:ext cx="210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Machine </a:t>
            </a:r>
            <a:r>
              <a:rPr lang="en-US" sz="2000" dirty="0"/>
              <a:t>Learning </a:t>
            </a:r>
          </a:p>
        </p:txBody>
      </p:sp>
    </p:spTree>
    <p:extLst>
      <p:ext uri="{BB962C8B-B14F-4D97-AF65-F5344CB8AC3E}">
        <p14:creationId xmlns:p14="http://schemas.microsoft.com/office/powerpoint/2010/main" val="33839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882AF716-DC07-E744-9D29-EBA24D4F9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" t="3741" r="945" b="4762"/>
          <a:stretch/>
        </p:blipFill>
        <p:spPr>
          <a:xfrm>
            <a:off x="439479" y="557400"/>
            <a:ext cx="5656521" cy="3858957"/>
          </a:xfrm>
          <a:prstGeom prst="rect">
            <a:avLst/>
          </a:prstGeom>
        </p:spPr>
      </p:pic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FCF216B-B947-BF4C-997D-22A6F499A7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10"/>
          <a:stretch/>
        </p:blipFill>
        <p:spPr>
          <a:xfrm>
            <a:off x="6201043" y="557400"/>
            <a:ext cx="5656521" cy="38589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1A3475-79F6-6543-930B-F21E0667BF83}"/>
              </a:ext>
            </a:extLst>
          </p:cNvPr>
          <p:cNvSpPr txBox="1"/>
          <p:nvPr/>
        </p:nvSpPr>
        <p:spPr>
          <a:xfrm>
            <a:off x="1356253" y="88027"/>
            <a:ext cx="382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Interest Rates and Inflation Rates Party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F7696-C2C7-7F49-865E-3AB860189E6F}"/>
              </a:ext>
            </a:extLst>
          </p:cNvPr>
          <p:cNvSpPr txBox="1"/>
          <p:nvPr/>
        </p:nvSpPr>
        <p:spPr>
          <a:xfrm>
            <a:off x="7473894" y="78140"/>
            <a:ext cx="31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Treasury Bond Interest Rates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A9716-54D4-F24B-B36E-851F95ABC259}"/>
              </a:ext>
            </a:extLst>
          </p:cNvPr>
          <p:cNvSpPr txBox="1"/>
          <p:nvPr/>
        </p:nvSpPr>
        <p:spPr>
          <a:xfrm>
            <a:off x="1356253" y="4748535"/>
            <a:ext cx="10000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Interest rates appear to be higher when the republican party is in power. The democratic party overall maintains a lower interest rate when they are in power.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inflation was high in the 80’s,but appears to level out to a lower trend in the 2000’s.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treasury bond rate and the mortgage rate are the same across the board, so you can see that the rates appear to trend downward after 1894; however it appears that overall the democratic party maintains a lower treasury bond rate over.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4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F2295-1F99-0642-BF23-EB041BA4F3BF}"/>
              </a:ext>
            </a:extLst>
          </p:cNvPr>
          <p:cNvSpPr txBox="1"/>
          <p:nvPr/>
        </p:nvSpPr>
        <p:spPr>
          <a:xfrm>
            <a:off x="4728755" y="2468880"/>
            <a:ext cx="6675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4">
                    <a:lumMod val="50000"/>
                  </a:schemeClr>
                </a:solidFill>
              </a:rPr>
              <a:t>STORY</a:t>
            </a:r>
          </a:p>
        </p:txBody>
      </p:sp>
    </p:spTree>
    <p:extLst>
      <p:ext uri="{BB962C8B-B14F-4D97-AF65-F5344CB8AC3E}">
        <p14:creationId xmlns:p14="http://schemas.microsoft.com/office/powerpoint/2010/main" val="105511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01F17E-AB35-744B-BCE2-4DC090BADFCA}"/>
              </a:ext>
            </a:extLst>
          </p:cNvPr>
          <p:cNvSpPr txBox="1"/>
          <p:nvPr/>
        </p:nvSpPr>
        <p:spPr>
          <a:xfrm>
            <a:off x="2860765" y="2403566"/>
            <a:ext cx="6792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Correlation  </a:t>
            </a:r>
            <a:r>
              <a:rPr lang="en-US" sz="8000" dirty="0">
                <a:solidFill>
                  <a:schemeClr val="accent4">
                    <a:lumMod val="50000"/>
                  </a:schemeClr>
                </a:solidFill>
              </a:rPr>
              <a:t>≠</a:t>
            </a:r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  Causation</a:t>
            </a:r>
          </a:p>
        </p:txBody>
      </p:sp>
    </p:spTree>
    <p:extLst>
      <p:ext uri="{BB962C8B-B14F-4D97-AF65-F5344CB8AC3E}">
        <p14:creationId xmlns:p14="http://schemas.microsoft.com/office/powerpoint/2010/main" val="135714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9DCC-E97E-1B42-84A8-825E45DB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57200"/>
            <a:ext cx="9905999" cy="5334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TECHNOLOGY USED</a:t>
            </a:r>
          </a:p>
          <a:p>
            <a:pPr algn="ctr"/>
            <a:r>
              <a:rPr lang="en-US" sz="2800" dirty="0"/>
              <a:t>EXCEL</a:t>
            </a:r>
          </a:p>
          <a:p>
            <a:pPr algn="ctr"/>
            <a:r>
              <a:rPr lang="en-US" sz="2800" dirty="0"/>
              <a:t>PYTHON</a:t>
            </a:r>
          </a:p>
          <a:p>
            <a:pPr algn="ctr"/>
            <a:r>
              <a:rPr lang="en-US" sz="2800" dirty="0"/>
              <a:t>PANDA</a:t>
            </a:r>
          </a:p>
          <a:p>
            <a:pPr algn="ctr"/>
            <a:r>
              <a:rPr lang="en-US" sz="2800" dirty="0"/>
              <a:t>TABLEAU</a:t>
            </a:r>
          </a:p>
          <a:p>
            <a:pPr algn="ctr"/>
            <a:r>
              <a:rPr lang="en-US" sz="2800" dirty="0"/>
              <a:t>SK LEARN/Sci Kit </a:t>
            </a:r>
          </a:p>
          <a:p>
            <a:pPr algn="ctr"/>
            <a:endParaRPr lang="en-US" sz="28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0B845D-5B8D-6F44-AD4B-A6BF6B464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353" y="1601624"/>
            <a:ext cx="583662" cy="594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2D89B8-352B-B148-89A4-827C3ED71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864" y="2911440"/>
            <a:ext cx="583661" cy="583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87D3C9-FD3B-F043-B104-69D64AA12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051" y="2261321"/>
            <a:ext cx="559340" cy="582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166000-9980-364A-8691-BE682EC2C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864" y="3561430"/>
            <a:ext cx="583661" cy="5829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A31201-E973-034E-A65E-81225917B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0222" y="951505"/>
            <a:ext cx="614997" cy="58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3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5FC5ED-F8D9-7B4C-8725-2680B6B26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596" y="1779652"/>
            <a:ext cx="7456807" cy="42010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BD3C3-DEBD-E246-954D-8716FFE09F57}"/>
              </a:ext>
            </a:extLst>
          </p:cNvPr>
          <p:cNvSpPr txBox="1"/>
          <p:nvPr/>
        </p:nvSpPr>
        <p:spPr>
          <a:xfrm>
            <a:off x="5078275" y="770485"/>
            <a:ext cx="593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Algerian" panose="020F0502020204030204" pitchFamily="34" charset="0"/>
                <a:cs typeface="Algerian" panose="020F050202020403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156027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129</TotalTime>
  <Words>329</Words>
  <Application>Microsoft Macintosh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Trebuchet MS</vt:lpstr>
      <vt:lpstr>Tw Cen MT</vt:lpstr>
      <vt:lpstr>Wingdings</vt:lpstr>
      <vt:lpstr>Circuit</vt:lpstr>
      <vt:lpstr>People, politics And power </vt:lpstr>
      <vt:lpstr>Methodology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dimpal suthar</dc:creator>
  <cp:lastModifiedBy>Trevor Bowens</cp:lastModifiedBy>
  <cp:revision>16</cp:revision>
  <dcterms:created xsi:type="dcterms:W3CDTF">2018-10-26T15:00:44Z</dcterms:created>
  <dcterms:modified xsi:type="dcterms:W3CDTF">2018-10-27T13:46:28Z</dcterms:modified>
</cp:coreProperties>
</file>