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63"/>
  </p:notesMasterIdLst>
  <p:handoutMasterIdLst>
    <p:handoutMasterId r:id="rId64"/>
  </p:handoutMasterIdLst>
  <p:sldIdLst>
    <p:sldId id="636" r:id="rId2"/>
    <p:sldId id="633" r:id="rId3"/>
    <p:sldId id="634" r:id="rId4"/>
    <p:sldId id="639" r:id="rId5"/>
    <p:sldId id="690" r:id="rId6"/>
    <p:sldId id="688" r:id="rId7"/>
    <p:sldId id="635" r:id="rId8"/>
    <p:sldId id="691" r:id="rId9"/>
    <p:sldId id="693" r:id="rId10"/>
    <p:sldId id="645" r:id="rId11"/>
    <p:sldId id="683" r:id="rId12"/>
    <p:sldId id="651" r:id="rId13"/>
    <p:sldId id="647" r:id="rId14"/>
    <p:sldId id="650" r:id="rId15"/>
    <p:sldId id="656" r:id="rId16"/>
    <p:sldId id="694" r:id="rId17"/>
    <p:sldId id="658" r:id="rId18"/>
    <p:sldId id="659" r:id="rId19"/>
    <p:sldId id="660" r:id="rId20"/>
    <p:sldId id="695" r:id="rId21"/>
    <p:sldId id="696" r:id="rId22"/>
    <p:sldId id="697" r:id="rId23"/>
    <p:sldId id="663" r:id="rId24"/>
    <p:sldId id="666" r:id="rId25"/>
    <p:sldId id="664" r:id="rId26"/>
    <p:sldId id="665" r:id="rId27"/>
    <p:sldId id="668" r:id="rId28"/>
    <p:sldId id="669" r:id="rId29"/>
    <p:sldId id="670" r:id="rId30"/>
    <p:sldId id="671" r:id="rId31"/>
    <p:sldId id="701" r:id="rId32"/>
    <p:sldId id="703" r:id="rId33"/>
    <p:sldId id="711" r:id="rId34"/>
    <p:sldId id="674" r:id="rId35"/>
    <p:sldId id="706" r:id="rId36"/>
    <p:sldId id="675" r:id="rId37"/>
    <p:sldId id="707" r:id="rId38"/>
    <p:sldId id="708" r:id="rId39"/>
    <p:sldId id="677" r:id="rId40"/>
    <p:sldId id="678" r:id="rId41"/>
    <p:sldId id="679" r:id="rId42"/>
    <p:sldId id="680" r:id="rId43"/>
    <p:sldId id="712" r:id="rId44"/>
    <p:sldId id="713" r:id="rId45"/>
    <p:sldId id="714" r:id="rId46"/>
    <p:sldId id="715" r:id="rId47"/>
    <p:sldId id="717" r:id="rId48"/>
    <p:sldId id="716" r:id="rId49"/>
    <p:sldId id="687" r:id="rId50"/>
    <p:sldId id="657" r:id="rId51"/>
    <p:sldId id="638" r:id="rId52"/>
    <p:sldId id="684" r:id="rId53"/>
    <p:sldId id="685" r:id="rId54"/>
    <p:sldId id="686" r:id="rId55"/>
    <p:sldId id="700" r:id="rId56"/>
    <p:sldId id="698" r:id="rId57"/>
    <p:sldId id="699" r:id="rId58"/>
    <p:sldId id="702" r:id="rId59"/>
    <p:sldId id="704" r:id="rId60"/>
    <p:sldId id="705" r:id="rId61"/>
    <p:sldId id="710" r:id="rId62"/>
  </p:sldIdLst>
  <p:sldSz cx="9144000" cy="5143500" type="screen16x9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ying02" initials="liying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F69647"/>
    <a:srgbClr val="C0504D"/>
    <a:srgbClr val="373748"/>
    <a:srgbClr val="FE543D"/>
    <a:srgbClr val="BE4B48"/>
    <a:srgbClr val="7F7F7F"/>
    <a:srgbClr val="ADADAD"/>
    <a:srgbClr val="949494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3" autoAdjust="0"/>
    <p:restoredTop sz="92205" autoAdjust="0"/>
  </p:normalViewPr>
  <p:slideViewPr>
    <p:cSldViewPr>
      <p:cViewPr>
        <p:scale>
          <a:sx n="94" d="100"/>
          <a:sy n="94" d="100"/>
        </p:scale>
        <p:origin x="-904" y="-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tags" Target="tags/tag1.xml"/><Relationship Id="rId67" Type="http://schemas.openxmlformats.org/officeDocument/2006/relationships/commentAuthors" Target="commentAuthors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ownloads:yingshi0826-0830_1472813733118336-3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Library:Application%20Support:Microsoft:Office:Office%202011%20AutoRecovery:sun_result%20(&#29256;&#26412;%201)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Library:Application%20Support:Microsoft:Office:Office%202011%20AutoRecovery:sun_result%20(&#29256;&#26412;%201)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&#23454;&#39564;:sun:sun_duowei-global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&#23454;&#39564;:sun:sun_duowei-global.xls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baidu:Desktop:&#23454;&#39564;:sun:sun_duowei-global.xls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ownloads:yingshi0826-0830_1472813733118336-3.xls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etail.xls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etail.xls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etail.xls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etail.xls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etail.xls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etail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&#23454;&#39564;:sun:sun_duowei-global.xls" TargetMode="External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&#23454;&#39564;:sun:sun_duowei-global.xls" TargetMode="External"/><Relationship Id="rId2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&#23454;&#39564;:sun:sun_duowei-global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&#23454;&#39564;:sun:sun_duowei-global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aidu:Desktop:sun_duowei-global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9992139238198"/>
          <c:y val="0.0844073413425726"/>
          <c:w val="0.523722731017308"/>
          <c:h val="0.597096305657848"/>
        </c:manualLayout>
      </c:layout>
      <c:lineChart>
        <c:grouping val="standard"/>
        <c:varyColors val="0"/>
        <c:ser>
          <c:idx val="0"/>
          <c:order val="0"/>
          <c:tx>
            <c:v>实验组</c:v>
          </c:tx>
          <c:marker>
            <c:symbol val="none"/>
          </c:marker>
          <c:val>
            <c:numRef>
              <c:f>哥伦布核心指标!$C$38:$C$42</c:f>
              <c:numCache>
                <c:formatCode>0.00%</c:formatCode>
                <c:ptCount val="5"/>
                <c:pt idx="0">
                  <c:v>0.541474840481383</c:v>
                </c:pt>
                <c:pt idx="1">
                  <c:v>0.547659243776295</c:v>
                </c:pt>
                <c:pt idx="2">
                  <c:v>0.551320469375753</c:v>
                </c:pt>
                <c:pt idx="3">
                  <c:v>0.545175357779006</c:v>
                </c:pt>
                <c:pt idx="4">
                  <c:v>0.541439051037927</c:v>
                </c:pt>
              </c:numCache>
            </c:numRef>
          </c:val>
          <c:smooth val="0"/>
        </c:ser>
        <c:ser>
          <c:idx val="1"/>
          <c:order val="1"/>
          <c:tx>
            <c:v>对照组</c:v>
          </c:tx>
          <c:marker>
            <c:symbol val="none"/>
          </c:marker>
          <c:val>
            <c:numRef>
              <c:f>哥伦布核心指标!$D$38:$D$42</c:f>
              <c:numCache>
                <c:formatCode>0.00%</c:formatCode>
                <c:ptCount val="5"/>
                <c:pt idx="0">
                  <c:v>0.548716125680221</c:v>
                </c:pt>
                <c:pt idx="1">
                  <c:v>0.556333007683574</c:v>
                </c:pt>
                <c:pt idx="2">
                  <c:v>0.557310618590804</c:v>
                </c:pt>
                <c:pt idx="3">
                  <c:v>0.548642219407458</c:v>
                </c:pt>
                <c:pt idx="4">
                  <c:v>0.540814108734126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600408"/>
        <c:axId val="2143584120"/>
      </c:lineChart>
      <c:catAx>
        <c:axId val="2143600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prstClr val="black"/>
                    </a:solidFill>
                    <a:latin typeface="微软雅黑"/>
                    <a:ea typeface="微软雅黑"/>
                    <a:cs typeface="微软雅黑"/>
                  </a:defRPr>
                </a:pPr>
                <a:r>
                  <a:rPr lang="zh-CN" sz="1000" dirty="0" smtClean="0"/>
                  <a:t>日期</a:t>
                </a:r>
                <a:r>
                  <a:rPr lang="zh-CN" altLang="en-US" sz="1000" b="1" i="0" baseline="0" dirty="0" smtClean="0">
                    <a:effectLst/>
                  </a:rPr>
                  <a:t>（天）</a:t>
                </a:r>
                <a:endParaRPr lang="zh-CN" altLang="en-US" sz="1000" dirty="0" smtClean="0">
                  <a:effectLst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2143584120"/>
        <c:crosses val="autoZero"/>
        <c:auto val="1"/>
        <c:lblAlgn val="ctr"/>
        <c:lblOffset val="100"/>
        <c:noMultiLvlLbl val="0"/>
      </c:catAx>
      <c:valAx>
        <c:axId val="214358412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/>
                  <a:t>有点</a:t>
                </a:r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2143600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499166759249"/>
          <c:y val="0.114640039995556"/>
          <c:w val="0.615077213642928"/>
          <c:h val="0.45278580157760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多维分析指标!$O$2174:$O$2179</c:f>
              <c:numCache>
                <c:formatCode>0.00%</c:formatCode>
                <c:ptCount val="6"/>
                <c:pt idx="0">
                  <c:v>0.370923063175766</c:v>
                </c:pt>
                <c:pt idx="1">
                  <c:v>0.387058063325025</c:v>
                </c:pt>
                <c:pt idx="2">
                  <c:v>0.381305777360263</c:v>
                </c:pt>
                <c:pt idx="3">
                  <c:v>0.370657537005337</c:v>
                </c:pt>
                <c:pt idx="4">
                  <c:v>0.363386587971914</c:v>
                </c:pt>
                <c:pt idx="5">
                  <c:v>0.363711194731891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多维分析指标!$P$2174:$P$2179</c:f>
              <c:numCache>
                <c:formatCode>0.00%</c:formatCode>
                <c:ptCount val="6"/>
                <c:pt idx="0">
                  <c:v>0.382993990492421</c:v>
                </c:pt>
                <c:pt idx="1">
                  <c:v>0.396385867122179</c:v>
                </c:pt>
                <c:pt idx="2">
                  <c:v>0.394489495023959</c:v>
                </c:pt>
                <c:pt idx="3">
                  <c:v>0.384223918575064</c:v>
                </c:pt>
                <c:pt idx="4">
                  <c:v>0.369124755733827</c:v>
                </c:pt>
                <c:pt idx="5">
                  <c:v>0.378238936023848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0505400"/>
        <c:axId val="-1999900984"/>
      </c:lineChart>
      <c:catAx>
        <c:axId val="-2000505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1999900984"/>
        <c:crosses val="autoZero"/>
        <c:auto val="1"/>
        <c:lblAlgn val="ctr"/>
        <c:lblOffset val="100"/>
        <c:noMultiLvlLbl val="0"/>
      </c:catAx>
      <c:valAx>
        <c:axId val="-199990098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有长点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-20005054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0532205823285"/>
          <c:y val="0.144302148246154"/>
          <c:w val="0.63615073752489"/>
          <c:h val="0.600564913077291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[1]多维分析指标!$K$2160:$K$2165</c:f>
              <c:numCache>
                <c:formatCode>0.00%</c:formatCode>
                <c:ptCount val="6"/>
                <c:pt idx="0">
                  <c:v>0.378020523005627</c:v>
                </c:pt>
                <c:pt idx="1">
                  <c:v>0.384688691232529</c:v>
                </c:pt>
                <c:pt idx="2">
                  <c:v>0.389445557782231</c:v>
                </c:pt>
                <c:pt idx="3">
                  <c:v>0.372734436564224</c:v>
                </c:pt>
                <c:pt idx="4">
                  <c:v>0.364161849710983</c:v>
                </c:pt>
                <c:pt idx="5">
                  <c:v>0.344003241491086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[1]多维分析指标!$L$2160:$L$2165</c:f>
              <c:numCache>
                <c:formatCode>0.00%</c:formatCode>
                <c:ptCount val="6"/>
                <c:pt idx="0">
                  <c:v>0.373640856672158</c:v>
                </c:pt>
                <c:pt idx="1">
                  <c:v>0.404971680302077</c:v>
                </c:pt>
                <c:pt idx="2">
                  <c:v>0.423461166612955</c:v>
                </c:pt>
                <c:pt idx="3">
                  <c:v>0.387318563789152</c:v>
                </c:pt>
                <c:pt idx="4">
                  <c:v>0.357142857142857</c:v>
                </c:pt>
                <c:pt idx="5">
                  <c:v>0.359509202453988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0254680"/>
        <c:axId val="-2000389656"/>
      </c:lineChart>
      <c:catAx>
        <c:axId val="-2000254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2000389656"/>
        <c:crosses val="autoZero"/>
        <c:auto val="1"/>
        <c:lblAlgn val="ctr"/>
        <c:lblOffset val="100"/>
        <c:noMultiLvlLbl val="0"/>
      </c:catAx>
      <c:valAx>
        <c:axId val="-200038965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长点率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-2000254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499166759249"/>
          <c:y val="0.0996869913004835"/>
          <c:w val="0.615077213642928"/>
          <c:h val="0.5241615665892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[1]多维分析指标!$O$2160:$O$2165</c:f>
              <c:numCache>
                <c:formatCode>0.00%</c:formatCode>
                <c:ptCount val="6"/>
                <c:pt idx="0">
                  <c:v>0.313803376365442</c:v>
                </c:pt>
                <c:pt idx="1">
                  <c:v>0.325285895806861</c:v>
                </c:pt>
                <c:pt idx="2">
                  <c:v>0.336339345357381</c:v>
                </c:pt>
                <c:pt idx="3">
                  <c:v>0.317178881008668</c:v>
                </c:pt>
                <c:pt idx="4">
                  <c:v>0.309826589595376</c:v>
                </c:pt>
                <c:pt idx="5">
                  <c:v>0.30064829821718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[1]多维分析指标!$P$2160:$P$2165</c:f>
              <c:numCache>
                <c:formatCode>0.00%</c:formatCode>
                <c:ptCount val="6"/>
                <c:pt idx="0">
                  <c:v>0.314662273476112</c:v>
                </c:pt>
                <c:pt idx="1">
                  <c:v>0.330396475770925</c:v>
                </c:pt>
                <c:pt idx="2">
                  <c:v>0.350628424105704</c:v>
                </c:pt>
                <c:pt idx="3">
                  <c:v>0.328495034377387</c:v>
                </c:pt>
                <c:pt idx="4">
                  <c:v>0.301047120418848</c:v>
                </c:pt>
                <c:pt idx="5">
                  <c:v>0.312883435582822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99757528"/>
        <c:axId val="-2000033288"/>
      </c:lineChart>
      <c:catAx>
        <c:axId val="-1999757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2000033288"/>
        <c:crosses val="autoZero"/>
        <c:auto val="1"/>
        <c:lblAlgn val="ctr"/>
        <c:lblOffset val="100"/>
        <c:noMultiLvlLbl val="0"/>
      </c:catAx>
      <c:valAx>
        <c:axId val="-200003328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有长点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-1999757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9795752541657"/>
          <c:y val="0.104218218177778"/>
          <c:w val="0.622624719257773"/>
          <c:h val="0.5025325468887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多维分析指标!$K$2300:$K$2305</c:f>
              <c:numCache>
                <c:formatCode>0.00%</c:formatCode>
                <c:ptCount val="6"/>
                <c:pt idx="0">
                  <c:v>0.425624795372695</c:v>
                </c:pt>
                <c:pt idx="1">
                  <c:v>0.439554254840162</c:v>
                </c:pt>
                <c:pt idx="2">
                  <c:v>0.433568824065634</c:v>
                </c:pt>
                <c:pt idx="3">
                  <c:v>0.425332195538218</c:v>
                </c:pt>
                <c:pt idx="4">
                  <c:v>0.400557385355967</c:v>
                </c:pt>
                <c:pt idx="5">
                  <c:v>0.413636363636364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多维分析指标!$L$2300:$L$2305</c:f>
              <c:numCache>
                <c:formatCode>0.00%</c:formatCode>
                <c:ptCount val="6"/>
                <c:pt idx="0">
                  <c:v>0.439683586025049</c:v>
                </c:pt>
                <c:pt idx="1">
                  <c:v>0.466815333970479</c:v>
                </c:pt>
                <c:pt idx="2">
                  <c:v>0.464924958310172</c:v>
                </c:pt>
                <c:pt idx="3">
                  <c:v>0.449758394251022</c:v>
                </c:pt>
                <c:pt idx="4">
                  <c:v>0.430467762326169</c:v>
                </c:pt>
                <c:pt idx="5">
                  <c:v>0.446112826269997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5191704"/>
        <c:axId val="1775197272"/>
      </c:lineChart>
      <c:catAx>
        <c:axId val="1775191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775197272"/>
        <c:crosses val="autoZero"/>
        <c:auto val="1"/>
        <c:lblAlgn val="ctr"/>
        <c:lblOffset val="100"/>
        <c:noMultiLvlLbl val="0"/>
      </c:catAx>
      <c:valAx>
        <c:axId val="1775197272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长点率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1775191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499166759249"/>
          <c:y val="0.114640039995556"/>
          <c:w val="0.643296300411065"/>
          <c:h val="0.45278580157760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多维分析指标!$O$2300:$O$2305</c:f>
              <c:numCache>
                <c:formatCode>0.00%</c:formatCode>
                <c:ptCount val="6"/>
                <c:pt idx="0">
                  <c:v>0.344210411437302</c:v>
                </c:pt>
                <c:pt idx="1">
                  <c:v>0.359522737505628</c:v>
                </c:pt>
                <c:pt idx="2">
                  <c:v>0.357793983591613</c:v>
                </c:pt>
                <c:pt idx="3">
                  <c:v>0.348043398756552</c:v>
                </c:pt>
                <c:pt idx="4">
                  <c:v>0.329490752470231</c:v>
                </c:pt>
                <c:pt idx="5">
                  <c:v>0.340029325513196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多维分析指标!$P$2300:$P$2305</c:f>
              <c:numCache>
                <c:formatCode>0.00%</c:formatCode>
                <c:ptCount val="6"/>
                <c:pt idx="0">
                  <c:v>0.357943309162821</c:v>
                </c:pt>
                <c:pt idx="1">
                  <c:v>0.370181586492513</c:v>
                </c:pt>
                <c:pt idx="2">
                  <c:v>0.370872707059477</c:v>
                </c:pt>
                <c:pt idx="3">
                  <c:v>0.35794820963945</c:v>
                </c:pt>
                <c:pt idx="4">
                  <c:v>0.346776232616941</c:v>
                </c:pt>
                <c:pt idx="5">
                  <c:v>0.359668818411451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5222184"/>
        <c:axId val="1775034280"/>
      </c:lineChart>
      <c:catAx>
        <c:axId val="1775222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775034280"/>
        <c:crosses val="autoZero"/>
        <c:auto val="1"/>
        <c:lblAlgn val="ctr"/>
        <c:lblOffset val="100"/>
        <c:noMultiLvlLbl val="0"/>
      </c:catAx>
      <c:valAx>
        <c:axId val="177503428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有长点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1775222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6342168265709"/>
          <c:y val="0.0996869913004835"/>
          <c:w val="0.64502376230548"/>
          <c:h val="0.5241615665892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多维分析指标!$K$2314:$K$2319</c:f>
              <c:numCache>
                <c:formatCode>0.00%</c:formatCode>
                <c:ptCount val="6"/>
                <c:pt idx="0">
                  <c:v>0.460651207497297</c:v>
                </c:pt>
                <c:pt idx="1">
                  <c:v>0.461455201443175</c:v>
                </c:pt>
                <c:pt idx="2">
                  <c:v>0.474426147704591</c:v>
                </c:pt>
                <c:pt idx="3">
                  <c:v>0.459447983014862</c:v>
                </c:pt>
                <c:pt idx="4">
                  <c:v>0.456761222803635</c:v>
                </c:pt>
                <c:pt idx="5">
                  <c:v>0.453703703703704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多维分析指标!$L$2314:$L$2319</c:f>
              <c:numCache>
                <c:formatCode>0.00%</c:formatCode>
                <c:ptCount val="6"/>
                <c:pt idx="0">
                  <c:v>0.466955058880077</c:v>
                </c:pt>
                <c:pt idx="1">
                  <c:v>0.47958452722063</c:v>
                </c:pt>
                <c:pt idx="2">
                  <c:v>0.486360856269113</c:v>
                </c:pt>
                <c:pt idx="3">
                  <c:v>0.476242941743561</c:v>
                </c:pt>
                <c:pt idx="4">
                  <c:v>0.44355616815989</c:v>
                </c:pt>
                <c:pt idx="5">
                  <c:v>0.45578231292517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817432"/>
        <c:axId val="1774962456"/>
      </c:lineChart>
      <c:catAx>
        <c:axId val="1774817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774962456"/>
        <c:crosses val="autoZero"/>
        <c:auto val="1"/>
        <c:lblAlgn val="ctr"/>
        <c:lblOffset val="100"/>
        <c:noMultiLvlLbl val="0"/>
      </c:catAx>
      <c:valAx>
        <c:axId val="177496245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长点率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1774817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499166759249"/>
          <c:y val="0.0996869913004835"/>
          <c:w val="0.643296300411065"/>
          <c:h val="0.5241615665892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多维分析指标!$O$2314:$O$2319</c:f>
              <c:numCache>
                <c:formatCode>0.00%</c:formatCode>
                <c:ptCount val="6"/>
                <c:pt idx="0">
                  <c:v>0.375705875285354</c:v>
                </c:pt>
                <c:pt idx="1">
                  <c:v>0.3832832230908</c:v>
                </c:pt>
                <c:pt idx="2">
                  <c:v>0.387225548902196</c:v>
                </c:pt>
                <c:pt idx="3">
                  <c:v>0.375088464260439</c:v>
                </c:pt>
                <c:pt idx="4">
                  <c:v>0.373450839988984</c:v>
                </c:pt>
                <c:pt idx="5">
                  <c:v>0.370977534911961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多维分析指标!$P$2314:$P$2319</c:f>
              <c:numCache>
                <c:formatCode>0.00%</c:formatCode>
                <c:ptCount val="6"/>
                <c:pt idx="0">
                  <c:v>0.377673636145157</c:v>
                </c:pt>
                <c:pt idx="1">
                  <c:v>0.388490926456542</c:v>
                </c:pt>
                <c:pt idx="2">
                  <c:v>0.395718654434251</c:v>
                </c:pt>
                <c:pt idx="3">
                  <c:v>0.388789422944498</c:v>
                </c:pt>
                <c:pt idx="4">
                  <c:v>0.359751895244659</c:v>
                </c:pt>
                <c:pt idx="5">
                  <c:v>0.372486772486772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5774904"/>
        <c:axId val="1775780488"/>
      </c:lineChart>
      <c:catAx>
        <c:axId val="1775774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775780488"/>
        <c:crosses val="autoZero"/>
        <c:auto val="1"/>
        <c:lblAlgn val="ctr"/>
        <c:lblOffset val="100"/>
        <c:noMultiLvlLbl val="0"/>
      </c:catAx>
      <c:valAx>
        <c:axId val="177578048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有长点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1775774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v>男性</c:v>
          </c:tx>
          <c:marker>
            <c:symbol val="none"/>
          </c:marker>
          <c:val>
            <c:numRef>
              <c:f>工作表1!$C$1:$C$6</c:f>
              <c:numCache>
                <c:formatCode>0.00%</c:formatCode>
                <c:ptCount val="6"/>
                <c:pt idx="0">
                  <c:v>0.004757348189878</c:v>
                </c:pt>
                <c:pt idx="1">
                  <c:v>0.00805652795490241</c:v>
                </c:pt>
                <c:pt idx="2">
                  <c:v>0.00185634663790002</c:v>
                </c:pt>
                <c:pt idx="3">
                  <c:v>0.0360402649559276</c:v>
                </c:pt>
                <c:pt idx="4">
                  <c:v>0.0127860691492525</c:v>
                </c:pt>
                <c:pt idx="5">
                  <c:v>0.0140122136360435</c:v>
                </c:pt>
              </c:numCache>
            </c:numRef>
          </c:val>
          <c:smooth val="0"/>
        </c:ser>
        <c:ser>
          <c:idx val="1"/>
          <c:order val="1"/>
          <c:tx>
            <c:v>女性</c:v>
          </c:tx>
          <c:marker>
            <c:symbol val="none"/>
          </c:marker>
          <c:val>
            <c:numRef>
              <c:f>工作表1!$F$9:$F$14</c:f>
              <c:numCache>
                <c:formatCode>0.00%</c:formatCode>
                <c:ptCount val="6"/>
                <c:pt idx="0">
                  <c:v>0.0196666890387398</c:v>
                </c:pt>
                <c:pt idx="1">
                  <c:v>0.0152092543264066</c:v>
                </c:pt>
                <c:pt idx="2">
                  <c:v>0.0227964238585686</c:v>
                </c:pt>
                <c:pt idx="3">
                  <c:v>0.0200875941312614</c:v>
                </c:pt>
                <c:pt idx="4">
                  <c:v>0.0078561378941136</c:v>
                </c:pt>
                <c:pt idx="5">
                  <c:v>0.0139598967263652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1802504"/>
        <c:axId val="2048120520"/>
      </c:lineChart>
      <c:catAx>
        <c:axId val="-2061802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048120520"/>
        <c:crosses val="autoZero"/>
        <c:auto val="1"/>
        <c:lblAlgn val="ctr"/>
        <c:lblOffset val="100"/>
        <c:noMultiLvlLbl val="0"/>
      </c:catAx>
      <c:valAx>
        <c:axId val="204812052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长点率绝对差值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-2061802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哥伦布核心指标!$G$32:$G$37</c:f>
              <c:numCache>
                <c:formatCode>0.00%</c:formatCode>
                <c:ptCount val="6"/>
                <c:pt idx="0">
                  <c:v>0.442446647622248</c:v>
                </c:pt>
                <c:pt idx="1">
                  <c:v>0.451404255319149</c:v>
                </c:pt>
                <c:pt idx="2">
                  <c:v>0.453283564679809</c:v>
                </c:pt>
                <c:pt idx="3">
                  <c:v>0.44129865149869</c:v>
                </c:pt>
                <c:pt idx="4">
                  <c:v>0.42821304515631</c:v>
                </c:pt>
                <c:pt idx="5">
                  <c:v>0.433046772548448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哥伦布核心指标!$H$32:$H$37</c:f>
              <c:numCache>
                <c:formatCode>0.00%</c:formatCode>
                <c:ptCount val="6"/>
                <c:pt idx="0">
                  <c:v>0.451694203304396</c:v>
                </c:pt>
                <c:pt idx="1">
                  <c:v>0.472880983750549</c:v>
                </c:pt>
                <c:pt idx="2">
                  <c:v>0.476771921853703</c:v>
                </c:pt>
                <c:pt idx="3">
                  <c:v>0.462829430157616</c:v>
                </c:pt>
                <c:pt idx="4">
                  <c:v>0.438038862437267</c:v>
                </c:pt>
                <c:pt idx="5">
                  <c:v>0.451260205892794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369176"/>
        <c:axId val="-2140139272"/>
      </c:lineChart>
      <c:catAx>
        <c:axId val="-213936917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0139272"/>
        <c:crosses val="autoZero"/>
        <c:auto val="1"/>
        <c:lblAlgn val="ctr"/>
        <c:lblOffset val="100"/>
        <c:noMultiLvlLbl val="0"/>
      </c:catAx>
      <c:valAx>
        <c:axId val="-214013927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39369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哥伦布核心指标!$C$32:$C$37</c:f>
              <c:numCache>
                <c:formatCode>0.00%</c:formatCode>
                <c:ptCount val="6"/>
                <c:pt idx="0">
                  <c:v>0.524841763289083</c:v>
                </c:pt>
                <c:pt idx="1">
                  <c:v>0.531517730496454</c:v>
                </c:pt>
                <c:pt idx="2">
                  <c:v>0.537443135425172</c:v>
                </c:pt>
                <c:pt idx="3">
                  <c:v>0.52936665175433</c:v>
                </c:pt>
                <c:pt idx="4">
                  <c:v>0.523285732664351</c:v>
                </c:pt>
                <c:pt idx="5">
                  <c:v>0.52520763514498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哥伦布核心指标!$D$32:$D$37</c:f>
              <c:numCache>
                <c:formatCode>0.00%</c:formatCode>
                <c:ptCount val="6"/>
                <c:pt idx="0">
                  <c:v>0.533183982077849</c:v>
                </c:pt>
                <c:pt idx="1">
                  <c:v>0.540129556433904</c:v>
                </c:pt>
                <c:pt idx="2">
                  <c:v>0.54321899136756</c:v>
                </c:pt>
                <c:pt idx="3">
                  <c:v>0.536404824197562</c:v>
                </c:pt>
                <c:pt idx="4">
                  <c:v>0.524514219534165</c:v>
                </c:pt>
                <c:pt idx="5">
                  <c:v>0.525168619098332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771992"/>
        <c:axId val="-2139731896"/>
      </c:lineChart>
      <c:catAx>
        <c:axId val="-21397719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9731896"/>
        <c:crosses val="autoZero"/>
        <c:auto val="1"/>
        <c:lblAlgn val="ctr"/>
        <c:lblOffset val="100"/>
        <c:noMultiLvlLbl val="0"/>
      </c:catAx>
      <c:valAx>
        <c:axId val="-21397318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39771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017663911904"/>
          <c:y val="0.0846184124745273"/>
          <c:w val="0.520043459949708"/>
          <c:h val="0.596088794492577"/>
        </c:manualLayout>
      </c:layout>
      <c:lineChart>
        <c:grouping val="standard"/>
        <c:varyColors val="0"/>
        <c:ser>
          <c:idx val="0"/>
          <c:order val="0"/>
          <c:tx>
            <c:v>对照组</c:v>
          </c:tx>
          <c:marker>
            <c:symbol val="none"/>
          </c:marker>
          <c:val>
            <c:numRef>
              <c:f>哥伦布核心指标!$G$38:$G$42</c:f>
              <c:numCache>
                <c:formatCode>0.00%</c:formatCode>
                <c:ptCount val="5"/>
                <c:pt idx="0">
                  <c:v>0.477559701693455</c:v>
                </c:pt>
                <c:pt idx="1">
                  <c:v>0.485998338558834</c:v>
                </c:pt>
                <c:pt idx="2">
                  <c:v>0.489931946117008</c:v>
                </c:pt>
                <c:pt idx="3">
                  <c:v>0.485780971684786</c:v>
                </c:pt>
                <c:pt idx="4">
                  <c:v>0.469392851568597</c:v>
                </c:pt>
              </c:numCache>
            </c:numRef>
          </c:val>
          <c:smooth val="0"/>
        </c:ser>
        <c:ser>
          <c:idx val="1"/>
          <c:order val="1"/>
          <c:tx>
            <c:v>实验组</c:v>
          </c:tx>
          <c:marker>
            <c:symbol val="none"/>
          </c:marker>
          <c:val>
            <c:numRef>
              <c:f>哥伦布核心指标!$H$38:$H$42</c:f>
              <c:numCache>
                <c:formatCode>0.00%</c:formatCode>
                <c:ptCount val="5"/>
                <c:pt idx="0">
                  <c:v>0.490825562635019</c:v>
                </c:pt>
                <c:pt idx="1">
                  <c:v>0.507802392205529</c:v>
                </c:pt>
                <c:pt idx="2">
                  <c:v>0.509069357150733</c:v>
                </c:pt>
                <c:pt idx="3">
                  <c:v>0.498378077790478</c:v>
                </c:pt>
                <c:pt idx="4">
                  <c:v>0.47911944608315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535000"/>
        <c:axId val="2143504856"/>
      </c:lineChart>
      <c:catAx>
        <c:axId val="2143535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zh-CN" sz="1000" dirty="0" smtClean="0"/>
                  <a:t>日期</a:t>
                </a:r>
                <a:r>
                  <a:rPr lang="zh-CN" altLang="en-US" sz="1000" dirty="0" smtClean="0"/>
                  <a:t>（天）</a:t>
                </a:r>
                <a:endParaRPr lang="en-US" sz="1000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43504856"/>
        <c:crosses val="autoZero"/>
        <c:auto val="1"/>
        <c:lblAlgn val="ctr"/>
        <c:lblOffset val="100"/>
        <c:noMultiLvlLbl val="0"/>
      </c:catAx>
      <c:valAx>
        <c:axId val="214350485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 sz="1000"/>
                </a:pPr>
                <a:r>
                  <a:rPr lang="zh-CN" sz="1000"/>
                  <a:t>长点率</a:t>
                </a:r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2143535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哥伦布核心指标!$I$32:$I$38</c:f>
              <c:numCache>
                <c:formatCode>0.00%</c:formatCode>
                <c:ptCount val="7"/>
                <c:pt idx="0">
                  <c:v>0.69053238919486</c:v>
                </c:pt>
                <c:pt idx="1">
                  <c:v>0.695576149676517</c:v>
                </c:pt>
                <c:pt idx="2">
                  <c:v>0.699298182472557</c:v>
                </c:pt>
                <c:pt idx="3">
                  <c:v>0.705023483765571</c:v>
                </c:pt>
                <c:pt idx="4">
                  <c:v>0.702882483370288</c:v>
                </c:pt>
                <c:pt idx="5">
                  <c:v>0.702766611492078</c:v>
                </c:pt>
                <c:pt idx="6">
                  <c:v>0.699346549995312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哥伦布核心指标!$J$32:$J$38</c:f>
              <c:numCache>
                <c:formatCode>0.00%</c:formatCode>
                <c:ptCount val="7"/>
                <c:pt idx="0">
                  <c:v>0.715870761583526</c:v>
                </c:pt>
                <c:pt idx="1">
                  <c:v>0.709379889648357</c:v>
                </c:pt>
                <c:pt idx="2">
                  <c:v>0.705699394754539</c:v>
                </c:pt>
                <c:pt idx="3">
                  <c:v>0.723707842745959</c:v>
                </c:pt>
                <c:pt idx="4">
                  <c:v>0.712879581151832</c:v>
                </c:pt>
                <c:pt idx="5">
                  <c:v>0.713836477987421</c:v>
                </c:pt>
                <c:pt idx="6">
                  <c:v>0.713562324645272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2149800"/>
        <c:axId val="-2139922408"/>
      </c:lineChart>
      <c:catAx>
        <c:axId val="-20821498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9922408"/>
        <c:crosses val="autoZero"/>
        <c:auto val="1"/>
        <c:lblAlgn val="ctr"/>
        <c:lblOffset val="100"/>
        <c:noMultiLvlLbl val="0"/>
      </c:catAx>
      <c:valAx>
        <c:axId val="-213992240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082149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哥伦布核心指标!$K$32:$K$37</c:f>
              <c:numCache>
                <c:formatCode>0.00%</c:formatCode>
                <c:ptCount val="6"/>
                <c:pt idx="0">
                  <c:v>0.359771466980339</c:v>
                </c:pt>
                <c:pt idx="1">
                  <c:v>0.372255319148936</c:v>
                </c:pt>
                <c:pt idx="2">
                  <c:v>0.372448384462848</c:v>
                </c:pt>
                <c:pt idx="3">
                  <c:v>0.360899853006966</c:v>
                </c:pt>
                <c:pt idx="4">
                  <c:v>0.351730348642738</c:v>
                </c:pt>
                <c:pt idx="5">
                  <c:v>0.355529651755792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哥伦布核心指标!$L$32:$L$37</c:f>
              <c:numCache>
                <c:formatCode>0.00%</c:formatCode>
                <c:ptCount val="6"/>
                <c:pt idx="0">
                  <c:v>0.367404088490619</c:v>
                </c:pt>
                <c:pt idx="1">
                  <c:v>0.37955643390426</c:v>
                </c:pt>
                <c:pt idx="2">
                  <c:v>0.384768287142208</c:v>
                </c:pt>
                <c:pt idx="3">
                  <c:v>0.373045753302278</c:v>
                </c:pt>
                <c:pt idx="4">
                  <c:v>0.354844936301634</c:v>
                </c:pt>
                <c:pt idx="5">
                  <c:v>0.366915157969471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358664"/>
        <c:axId val="-2079360312"/>
      </c:lineChart>
      <c:catAx>
        <c:axId val="-20793586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9360312"/>
        <c:crosses val="autoZero"/>
        <c:auto val="1"/>
        <c:lblAlgn val="ctr"/>
        <c:lblOffset val="100"/>
        <c:noMultiLvlLbl val="0"/>
      </c:catAx>
      <c:valAx>
        <c:axId val="-207936031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079358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'2_demension'!$B$1018:$B$1023</c:f>
              <c:numCache>
                <c:formatCode>General</c:formatCode>
                <c:ptCount val="6"/>
                <c:pt idx="0">
                  <c:v>0.464289902662132</c:v>
                </c:pt>
                <c:pt idx="1">
                  <c:v>0.478380975258227</c:v>
                </c:pt>
                <c:pt idx="2">
                  <c:v>0.470160481444333</c:v>
                </c:pt>
                <c:pt idx="3">
                  <c:v>0.459278143029652</c:v>
                </c:pt>
                <c:pt idx="4">
                  <c:v>0.456890699253225</c:v>
                </c:pt>
                <c:pt idx="5">
                  <c:v>0.455440749112044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'2_demension'!$C$1018:$C$1023</c:f>
              <c:numCache>
                <c:formatCode>General</c:formatCode>
                <c:ptCount val="6"/>
                <c:pt idx="0">
                  <c:v>0.469101123595506</c:v>
                </c:pt>
                <c:pt idx="1">
                  <c:v>0.489820075757576</c:v>
                </c:pt>
                <c:pt idx="2">
                  <c:v>0.489441747572816</c:v>
                </c:pt>
                <c:pt idx="3">
                  <c:v>0.480230642504119</c:v>
                </c:pt>
                <c:pt idx="4">
                  <c:v>0.463540217088784</c:v>
                </c:pt>
                <c:pt idx="5">
                  <c:v>0.464414203034569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0086264"/>
        <c:axId val="-2080087320"/>
      </c:lineChart>
      <c:catAx>
        <c:axId val="-20800862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0087320"/>
        <c:crosses val="autoZero"/>
        <c:auto val="1"/>
        <c:lblAlgn val="ctr"/>
        <c:lblOffset val="100"/>
        <c:noMultiLvlLbl val="0"/>
      </c:catAx>
      <c:valAx>
        <c:axId val="-2080087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0086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935521752693"/>
          <c:y val="0.0843505311004091"/>
          <c:w val="0.846989292362143"/>
          <c:h val="0.72128579916241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'2_demension'!$F$1018:$F$1023</c:f>
              <c:numCache>
                <c:formatCode>General</c:formatCode>
                <c:ptCount val="6"/>
                <c:pt idx="0">
                  <c:v>0.38125952855635</c:v>
                </c:pt>
                <c:pt idx="1">
                  <c:v>0.395147730002402</c:v>
                </c:pt>
                <c:pt idx="2">
                  <c:v>0.387788365095286</c:v>
                </c:pt>
                <c:pt idx="3">
                  <c:v>0.377566080772843</c:v>
                </c:pt>
                <c:pt idx="4">
                  <c:v>0.374202308214528</c:v>
                </c:pt>
                <c:pt idx="5">
                  <c:v>0.373748789150791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'2_demension'!$G$1018:$G$1023</c:f>
              <c:numCache>
                <c:formatCode>General</c:formatCode>
                <c:ptCount val="6"/>
                <c:pt idx="0">
                  <c:v>0.38377808988764</c:v>
                </c:pt>
                <c:pt idx="1">
                  <c:v>0.400449810606061</c:v>
                </c:pt>
                <c:pt idx="2">
                  <c:v>0.399878640776699</c:v>
                </c:pt>
                <c:pt idx="3">
                  <c:v>0.38783635365184</c:v>
                </c:pt>
                <c:pt idx="4">
                  <c:v>0.376426384636794</c:v>
                </c:pt>
                <c:pt idx="5">
                  <c:v>0.38338808071328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0175688"/>
        <c:axId val="-2080183352"/>
      </c:lineChart>
      <c:catAx>
        <c:axId val="-208017568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80183352"/>
        <c:crosses val="autoZero"/>
        <c:auto val="1"/>
        <c:lblAlgn val="ctr"/>
        <c:lblOffset val="100"/>
        <c:noMultiLvlLbl val="0"/>
      </c:catAx>
      <c:valAx>
        <c:axId val="-2080183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0175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'2_demension'!$B$1150:$B$1155</c:f>
              <c:numCache>
                <c:formatCode>General</c:formatCode>
                <c:ptCount val="6"/>
                <c:pt idx="0">
                  <c:v>0.43906567366283</c:v>
                </c:pt>
                <c:pt idx="1">
                  <c:v>0.455584872471416</c:v>
                </c:pt>
                <c:pt idx="2">
                  <c:v>0.448529411764706</c:v>
                </c:pt>
                <c:pt idx="3">
                  <c:v>0.443865740740741</c:v>
                </c:pt>
                <c:pt idx="4">
                  <c:v>0.417889447236181</c:v>
                </c:pt>
                <c:pt idx="5">
                  <c:v>0.441044776119403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'2_demension'!$C$1150:$C$1155</c:f>
              <c:numCache>
                <c:formatCode>General</c:formatCode>
                <c:ptCount val="6"/>
                <c:pt idx="0">
                  <c:v>0.452454514246481</c:v>
                </c:pt>
                <c:pt idx="1">
                  <c:v>0.470213123007216</c:v>
                </c:pt>
                <c:pt idx="2">
                  <c:v>0.477573018080668</c:v>
                </c:pt>
                <c:pt idx="3">
                  <c:v>0.456609079951788</c:v>
                </c:pt>
                <c:pt idx="4">
                  <c:v>0.446439628482972</c:v>
                </c:pt>
                <c:pt idx="5">
                  <c:v>0.461213967658777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0368040"/>
        <c:axId val="-2030453736"/>
      </c:lineChart>
      <c:catAx>
        <c:axId val="-20303680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30453736"/>
        <c:crosses val="autoZero"/>
        <c:auto val="1"/>
        <c:lblAlgn val="ctr"/>
        <c:lblOffset val="100"/>
        <c:noMultiLvlLbl val="0"/>
      </c:catAx>
      <c:valAx>
        <c:axId val="-2030453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03680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'2_demension'!$F$1150:$F$1155</c:f>
              <c:numCache>
                <c:formatCode>General</c:formatCode>
                <c:ptCount val="6"/>
                <c:pt idx="0">
                  <c:v>0.364759647935003</c:v>
                </c:pt>
                <c:pt idx="1">
                  <c:v>0.379947229551451</c:v>
                </c:pt>
                <c:pt idx="2">
                  <c:v>0.375551470588235</c:v>
                </c:pt>
                <c:pt idx="3">
                  <c:v>0.368634259259259</c:v>
                </c:pt>
                <c:pt idx="4">
                  <c:v>0.347537688442211</c:v>
                </c:pt>
                <c:pt idx="5">
                  <c:v>0.365174129353234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'2_demension'!$G$1150:$G$1155</c:f>
              <c:numCache>
                <c:formatCode>General</c:formatCode>
                <c:ptCount val="6"/>
                <c:pt idx="0">
                  <c:v>0.374356333676622</c:v>
                </c:pt>
                <c:pt idx="1">
                  <c:v>0.384124853163282</c:v>
                </c:pt>
                <c:pt idx="2">
                  <c:v>0.385605006954103</c:v>
                </c:pt>
                <c:pt idx="3">
                  <c:v>0.370229007633588</c:v>
                </c:pt>
                <c:pt idx="4">
                  <c:v>0.3671826625387</c:v>
                </c:pt>
                <c:pt idx="5">
                  <c:v>0.381767049449262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0796536"/>
        <c:axId val="-2030323272"/>
      </c:lineChart>
      <c:catAx>
        <c:axId val="-20307965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30323272"/>
        <c:crosses val="autoZero"/>
        <c:auto val="1"/>
        <c:lblAlgn val="ctr"/>
        <c:lblOffset val="100"/>
        <c:noMultiLvlLbl val="0"/>
      </c:catAx>
      <c:valAx>
        <c:axId val="-2030323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0796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'3_demension'!$F$3862:$F$3867</c:f>
              <c:numCache>
                <c:formatCode>General</c:formatCode>
                <c:ptCount val="6"/>
                <c:pt idx="0">
                  <c:v>0.375351572487855</c:v>
                </c:pt>
                <c:pt idx="1">
                  <c:v>0.389867244649147</c:v>
                </c:pt>
                <c:pt idx="2">
                  <c:v>0.376957494407159</c:v>
                </c:pt>
                <c:pt idx="3">
                  <c:v>0.377752359164998</c:v>
                </c:pt>
                <c:pt idx="4">
                  <c:v>0.354829034193161</c:v>
                </c:pt>
                <c:pt idx="5">
                  <c:v>0.368222891566265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'3_demension'!$G$3862:$G$3867</c:f>
              <c:numCache>
                <c:formatCode>General</c:formatCode>
                <c:ptCount val="6"/>
                <c:pt idx="0">
                  <c:v>0.384179335222881</c:v>
                </c:pt>
                <c:pt idx="1">
                  <c:v>0.400411734431292</c:v>
                </c:pt>
                <c:pt idx="2">
                  <c:v>0.396871686108165</c:v>
                </c:pt>
                <c:pt idx="3">
                  <c:v>0.382885696439725</c:v>
                </c:pt>
                <c:pt idx="4">
                  <c:v>0.378267716535433</c:v>
                </c:pt>
                <c:pt idx="5">
                  <c:v>0.388188692833993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3248056"/>
        <c:axId val="-2003246040"/>
      </c:lineChart>
      <c:catAx>
        <c:axId val="-20032480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03246040"/>
        <c:crosses val="autoZero"/>
        <c:auto val="1"/>
        <c:lblAlgn val="ctr"/>
        <c:lblOffset val="100"/>
        <c:noMultiLvlLbl val="0"/>
      </c:catAx>
      <c:valAx>
        <c:axId val="-2003246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032480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'3_demension'!$B$3862:$B$3867</c:f>
              <c:numCache>
                <c:formatCode>General</c:formatCode>
                <c:ptCount val="6"/>
                <c:pt idx="0">
                  <c:v>0.454870877013551</c:v>
                </c:pt>
                <c:pt idx="1">
                  <c:v>0.474939040910322</c:v>
                </c:pt>
                <c:pt idx="2">
                  <c:v>0.447706935123042</c:v>
                </c:pt>
                <c:pt idx="3">
                  <c:v>0.45724907063197</c:v>
                </c:pt>
                <c:pt idx="4">
                  <c:v>0.429214157168566</c:v>
                </c:pt>
                <c:pt idx="5">
                  <c:v>0.446159638554217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'3_demension'!$C$3862:$C$3867</c:f>
              <c:numCache>
                <c:formatCode>General</c:formatCode>
                <c:ptCount val="6"/>
                <c:pt idx="0">
                  <c:v>0.467920639010564</c:v>
                </c:pt>
                <c:pt idx="1">
                  <c:v>0.492794647452393</c:v>
                </c:pt>
                <c:pt idx="2">
                  <c:v>0.491516436903499</c:v>
                </c:pt>
                <c:pt idx="3">
                  <c:v>0.48001249219238</c:v>
                </c:pt>
                <c:pt idx="4">
                  <c:v>0.461732283464567</c:v>
                </c:pt>
                <c:pt idx="5">
                  <c:v>0.4706517824991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3272888"/>
        <c:axId val="-2003323096"/>
      </c:lineChart>
      <c:catAx>
        <c:axId val="-2003272888"/>
        <c:scaling>
          <c:orientation val="minMax"/>
        </c:scaling>
        <c:delete val="0"/>
        <c:axPos val="b"/>
        <c:title>
          <c:layout/>
          <c:overlay val="0"/>
        </c:title>
        <c:majorTickMark val="out"/>
        <c:minorTickMark val="none"/>
        <c:tickLblPos val="nextTo"/>
        <c:crossAx val="-2003323096"/>
        <c:crosses val="autoZero"/>
        <c:auto val="1"/>
        <c:lblAlgn val="ctr"/>
        <c:lblOffset val="100"/>
        <c:noMultiLvlLbl val="0"/>
      </c:catAx>
      <c:valAx>
        <c:axId val="-2003323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032728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2708479615161"/>
          <c:y val="0.057320019997778"/>
          <c:w val="0.566809089143523"/>
          <c:h val="0.726392900788801"/>
        </c:manualLayout>
      </c:layout>
      <c:lineChart>
        <c:grouping val="standard"/>
        <c:varyColors val="0"/>
        <c:ser>
          <c:idx val="0"/>
          <c:order val="0"/>
          <c:tx>
            <c:v>对照组</c:v>
          </c:tx>
          <c:marker>
            <c:symbol val="none"/>
          </c:marker>
          <c:val>
            <c:numRef>
              <c:f>哥伦布核心指标!$C$32:$C$37</c:f>
              <c:numCache>
                <c:formatCode>0.00%</c:formatCode>
                <c:ptCount val="6"/>
                <c:pt idx="0">
                  <c:v>0.524841763289083</c:v>
                </c:pt>
                <c:pt idx="1">
                  <c:v>0.531517730496454</c:v>
                </c:pt>
                <c:pt idx="2">
                  <c:v>0.537443135425172</c:v>
                </c:pt>
                <c:pt idx="3">
                  <c:v>0.52936665175433</c:v>
                </c:pt>
                <c:pt idx="4">
                  <c:v>0.523285732664351</c:v>
                </c:pt>
                <c:pt idx="5">
                  <c:v>0.52520763514498</c:v>
                </c:pt>
              </c:numCache>
            </c:numRef>
          </c:val>
          <c:smooth val="0"/>
        </c:ser>
        <c:ser>
          <c:idx val="1"/>
          <c:order val="1"/>
          <c:tx>
            <c:v>实验组</c:v>
          </c:tx>
          <c:marker>
            <c:symbol val="none"/>
          </c:marker>
          <c:val>
            <c:numRef>
              <c:f>哥伦布核心指标!$D$32:$D$37</c:f>
              <c:numCache>
                <c:formatCode>0.00%</c:formatCode>
                <c:ptCount val="6"/>
                <c:pt idx="0">
                  <c:v>0.533183982077849</c:v>
                </c:pt>
                <c:pt idx="1">
                  <c:v>0.540129556433904</c:v>
                </c:pt>
                <c:pt idx="2">
                  <c:v>0.54321899136756</c:v>
                </c:pt>
                <c:pt idx="3">
                  <c:v>0.536404824197562</c:v>
                </c:pt>
                <c:pt idx="4">
                  <c:v>0.524514219534165</c:v>
                </c:pt>
                <c:pt idx="5">
                  <c:v>0.525168619098332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422168"/>
        <c:axId val="2143411400"/>
      </c:lineChart>
      <c:catAx>
        <c:axId val="2143422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dirty="0" smtClean="0"/>
                  <a:t>日期</a:t>
                </a:r>
                <a:r>
                  <a:rPr lang="zh-CN" altLang="en-US" dirty="0" smtClean="0"/>
                  <a:t>（天）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43411400"/>
        <c:crosses val="autoZero"/>
        <c:auto val="1"/>
        <c:lblAlgn val="ctr"/>
        <c:lblOffset val="100"/>
        <c:noMultiLvlLbl val="0"/>
      </c:catAx>
      <c:valAx>
        <c:axId val="214341140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/>
                  <a:t>有点</a:t>
                </a:r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2143422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8441092752146"/>
          <c:y val="0.0587897641002851"/>
          <c:w val="0.5465360170709"/>
          <c:h val="0.71937733414236"/>
        </c:manualLayout>
      </c:layout>
      <c:lineChart>
        <c:grouping val="standard"/>
        <c:varyColors val="0"/>
        <c:ser>
          <c:idx val="0"/>
          <c:order val="0"/>
          <c:tx>
            <c:v>对照组</c:v>
          </c:tx>
          <c:marker>
            <c:symbol val="none"/>
          </c:marker>
          <c:val>
            <c:numRef>
              <c:f>哥伦布核心指标!$G$32:$G$37</c:f>
              <c:numCache>
                <c:formatCode>0.00%</c:formatCode>
                <c:ptCount val="6"/>
                <c:pt idx="0">
                  <c:v>0.442446647622248</c:v>
                </c:pt>
                <c:pt idx="1">
                  <c:v>0.451404255319149</c:v>
                </c:pt>
                <c:pt idx="2">
                  <c:v>0.453283564679809</c:v>
                </c:pt>
                <c:pt idx="3">
                  <c:v>0.44129865149869</c:v>
                </c:pt>
                <c:pt idx="4">
                  <c:v>0.42821304515631</c:v>
                </c:pt>
                <c:pt idx="5">
                  <c:v>0.433046772548448</c:v>
                </c:pt>
              </c:numCache>
            </c:numRef>
          </c:val>
          <c:smooth val="0"/>
        </c:ser>
        <c:ser>
          <c:idx val="1"/>
          <c:order val="1"/>
          <c:tx>
            <c:v>实验组</c:v>
          </c:tx>
          <c:marker>
            <c:symbol val="none"/>
          </c:marker>
          <c:val>
            <c:numRef>
              <c:f>哥伦布核心指标!$H$32:$H$37</c:f>
              <c:numCache>
                <c:formatCode>0.00%</c:formatCode>
                <c:ptCount val="6"/>
                <c:pt idx="0">
                  <c:v>0.451694203304396</c:v>
                </c:pt>
                <c:pt idx="1">
                  <c:v>0.472880983750549</c:v>
                </c:pt>
                <c:pt idx="2">
                  <c:v>0.476771921853703</c:v>
                </c:pt>
                <c:pt idx="3">
                  <c:v>0.462829430157616</c:v>
                </c:pt>
                <c:pt idx="4">
                  <c:v>0.438038862437267</c:v>
                </c:pt>
                <c:pt idx="5">
                  <c:v>0.451260205892794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351768"/>
        <c:axId val="2143341928"/>
      </c:lineChart>
      <c:catAx>
        <c:axId val="2143351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dirty="0" smtClean="0"/>
                  <a:t>日期</a:t>
                </a:r>
                <a:r>
                  <a:rPr lang="zh-CN" altLang="en-US" dirty="0" smtClean="0"/>
                  <a:t>（天）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43341928"/>
        <c:crosses val="autoZero"/>
        <c:auto val="1"/>
        <c:lblAlgn val="ctr"/>
        <c:lblOffset val="100"/>
        <c:noMultiLvlLbl val="0"/>
      </c:catAx>
      <c:valAx>
        <c:axId val="214334192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/>
                  <a:t>长点率</a:t>
                </a:r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2143351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多维分析指标!$K$788:$K$793</c:f>
              <c:numCache>
                <c:formatCode>0.00%</c:formatCode>
                <c:ptCount val="6"/>
                <c:pt idx="0">
                  <c:v>0.433061847798422</c:v>
                </c:pt>
                <c:pt idx="1">
                  <c:v>0.43802905874921</c:v>
                </c:pt>
                <c:pt idx="2">
                  <c:v>0.43770182992465</c:v>
                </c:pt>
                <c:pt idx="3">
                  <c:v>0.427372314696258</c:v>
                </c:pt>
                <c:pt idx="4">
                  <c:v>0.405072570004398</c:v>
                </c:pt>
                <c:pt idx="5">
                  <c:v>0.430428261956341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多维分析指标!$L$788:$L$793</c:f>
              <c:numCache>
                <c:formatCode>0.00%</c:formatCode>
                <c:ptCount val="6"/>
                <c:pt idx="0">
                  <c:v>0.459977452085682</c:v>
                </c:pt>
                <c:pt idx="1">
                  <c:v>0.477038310412574</c:v>
                </c:pt>
                <c:pt idx="2">
                  <c:v>0.466538214515093</c:v>
                </c:pt>
                <c:pt idx="3">
                  <c:v>0.45014367816092</c:v>
                </c:pt>
                <c:pt idx="4">
                  <c:v>0.427160129755234</c:v>
                </c:pt>
                <c:pt idx="5">
                  <c:v>0.449983865763149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5065384"/>
        <c:axId val="1775070984"/>
      </c:lineChart>
      <c:catAx>
        <c:axId val="1775065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775070984"/>
        <c:crosses val="autoZero"/>
        <c:auto val="1"/>
        <c:lblAlgn val="ctr"/>
        <c:lblOffset val="100"/>
        <c:noMultiLvlLbl val="0"/>
      </c:catAx>
      <c:valAx>
        <c:axId val="177507098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长点率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1775065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9214228722061"/>
          <c:y val="0.0818857428539686"/>
          <c:w val="0.656483623031784"/>
          <c:h val="0.665823010406251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多维分析指标!$O$788:$O$793</c:f>
              <c:numCache>
                <c:formatCode>0.00%</c:formatCode>
                <c:ptCount val="6"/>
                <c:pt idx="0">
                  <c:v>0.354415881903792</c:v>
                </c:pt>
                <c:pt idx="1">
                  <c:v>0.36310802274163</c:v>
                </c:pt>
                <c:pt idx="2">
                  <c:v>0.361813778256189</c:v>
                </c:pt>
                <c:pt idx="3">
                  <c:v>0.353108550291649</c:v>
                </c:pt>
                <c:pt idx="4">
                  <c:v>0.334261838440111</c:v>
                </c:pt>
                <c:pt idx="5">
                  <c:v>0.355607398766872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多维分析指标!$P$788:$P$793</c:f>
              <c:numCache>
                <c:formatCode>0.00%</c:formatCode>
                <c:ptCount val="6"/>
                <c:pt idx="0">
                  <c:v>0.369660528623324</c:v>
                </c:pt>
                <c:pt idx="1">
                  <c:v>0.378438113948919</c:v>
                </c:pt>
                <c:pt idx="2">
                  <c:v>0.375208734746307</c:v>
                </c:pt>
                <c:pt idx="3">
                  <c:v>0.360488505747126</c:v>
                </c:pt>
                <c:pt idx="4">
                  <c:v>0.345620760837511</c:v>
                </c:pt>
                <c:pt idx="5">
                  <c:v>0.367699257825105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5096568"/>
        <c:axId val="1775102168"/>
      </c:lineChart>
      <c:catAx>
        <c:axId val="1775096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37668036884791"/>
              <c:y val="0.905516450553113"/>
            </c:manualLayout>
          </c:layout>
          <c:overlay val="0"/>
        </c:title>
        <c:majorTickMark val="out"/>
        <c:minorTickMark val="none"/>
        <c:tickLblPos val="nextTo"/>
        <c:crossAx val="1775102168"/>
        <c:crosses val="autoZero"/>
        <c:auto val="1"/>
        <c:lblAlgn val="ctr"/>
        <c:lblOffset val="100"/>
        <c:noMultiLvlLbl val="0"/>
      </c:catAx>
      <c:valAx>
        <c:axId val="177510216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有长点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1775096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3917013755841"/>
          <c:y val="0.0994798846973305"/>
          <c:w val="0.651154690295182"/>
          <c:h val="0.701153026695075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多维分析指标!$K$2132:$K$2137</c:f>
              <c:numCache>
                <c:formatCode>0.00%</c:formatCode>
                <c:ptCount val="6"/>
                <c:pt idx="0">
                  <c:v>0.45274008944137</c:v>
                </c:pt>
                <c:pt idx="1">
                  <c:v>0.458816304598142</c:v>
                </c:pt>
                <c:pt idx="2">
                  <c:v>0.459998391895152</c:v>
                </c:pt>
                <c:pt idx="3">
                  <c:v>0.452630651273464</c:v>
                </c:pt>
                <c:pt idx="4">
                  <c:v>0.439717563989409</c:v>
                </c:pt>
                <c:pt idx="5">
                  <c:v>0.450005159426272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多维分析指标!$L$2132:$L$2137</c:f>
              <c:numCache>
                <c:formatCode>0.00%</c:formatCode>
                <c:ptCount val="6"/>
                <c:pt idx="0">
                  <c:v>0.451917224589166</c:v>
                </c:pt>
                <c:pt idx="1">
                  <c:v>0.469856819894499</c:v>
                </c:pt>
                <c:pt idx="2">
                  <c:v>0.477451514915492</c:v>
                </c:pt>
                <c:pt idx="3">
                  <c:v>0.464000709345629</c:v>
                </c:pt>
                <c:pt idx="4">
                  <c:v>0.445670704351727</c:v>
                </c:pt>
                <c:pt idx="5">
                  <c:v>0.454273162939297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5129736"/>
        <c:axId val="1775135288"/>
      </c:lineChart>
      <c:catAx>
        <c:axId val="1775129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775135288"/>
        <c:crosses val="autoZero"/>
        <c:auto val="1"/>
        <c:lblAlgn val="ctr"/>
        <c:lblOffset val="100"/>
        <c:noMultiLvlLbl val="0"/>
      </c:catAx>
      <c:valAx>
        <c:axId val="1775135288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长点率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1775129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9214228722061"/>
          <c:y val="0.0955333666629633"/>
          <c:w val="0.672517195059135"/>
          <c:h val="0.639521534644299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多维分析指标!$O$2132:$O$2137</c:f>
              <c:numCache>
                <c:formatCode>0.00%</c:formatCode>
                <c:ptCount val="6"/>
                <c:pt idx="0">
                  <c:v>0.375047373607216</c:v>
                </c:pt>
                <c:pt idx="1">
                  <c:v>0.384048514623474</c:v>
                </c:pt>
                <c:pt idx="2">
                  <c:v>0.381764091018734</c:v>
                </c:pt>
                <c:pt idx="3">
                  <c:v>0.373843306600864</c:v>
                </c:pt>
                <c:pt idx="4">
                  <c:v>0.364607237422771</c:v>
                </c:pt>
                <c:pt idx="5">
                  <c:v>0.371581880094933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多维分析指标!$P$2132:$P$2137</c:f>
              <c:numCache>
                <c:formatCode>0.00%</c:formatCode>
                <c:ptCount val="6"/>
                <c:pt idx="0">
                  <c:v>0.372717589774802</c:v>
                </c:pt>
                <c:pt idx="1">
                  <c:v>0.386360211002261</c:v>
                </c:pt>
                <c:pt idx="2">
                  <c:v>0.391541397305086</c:v>
                </c:pt>
                <c:pt idx="3">
                  <c:v>0.38003192055329</c:v>
                </c:pt>
                <c:pt idx="4">
                  <c:v>0.365724540152535</c:v>
                </c:pt>
                <c:pt idx="5">
                  <c:v>0.37689696485623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315480"/>
        <c:axId val="2143289352"/>
      </c:lineChart>
      <c:catAx>
        <c:axId val="2143315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43289352"/>
        <c:crosses val="autoZero"/>
        <c:auto val="1"/>
        <c:lblAlgn val="ctr"/>
        <c:lblOffset val="100"/>
        <c:noMultiLvlLbl val="0"/>
      </c:catAx>
      <c:valAx>
        <c:axId val="2143289352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有长点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2143315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4247832921166"/>
          <c:y val="0.114640039995556"/>
          <c:w val="0.602943028739075"/>
          <c:h val="0.452785801577602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多维分析指标!$K$2174:$K$2179</c:f>
              <c:numCache>
                <c:formatCode>0.00%</c:formatCode>
                <c:ptCount val="6"/>
                <c:pt idx="0">
                  <c:v>0.457778572066839</c:v>
                </c:pt>
                <c:pt idx="1">
                  <c:v>0.476414658912582</c:v>
                </c:pt>
                <c:pt idx="2">
                  <c:v>0.46820103334899</c:v>
                </c:pt>
                <c:pt idx="3">
                  <c:v>0.458060618266036</c:v>
                </c:pt>
                <c:pt idx="4">
                  <c:v>0.446321359519691</c:v>
                </c:pt>
                <c:pt idx="5">
                  <c:v>0.44673095014111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多维分析指标!$L$2174:$L$2179</c:f>
              <c:numCache>
                <c:formatCode>0.00%</c:formatCode>
                <c:ptCount val="6"/>
                <c:pt idx="0">
                  <c:v>0.473764463180554</c:v>
                </c:pt>
                <c:pt idx="1">
                  <c:v>0.4963588959813</c:v>
                </c:pt>
                <c:pt idx="2">
                  <c:v>0.489126428308146</c:v>
                </c:pt>
                <c:pt idx="3">
                  <c:v>0.481526717557252</c:v>
                </c:pt>
                <c:pt idx="4">
                  <c:v>0.459734649799445</c:v>
                </c:pt>
                <c:pt idx="5">
                  <c:v>0.468126576473286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00075000"/>
        <c:axId val="-1999873896"/>
      </c:lineChart>
      <c:catAx>
        <c:axId val="-2000075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 dirty="0" smtClean="0"/>
                  <a:t>日期（天）</a:t>
                </a:r>
                <a:endParaRPr lang="zh-CN" alt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1999873896"/>
        <c:crosses val="autoZero"/>
        <c:auto val="1"/>
        <c:lblAlgn val="ctr"/>
        <c:lblOffset val="100"/>
        <c:noMultiLvlLbl val="0"/>
      </c:catAx>
      <c:valAx>
        <c:axId val="-199987389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CN" altLang="en-US" dirty="0" smtClean="0"/>
                  <a:t>长点率</a:t>
                </a:r>
                <a:endParaRPr lang="zh-CN" altLang="en-US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-2000075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微软雅黑"/>
          <a:ea typeface="微软雅黑"/>
          <a:cs typeface="微软雅黑"/>
        </a:defRPr>
      </a:pPr>
      <a:endParaRPr lang="zh-CN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0.77279</cdr:x>
      <cdr:y>0.35</cdr:y>
    </cdr:from>
    <cdr:to>
      <cdr:x>1</cdr:x>
      <cdr:y>0.49597</cdr:y>
    </cdr:to>
    <cdr:grpSp>
      <cdr:nvGrpSpPr>
        <cdr:cNvPr id="2" name="组 1"/>
        <cdr:cNvGrpSpPr/>
      </cdr:nvGrpSpPr>
      <cdr:grpSpPr>
        <a:xfrm xmlns:a="http://schemas.openxmlformats.org/drawingml/2006/main">
          <a:off x="3310608" y="1008112"/>
          <a:ext cx="973360" cy="420440"/>
          <a:chOff x="-3420888" y="-1809124"/>
          <a:chExt cx="973350" cy="420434"/>
        </a:xfrm>
      </cdr:grpSpPr>
      <cdr:sp macro="" textlink="">
        <cdr:nvSpPr>
          <cdr:cNvPr id="3" name="文本框 2"/>
          <cdr:cNvSpPr txBox="1"/>
        </cdr:nvSpPr>
        <cdr:spPr>
          <a:xfrm xmlns:a="http://schemas.openxmlformats.org/drawingml/2006/main">
            <a:off x="-3420888" y="-1809124"/>
            <a:ext cx="973350" cy="246221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171450" indent="-171450">
              <a:buFont typeface="Wingdings" charset="2"/>
              <a:buChar char="n"/>
            </a:pPr>
            <a:r>
              <a:rPr kumimoji="1" lang="zh-CN" altLang="en-US" sz="1000" dirty="0" smtClean="0">
                <a:solidFill>
                  <a:srgbClr val="BE4B48"/>
                </a:solidFill>
                <a:latin typeface="微软雅黑"/>
                <a:ea typeface="微软雅黑"/>
                <a:cs typeface="微软雅黑"/>
              </a:rPr>
              <a:t>实验组</a:t>
            </a:r>
            <a:endParaRPr kumimoji="1" lang="zh-CN" altLang="en-US" sz="1000" dirty="0">
              <a:solidFill>
                <a:srgbClr val="BE4B48"/>
              </a:solidFill>
              <a:latin typeface="微软雅黑"/>
              <a:ea typeface="微软雅黑"/>
              <a:cs typeface="微软雅黑"/>
            </a:endParaRPr>
          </a:p>
        </cdr:txBody>
      </cdr:sp>
      <cdr:sp macro="" textlink="">
        <cdr:nvSpPr>
          <cdr:cNvPr id="4" name="文本框 3"/>
          <cdr:cNvSpPr txBox="1"/>
        </cdr:nvSpPr>
        <cdr:spPr>
          <a:xfrm xmlns:a="http://schemas.openxmlformats.org/drawingml/2006/main">
            <a:off x="-3420888" y="-1634911"/>
            <a:ext cx="973350" cy="246221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171450" indent="-171450">
              <a:buFont typeface="Wingdings" charset="2"/>
              <a:buChar char="n"/>
            </a:pPr>
            <a:r>
              <a:rPr kumimoji="1" lang="zh-CN" altLang="en-US" sz="1000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对照组</a:t>
            </a:r>
            <a:endParaRPr kumimoji="1" lang="zh-CN" altLang="en-US" sz="1000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0.76694</cdr:x>
      <cdr:y>0.38462</cdr:y>
    </cdr:from>
    <cdr:to>
      <cdr:x>1</cdr:x>
      <cdr:y>0.53433</cdr:y>
    </cdr:to>
    <cdr:grpSp>
      <cdr:nvGrpSpPr>
        <cdr:cNvPr id="2" name="组 1"/>
        <cdr:cNvGrpSpPr/>
      </cdr:nvGrpSpPr>
      <cdr:grpSpPr>
        <a:xfrm xmlns:a="http://schemas.openxmlformats.org/drawingml/2006/main">
          <a:off x="3203097" y="1080133"/>
          <a:ext cx="973367" cy="420432"/>
          <a:chOff x="-3420888" y="-1809124"/>
          <a:chExt cx="973350" cy="420434"/>
        </a:xfrm>
      </cdr:grpSpPr>
      <cdr:sp macro="" textlink="">
        <cdr:nvSpPr>
          <cdr:cNvPr id="3" name="文本框 2"/>
          <cdr:cNvSpPr txBox="1"/>
        </cdr:nvSpPr>
        <cdr:spPr>
          <a:xfrm xmlns:a="http://schemas.openxmlformats.org/drawingml/2006/main">
            <a:off x="-3420888" y="-1809124"/>
            <a:ext cx="973350" cy="246221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171450" indent="-171450">
              <a:buFont typeface="Wingdings" charset="2"/>
              <a:buChar char="n"/>
            </a:pPr>
            <a:r>
              <a:rPr kumimoji="1" lang="zh-CN" altLang="en-US" sz="1000" dirty="0" smtClean="0">
                <a:solidFill>
                  <a:srgbClr val="BE4B48"/>
                </a:solidFill>
                <a:latin typeface="微软雅黑"/>
                <a:ea typeface="微软雅黑"/>
                <a:cs typeface="微软雅黑"/>
              </a:rPr>
              <a:t>实验组</a:t>
            </a:r>
            <a:endParaRPr kumimoji="1" lang="zh-CN" altLang="en-US" sz="1000" dirty="0">
              <a:solidFill>
                <a:srgbClr val="BE4B48"/>
              </a:solidFill>
              <a:latin typeface="微软雅黑"/>
              <a:ea typeface="微软雅黑"/>
              <a:cs typeface="微软雅黑"/>
            </a:endParaRPr>
          </a:p>
        </cdr:txBody>
      </cdr:sp>
      <cdr:sp macro="" textlink="">
        <cdr:nvSpPr>
          <cdr:cNvPr id="4" name="文本框 3"/>
          <cdr:cNvSpPr txBox="1"/>
        </cdr:nvSpPr>
        <cdr:spPr>
          <a:xfrm xmlns:a="http://schemas.openxmlformats.org/drawingml/2006/main">
            <a:off x="-3420888" y="-1634911"/>
            <a:ext cx="973350" cy="246221"/>
          </a:xfrm>
          <a:prstGeom xmlns:a="http://schemas.openxmlformats.org/drawingml/2006/main" prst="rect">
            <a:avLst/>
          </a:prstGeom>
          <a:noFill xmlns:a="http://schemas.openxmlformats.org/drawingml/2006/main"/>
        </cdr:spPr>
        <cdr:txBody>
          <a:bodyPr xmlns:a="http://schemas.openxmlformats.org/drawingml/2006/main" wrap="square" rtlCol="0">
            <a:spAutoFit/>
          </a:bodyPr>
          <a:lstStyle xmlns:a="http://schemas.openxmlformats.org/drawingml/2006/main"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171450" indent="-171450">
              <a:buFont typeface="Wingdings" charset="2"/>
              <a:buChar char="n"/>
            </a:pPr>
            <a:r>
              <a:rPr kumimoji="1" lang="zh-CN" altLang="en-US" sz="1000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对照组</a:t>
            </a:r>
            <a:endParaRPr kumimoji="1" lang="zh-CN" altLang="en-US" sz="1000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1ED3-62A2-4FC0-87F0-52B196592729}" type="datetimeFigureOut">
              <a:rPr lang="zh-CN" altLang="en-US" smtClean="0"/>
              <a:pPr/>
              <a:t>16/9/7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1DBDD-BC43-44DD-9BC8-52E60D7C3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48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F16F-E175-4AE0-9B90-9D4FB4FF913E}" type="datetimeFigureOut">
              <a:rPr lang="zh-CN" altLang="en-US" smtClean="0"/>
              <a:pPr/>
              <a:t>16/9/7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D7ADD-A65F-4384-B80E-AA60144582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6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7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根据结论产生什么建议？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正向用户、其他用户怎么合在一起的</a:t>
            </a:r>
            <a:r>
              <a:rPr kumimoji="1" lang="zh-CN" altLang="zh-CN" dirty="0" smtClean="0"/>
              <a:t>？</a:t>
            </a:r>
            <a:r>
              <a:rPr kumimoji="1" lang="zh-CN" altLang="en-US" dirty="0" smtClean="0"/>
              <a:t>数值？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5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这几个指标是为了？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有些事没有显著的，也要看？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分析步骤和前面的不一样？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这个表有什么结论？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35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换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怎样变化</a:t>
            </a:r>
            <a:r>
              <a:rPr kumimoji="1" lang="zh-CN" altLang="zh-CN" dirty="0" smtClean="0"/>
              <a:t>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5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年龄（</a:t>
            </a:r>
            <a:r>
              <a:rPr kumimoji="1" lang="en-US" altLang="zh-CN" dirty="0" smtClean="0"/>
              <a:t>18</a:t>
            </a:r>
            <a:r>
              <a:rPr kumimoji="1" lang="zh-CN" altLang="en-US" dirty="0" smtClean="0"/>
              <a:t>岁以下、</a:t>
            </a:r>
            <a:r>
              <a:rPr kumimoji="1" lang="en-US" altLang="zh-CN" dirty="0" smtClean="0"/>
              <a:t>18-35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35-45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45</a:t>
            </a:r>
            <a:r>
              <a:rPr kumimoji="1" lang="zh-CN" altLang="en-US" dirty="0" smtClean="0"/>
              <a:t>岁以上）、性别、教育水平（本科及以上、大专及以下）、城市（一二、三四）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92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79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同时，会对多维评估实验进行跟进总结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8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非手百用户？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9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1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这里给出多维评估基础数据</a:t>
            </a:r>
            <a:endParaRPr lang="en-US" altLang="zh-CN" dirty="0" smtClean="0"/>
          </a:p>
          <a:p>
            <a:r>
              <a:rPr lang="zh-CN" altLang="en-US" dirty="0" smtClean="0"/>
              <a:t>将数据以分级的表形式存储，结构清晰，有利于删减属性；</a:t>
            </a:r>
            <a:endParaRPr lang="en-US" altLang="zh-CN" dirty="0" smtClean="0"/>
          </a:p>
          <a:p>
            <a:r>
              <a:rPr lang="zh-CN" altLang="en-US" dirty="0" smtClean="0"/>
              <a:t>我们构建了多张表：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有用户行为级的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检索</a:t>
            </a:r>
            <a:r>
              <a:rPr lang="en-US" altLang="zh-CN" dirty="0" smtClean="0"/>
              <a:t>PV</a:t>
            </a:r>
            <a:r>
              <a:rPr lang="zh-CN" altLang="en-US" dirty="0" smtClean="0"/>
              <a:t>日志，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行为表、糯米订单表等；</a:t>
            </a:r>
            <a:endParaRPr lang="en-US" altLang="zh-CN" dirty="0" smtClean="0"/>
          </a:p>
          <a:p>
            <a:r>
              <a:rPr lang="en-US" altLang="zh-CN" dirty="0" smtClean="0"/>
              <a:t>                   </a:t>
            </a:r>
            <a:r>
              <a:rPr lang="zh-CN" altLang="en-US" dirty="0" smtClean="0"/>
              <a:t>用户级的画像属性表、自建属性表以及用户属性表；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              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PV</a:t>
            </a:r>
            <a:r>
              <a:rPr lang="zh-CN" altLang="en-US" dirty="0" smtClean="0"/>
              <a:t>级日志与用户属性表，我们建立了一份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PV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级用户属性日志，这里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PV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被赋予的属性，可直接支持多维评估；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用户画像全网数据来源：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PC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Wise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、大搜百度系产品、糯米、爱奇艺，不含携程和去哪儿网。</a:t>
            </a:r>
          </a:p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用户标识方式：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baiduid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cuid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userid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，会基于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id mapping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做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的打通和聚合。</a:t>
            </a:r>
          </a:p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准确率评估方式：</a:t>
            </a:r>
          </a:p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）性别、年龄、学历等有准确样本集的标签，采用样本评估的方法。样本集的数量一般在万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百万级别不等，同时也会考虑样本的分布，尽量使得与现实情况相近。</a:t>
            </a:r>
          </a:p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b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）兴趣标签，采用众测平台标注的方式评估。根据用户的原始日志判断标签挖掘是否准确，每条数据会让多人重复标注，排除误差。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用户画像全网数据来源：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PC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Wise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、大搜百度系产品、糯米、爱奇艺，不含携程和去哪儿网。</a:t>
            </a:r>
          </a:p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用户标识方式：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baiduid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cuid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200" dirty="0" err="1" smtClean="0">
                <a:latin typeface="微软雅黑"/>
                <a:ea typeface="微软雅黑"/>
                <a:cs typeface="微软雅黑"/>
              </a:rPr>
              <a:t>userid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，会基于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id mapping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做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id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的打通和聚合。</a:t>
            </a:r>
          </a:p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准确率评估方式：</a:t>
            </a:r>
          </a:p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a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）性别、年龄、学历等有准确样本集的标签，采用样本评估的方法。样本集的数量一般在万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百万级别不等，同时也会考虑样本的分布，尽量使得与现实情况相近。</a:t>
            </a:r>
          </a:p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    </a:t>
            </a:r>
            <a:r>
              <a:rPr lang="en-US" altLang="zh-CN" sz="1200" dirty="0" smtClean="0">
                <a:latin typeface="微软雅黑"/>
                <a:ea typeface="微软雅黑"/>
                <a:cs typeface="微软雅黑"/>
              </a:rPr>
              <a:t>b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）兴趣标签，采用众测平台标注的方式评估。根据用户的原始日志判断标签挖掘是否准确，每条数据会让多人重复标注，排除误差。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怎么算异常波动</a:t>
            </a:r>
            <a:r>
              <a:rPr kumimoji="1" lang="zh-CN" altLang="zh-CN" dirty="0" smtClean="0"/>
              <a:t>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11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PV</a:t>
            </a:r>
            <a:r>
              <a:rPr kumimoji="1" lang="zh-CN" altLang="zh-CN" dirty="0" smtClean="0"/>
              <a:t>？</a:t>
            </a:r>
            <a:r>
              <a:rPr kumimoji="1" lang="zh-CN" altLang="en-US" dirty="0" smtClean="0"/>
              <a:t>交互点击率</a:t>
            </a:r>
            <a:r>
              <a:rPr kumimoji="1" lang="en-US" altLang="zh-CN" dirty="0" smtClean="0"/>
              <a:t>PV</a:t>
            </a:r>
            <a:r>
              <a:rPr kumimoji="1" lang="zh-CN" altLang="en-US" dirty="0" smtClean="0"/>
              <a:t>？差多少？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当前网络环境的长点击</a:t>
            </a:r>
            <a:r>
              <a:rPr kumimoji="1" lang="en-US" altLang="zh-CN" dirty="0" smtClean="0"/>
              <a:t>DOD</a:t>
            </a:r>
            <a:r>
              <a:rPr kumimoji="1" lang="zh-CN" altLang="en-US" dirty="0" smtClean="0"/>
              <a:t>、有长点</a:t>
            </a:r>
            <a:r>
              <a:rPr kumimoji="1" lang="en-US" altLang="zh-CN" dirty="0" smtClean="0"/>
              <a:t>DOD</a:t>
            </a:r>
            <a:r>
              <a:rPr kumimoji="1" lang="zh-CN" altLang="en-US" dirty="0" smtClean="0"/>
              <a:t>都不显著，为什么选择？同理性别也不显著，那也应该选择呢？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7ADD-A65F-4384-B80E-AA601445822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6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123482"/>
            <a:ext cx="6912768" cy="504056"/>
          </a:xfrm>
          <a:prstGeom prst="rect">
            <a:avLst/>
          </a:prstGeom>
        </p:spPr>
        <p:txBody>
          <a:bodyPr lIns="87056" tIns="43529" rIns="87056" bIns="43529">
            <a:noAutofit/>
          </a:bodyPr>
          <a:lstStyle>
            <a:lvl1pPr algn="l"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这里是标题区域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31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67544" y="3019588"/>
            <a:ext cx="8229600" cy="857250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0892" y="103240"/>
            <a:ext cx="5040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 userDrawn="1"/>
        </p:nvSpPr>
        <p:spPr>
          <a:xfrm>
            <a:off x="7771884" y="-20538"/>
            <a:ext cx="180020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 dirty="0" smtClean="0">
                <a:solidFill>
                  <a:srgbClr val="5893D8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UBS</a:t>
            </a:r>
          </a:p>
          <a:p>
            <a:pPr algn="l"/>
            <a:r>
              <a:rPr lang="zh-CN" altLang="en-US" sz="1100" b="1" dirty="0" smtClean="0">
                <a:solidFill>
                  <a:srgbClr val="5893D8"/>
                </a:solidFill>
                <a:latin typeface="微软雅黑" pitchFamily="34" charset="-122"/>
                <a:ea typeface="微软雅黑" pitchFamily="34" charset="-122"/>
              </a:rPr>
              <a:t>百度用户行为研究</a:t>
            </a:r>
            <a:endParaRPr lang="zh-CN" altLang="en-US" sz="1100" b="1" dirty="0">
              <a:solidFill>
                <a:srgbClr val="5893D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4" Type="http://schemas.openxmlformats.org/officeDocument/2006/relationships/chart" Target="../charts/chart14.xml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iki.baidu.com/pages/viewpage.action?pageId=208325457" TargetMode="External"/><Relationship Id="rId3" Type="http://schemas.openxmlformats.org/officeDocument/2006/relationships/hyperlink" Target="mailto:tangwanwan01@baidu.com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4" Type="http://schemas.openxmlformats.org/officeDocument/2006/relationships/chart" Target="../charts/chart20.xml"/><Relationship Id="rId5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2.xml"/><Relationship Id="rId3" Type="http://schemas.openxmlformats.org/officeDocument/2006/relationships/chart" Target="../charts/char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4.xml"/><Relationship Id="rId3" Type="http://schemas.openxmlformats.org/officeDocument/2006/relationships/chart" Target="../charts/char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6.xml"/><Relationship Id="rId3" Type="http://schemas.openxmlformats.org/officeDocument/2006/relationships/chart" Target="../charts/char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019588"/>
            <a:ext cx="6696744" cy="704290"/>
          </a:xfrm>
        </p:spPr>
        <p:txBody>
          <a:bodyPr/>
          <a:lstStyle/>
          <a:p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多维评估体系</a:t>
            </a:r>
            <a:endParaRPr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804248" y="3151009"/>
            <a:ext cx="0" cy="788893"/>
          </a:xfrm>
          <a:prstGeom prst="line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876256" y="3363838"/>
            <a:ext cx="1672253" cy="900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UBS-IA</a:t>
            </a:r>
            <a:r>
              <a:rPr lang="zh-CN" altLang="en-US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项目组</a:t>
            </a:r>
            <a:endParaRPr lang="en-US" altLang="zh-CN" b="1" dirty="0" smtClean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lnSpc>
                <a:spcPct val="150000"/>
              </a:lnSpc>
            </a:pPr>
            <a:r>
              <a:rPr lang="zh-CN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016.09.07</a:t>
            </a:r>
            <a:endParaRPr lang="en-US" altLang="zh-CN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1579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1507"/>
            <a:ext cx="611560" cy="287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231506"/>
            <a:ext cx="25200" cy="281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en-US" altLang="en-US" dirty="0" smtClean="0">
                <a:solidFill>
                  <a:srgbClr val="595959"/>
                </a:solidFill>
              </a:rPr>
              <a:t>众生数据</a:t>
            </a:r>
            <a:r>
              <a:rPr lang="zh-CN" altLang="en-US" sz="2000" dirty="0" smtClean="0">
                <a:solidFill>
                  <a:srgbClr val="595959"/>
                </a:solidFill>
              </a:rPr>
              <a:t>：处理框架</a:t>
            </a:r>
            <a:endParaRPr lang="zh-CN" altLang="en-US" sz="2000" dirty="0">
              <a:solidFill>
                <a:srgbClr val="595959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115616" y="1028597"/>
            <a:ext cx="1229018" cy="39486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检索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PV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级日志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474004" y="1028597"/>
            <a:ext cx="1229018" cy="394865"/>
          </a:xfrm>
          <a:prstGeom prst="roundRect">
            <a:avLst/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05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APP</a:t>
            </a:r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行为日志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732745" y="2147380"/>
            <a:ext cx="1552444" cy="329054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用户级历史属性表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091133" y="1028597"/>
            <a:ext cx="1034962" cy="394865"/>
          </a:xfrm>
          <a:prstGeom prst="roundRect">
            <a:avLst/>
          </a:prstGeom>
          <a:ln>
            <a:solidFill>
              <a:srgbClr val="BFBFB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cs typeface="微软雅黑"/>
              </a:rPr>
              <a:t>糯米订单日志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04780" y="699543"/>
            <a:ext cx="1133557" cy="28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用户历史行为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91307" y="713608"/>
            <a:ext cx="1133557" cy="28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用户画像数据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5578892" y="1028597"/>
            <a:ext cx="1358388" cy="394865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用户画像数据表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03022" y="1057256"/>
            <a:ext cx="334567" cy="337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…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7" name="形状 96"/>
          <p:cNvCxnSpPr>
            <a:stCxn id="17" idx="2"/>
            <a:endCxn id="100" idx="2"/>
          </p:cNvCxnSpPr>
          <p:nvPr/>
        </p:nvCxnSpPr>
        <p:spPr>
          <a:xfrm rot="16200000" flipH="1">
            <a:off x="3992417" y="1992984"/>
            <a:ext cx="197432" cy="1164333"/>
          </a:xfrm>
          <a:prstGeom prst="bentConnector2">
            <a:avLst/>
          </a:prstGeom>
          <a:ln w="9525">
            <a:solidFill>
              <a:srgbClr val="008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>
            <a:off x="4091133" y="3068731"/>
            <a:ext cx="1552444" cy="329054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用户级属性表</a:t>
            </a:r>
          </a:p>
        </p:txBody>
      </p:sp>
      <p:sp>
        <p:nvSpPr>
          <p:cNvPr id="100" name="椭圆 99"/>
          <p:cNvSpPr/>
          <p:nvPr/>
        </p:nvSpPr>
        <p:spPr>
          <a:xfrm>
            <a:off x="4673299" y="2476434"/>
            <a:ext cx="388111" cy="394865"/>
          </a:xfrm>
          <a:prstGeom prst="ellipse">
            <a:avLst/>
          </a:prstGeom>
          <a:solidFill>
            <a:schemeClr val="bg1"/>
          </a:solidFill>
          <a:ln>
            <a:solidFill>
              <a:srgbClr val="589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663453" y="2561352"/>
            <a:ext cx="407804" cy="225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处理</a:t>
            </a:r>
            <a:endParaRPr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4867355" y="2871299"/>
            <a:ext cx="0" cy="197432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7196020" y="1028597"/>
            <a:ext cx="1552444" cy="394865"/>
          </a:xfrm>
          <a:prstGeom prst="round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自建属性表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566743" y="699543"/>
            <a:ext cx="811000" cy="28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自建属性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79" name="形状 178"/>
          <p:cNvCxnSpPr>
            <a:stCxn id="166" idx="2"/>
            <a:endCxn id="100" idx="6"/>
          </p:cNvCxnSpPr>
          <p:nvPr/>
        </p:nvCxnSpPr>
        <p:spPr>
          <a:xfrm rot="5400000">
            <a:off x="5891624" y="593248"/>
            <a:ext cx="1250405" cy="2910832"/>
          </a:xfrm>
          <a:prstGeom prst="bentConnector2">
            <a:avLst/>
          </a:prstGeom>
          <a:ln w="9525">
            <a:solidFill>
              <a:srgbClr val="008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90" idx="2"/>
            <a:endCxn id="100" idx="0"/>
          </p:cNvCxnSpPr>
          <p:nvPr/>
        </p:nvCxnSpPr>
        <p:spPr>
          <a:xfrm rot="5400000">
            <a:off x="5036234" y="1254583"/>
            <a:ext cx="1052973" cy="1390731"/>
          </a:xfrm>
          <a:prstGeom prst="bentConnector3">
            <a:avLst>
              <a:gd name="adj1" fmla="val 50000"/>
            </a:avLst>
          </a:prstGeom>
          <a:ln w="9525">
            <a:solidFill>
              <a:srgbClr val="008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圆角矩形 188"/>
          <p:cNvSpPr/>
          <p:nvPr/>
        </p:nvSpPr>
        <p:spPr>
          <a:xfrm>
            <a:off x="1503727" y="4104950"/>
            <a:ext cx="1940555" cy="39486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PV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级用户属性日志</a:t>
            </a:r>
          </a:p>
        </p:txBody>
      </p:sp>
      <p:sp>
        <p:nvSpPr>
          <p:cNvPr id="192" name="椭圆 191"/>
          <p:cNvSpPr/>
          <p:nvPr/>
        </p:nvSpPr>
        <p:spPr>
          <a:xfrm>
            <a:off x="2279949" y="3397785"/>
            <a:ext cx="388111" cy="394865"/>
          </a:xfrm>
          <a:prstGeom prst="ellipse">
            <a:avLst/>
          </a:prstGeom>
          <a:solidFill>
            <a:schemeClr val="bg1"/>
          </a:solidFill>
          <a:ln>
            <a:solidFill>
              <a:srgbClr val="589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270102" y="3482703"/>
            <a:ext cx="407804" cy="225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处理</a:t>
            </a:r>
            <a:endParaRPr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95" name="肘形连接符 194"/>
          <p:cNvCxnSpPr>
            <a:stCxn id="14" idx="2"/>
            <a:endCxn id="192" idx="0"/>
          </p:cNvCxnSpPr>
          <p:nvPr/>
        </p:nvCxnSpPr>
        <p:spPr>
          <a:xfrm rot="16200000" flipH="1">
            <a:off x="1114903" y="2038684"/>
            <a:ext cx="1974324" cy="743879"/>
          </a:xfrm>
          <a:prstGeom prst="bentConnector3">
            <a:avLst>
              <a:gd name="adj1" fmla="val 50000"/>
            </a:avLst>
          </a:prstGeom>
          <a:ln w="9525">
            <a:solidFill>
              <a:srgbClr val="4F81B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形状 199"/>
          <p:cNvCxnSpPr>
            <a:stCxn id="98" idx="2"/>
            <a:endCxn id="192" idx="6"/>
          </p:cNvCxnSpPr>
          <p:nvPr/>
        </p:nvCxnSpPr>
        <p:spPr>
          <a:xfrm rot="5400000">
            <a:off x="3668991" y="2396854"/>
            <a:ext cx="197432" cy="2199295"/>
          </a:xfrm>
          <a:prstGeom prst="bentConnector2">
            <a:avLst/>
          </a:prstGeom>
          <a:ln w="9525">
            <a:solidFill>
              <a:srgbClr val="008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2474004" y="3792650"/>
            <a:ext cx="0" cy="312300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753702" y="4664863"/>
            <a:ext cx="1440605" cy="427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多维评估框架</a:t>
            </a:r>
          </a:p>
        </p:txBody>
      </p:sp>
      <p:sp>
        <p:nvSpPr>
          <p:cNvPr id="352" name="椭圆 351"/>
          <p:cNvSpPr/>
          <p:nvPr/>
        </p:nvSpPr>
        <p:spPr>
          <a:xfrm>
            <a:off x="3314911" y="1620894"/>
            <a:ext cx="388111" cy="394865"/>
          </a:xfrm>
          <a:prstGeom prst="ellipse">
            <a:avLst/>
          </a:prstGeom>
          <a:solidFill>
            <a:schemeClr val="bg1"/>
          </a:solidFill>
          <a:ln>
            <a:solidFill>
              <a:srgbClr val="589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54" name="直接箭头连接符 353"/>
          <p:cNvCxnSpPr/>
          <p:nvPr/>
        </p:nvCxnSpPr>
        <p:spPr>
          <a:xfrm>
            <a:off x="3508967" y="2015759"/>
            <a:ext cx="0" cy="131622"/>
          </a:xfrm>
          <a:prstGeom prst="straightConnector1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形状 357"/>
          <p:cNvCxnSpPr>
            <a:stCxn id="14" idx="2"/>
            <a:endCxn id="352" idx="2"/>
          </p:cNvCxnSpPr>
          <p:nvPr/>
        </p:nvCxnSpPr>
        <p:spPr>
          <a:xfrm rot="16200000" flipH="1">
            <a:off x="2325086" y="828501"/>
            <a:ext cx="394865" cy="1584786"/>
          </a:xfrm>
          <a:prstGeom prst="bentConnector2">
            <a:avLst/>
          </a:prstGeom>
          <a:ln w="9525">
            <a:solidFill>
              <a:srgbClr val="4F81B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肘形连接符 359"/>
          <p:cNvCxnSpPr>
            <a:stCxn id="16" idx="2"/>
            <a:endCxn id="352" idx="0"/>
          </p:cNvCxnSpPr>
          <p:nvPr/>
        </p:nvCxnSpPr>
        <p:spPr>
          <a:xfrm rot="16200000" flipH="1">
            <a:off x="3200024" y="1311951"/>
            <a:ext cx="197432" cy="420453"/>
          </a:xfrm>
          <a:prstGeom prst="bentConnector3">
            <a:avLst>
              <a:gd name="adj1" fmla="val 50000"/>
            </a:avLst>
          </a:prstGeom>
          <a:ln w="9525"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形状 361"/>
          <p:cNvCxnSpPr>
            <a:stCxn id="24" idx="2"/>
            <a:endCxn id="352" idx="6"/>
          </p:cNvCxnSpPr>
          <p:nvPr/>
        </p:nvCxnSpPr>
        <p:spPr>
          <a:xfrm rot="5400000">
            <a:off x="3958386" y="1168098"/>
            <a:ext cx="394865" cy="905592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3305065" y="1705812"/>
            <a:ext cx="407804" cy="225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处理</a:t>
            </a:r>
            <a:endParaRPr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35041" y="1707655"/>
            <a:ext cx="762001" cy="216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</a:t>
            </a:r>
          </a:p>
        </p:txBody>
      </p:sp>
      <p:sp>
        <p:nvSpPr>
          <p:cNvPr id="43" name="椭圆 42"/>
          <p:cNvSpPr/>
          <p:nvPr/>
        </p:nvSpPr>
        <p:spPr>
          <a:xfrm>
            <a:off x="335041" y="2307721"/>
            <a:ext cx="762001" cy="216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</a:p>
        </p:txBody>
      </p:sp>
      <p:sp>
        <p:nvSpPr>
          <p:cNvPr id="44" name="椭圆 43"/>
          <p:cNvSpPr/>
          <p:nvPr/>
        </p:nvSpPr>
        <p:spPr>
          <a:xfrm>
            <a:off x="335041" y="2907787"/>
            <a:ext cx="762001" cy="216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建表</a:t>
            </a:r>
          </a:p>
        </p:txBody>
      </p:sp>
      <p:sp>
        <p:nvSpPr>
          <p:cNvPr id="45" name="椭圆 44"/>
          <p:cNvSpPr/>
          <p:nvPr/>
        </p:nvSpPr>
        <p:spPr>
          <a:xfrm>
            <a:off x="31965" y="3507853"/>
            <a:ext cx="1368152" cy="2880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ID-mapping</a:t>
            </a:r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716041" y="1923679"/>
            <a:ext cx="0" cy="384042"/>
          </a:xfrm>
          <a:prstGeom prst="straightConnector1">
            <a:avLst/>
          </a:prstGeom>
          <a:ln w="95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716041" y="2523745"/>
            <a:ext cx="0" cy="384042"/>
          </a:xfrm>
          <a:prstGeom prst="straightConnector1">
            <a:avLst/>
          </a:prstGeom>
          <a:ln w="9525">
            <a:solidFill>
              <a:srgbClr val="4F81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716041" y="3123811"/>
            <a:ext cx="1" cy="384042"/>
          </a:xfrm>
          <a:prstGeom prst="straightConnector1">
            <a:avLst/>
          </a:prstGeom>
          <a:ln w="9525">
            <a:solidFill>
              <a:srgbClr val="4F81B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等腰三角形 2"/>
          <p:cNvSpPr/>
          <p:nvPr/>
        </p:nvSpPr>
        <p:spPr>
          <a:xfrm rot="10800000">
            <a:off x="2294005" y="4515966"/>
            <a:ext cx="360000" cy="144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zh-CN" altLang="en-US" dirty="0" smtClean="0"/>
              <a:t>众生数据</a:t>
            </a:r>
            <a:r>
              <a:rPr lang="zh-CN" altLang="en-US" sz="2000" dirty="0" smtClean="0"/>
              <a:t>：准召</a:t>
            </a:r>
            <a:endParaRPr lang="zh-CN" altLang="en-US" sz="2000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87715"/>
              </p:ext>
            </p:extLst>
          </p:nvPr>
        </p:nvGraphicFramePr>
        <p:xfrm>
          <a:off x="1691680" y="987574"/>
          <a:ext cx="4968552" cy="2880319"/>
        </p:xfrm>
        <a:graphic>
          <a:graphicData uri="http://schemas.openxmlformats.org/drawingml/2006/table">
            <a:tbl>
              <a:tblPr/>
              <a:tblGrid>
                <a:gridCol w="930974"/>
                <a:gridCol w="1979546"/>
                <a:gridCol w="1136330"/>
                <a:gridCol w="921702"/>
              </a:tblGrid>
              <a:tr h="5799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来源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召回率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准确率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32862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用户画像</a:t>
                      </a:r>
                      <a:endParaRPr lang="is-I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教育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水平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88%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80%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27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88%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85%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27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88%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85%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27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长期兴趣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98%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90%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2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UBS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检索兴趣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80</a:t>
                      </a:r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82</a:t>
                      </a:r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27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场景属性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&gt;95%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27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行为属性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&gt;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95%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4587974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Cuid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覆盖率：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99.9%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000" dirty="0" smtClean="0">
              <a:latin typeface="微软雅黑"/>
              <a:ea typeface="微软雅黑"/>
              <a:cs typeface="微软雅黑"/>
            </a:endParaRPr>
          </a:p>
          <a:p>
            <a:pPr marL="171450" indent="-171450">
              <a:buFontTx/>
              <a:buChar char="•"/>
            </a:pP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用户画像全网数据来源：</a:t>
            </a:r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PC</a:t>
            </a: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、</a:t>
            </a:r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Wise</a:t>
            </a: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、大搜百度系产品、糯米、爱奇艺，不含携程和去哪儿网。</a:t>
            </a:r>
          </a:p>
        </p:txBody>
      </p:sp>
    </p:spTree>
    <p:extLst>
      <p:ext uri="{BB962C8B-B14F-4D97-AF65-F5344CB8AC3E}">
        <p14:creationId xmlns:p14="http://schemas.microsoft.com/office/powerpoint/2010/main" val="103788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4248472" cy="504056"/>
          </a:xfrm>
        </p:spPr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    </a:t>
            </a:r>
            <a:r>
              <a:rPr lang="en-US" altLang="en-US" dirty="0" smtClean="0">
                <a:latin typeface="微软雅黑"/>
                <a:ea typeface="微软雅黑"/>
                <a:cs typeface="微软雅黑"/>
              </a:rPr>
              <a:t>多维分析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31507"/>
            <a:ext cx="611560" cy="287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231506"/>
            <a:ext cx="25200" cy="28129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427984" y="1369100"/>
            <a:ext cx="39934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charset="2"/>
              <a:buChar char="u"/>
            </a:pP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根据敏感性和属性重要性精选</a:t>
            </a:r>
            <a:r>
              <a:rPr lang="zh-CN" altLang="zh-CN" sz="1600" dirty="0" smtClean="0">
                <a:latin typeface="微软雅黑"/>
                <a:ea typeface="微软雅黑"/>
                <a:cs typeface="微软雅黑"/>
              </a:rPr>
              <a:t>7</a:t>
            </a:r>
            <a:r>
              <a:rPr lang="zh-CN" altLang="zh-CN" sz="1600" dirty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个属性</a:t>
            </a:r>
            <a:endParaRPr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529801" y="1753516"/>
            <a:ext cx="3322119" cy="1898354"/>
            <a:chOff x="529801" y="1753516"/>
            <a:chExt cx="3322119" cy="1898354"/>
          </a:xfrm>
        </p:grpSpPr>
        <p:sp>
          <p:nvSpPr>
            <p:cNvPr id="173" name="AutoShape 7"/>
            <p:cNvSpPr>
              <a:spLocks noChangeArrowheads="1"/>
            </p:cNvSpPr>
            <p:nvPr/>
          </p:nvSpPr>
          <p:spPr bwMode="blackWhite">
            <a:xfrm>
              <a:off x="1756735" y="2917002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4" name="AutoShape 10"/>
            <p:cNvSpPr>
              <a:spLocks noChangeArrowheads="1"/>
            </p:cNvSpPr>
            <p:nvPr/>
          </p:nvSpPr>
          <p:spPr bwMode="blackWhite">
            <a:xfrm>
              <a:off x="2205952" y="2917002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5" name="AutoShape 10"/>
            <p:cNvSpPr>
              <a:spLocks noChangeArrowheads="1"/>
            </p:cNvSpPr>
            <p:nvPr/>
          </p:nvSpPr>
          <p:spPr bwMode="blackWhite">
            <a:xfrm>
              <a:off x="2655170" y="2911631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6" name="AutoShape 7"/>
            <p:cNvSpPr>
              <a:spLocks noChangeArrowheads="1"/>
            </p:cNvSpPr>
            <p:nvPr/>
          </p:nvSpPr>
          <p:spPr bwMode="blackWhite">
            <a:xfrm>
              <a:off x="1757523" y="2542632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7" name="AutoShape 10"/>
            <p:cNvSpPr>
              <a:spLocks noChangeArrowheads="1"/>
            </p:cNvSpPr>
            <p:nvPr/>
          </p:nvSpPr>
          <p:spPr bwMode="blackWhite">
            <a:xfrm>
              <a:off x="2206741" y="2542632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8" name="AutoShape 10"/>
            <p:cNvSpPr>
              <a:spLocks noChangeArrowheads="1"/>
            </p:cNvSpPr>
            <p:nvPr/>
          </p:nvSpPr>
          <p:spPr bwMode="blackWhite">
            <a:xfrm>
              <a:off x="2655958" y="2542632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9" name="AutoShape 7"/>
            <p:cNvSpPr>
              <a:spLocks noChangeArrowheads="1"/>
            </p:cNvSpPr>
            <p:nvPr/>
          </p:nvSpPr>
          <p:spPr bwMode="blackWhite">
            <a:xfrm>
              <a:off x="1756735" y="2173278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0" name="AutoShape 10"/>
            <p:cNvSpPr>
              <a:spLocks noChangeArrowheads="1"/>
            </p:cNvSpPr>
            <p:nvPr/>
          </p:nvSpPr>
          <p:spPr bwMode="blackWhite">
            <a:xfrm>
              <a:off x="2205952" y="2173278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1" name="AutoShape 10"/>
            <p:cNvSpPr>
              <a:spLocks noChangeArrowheads="1"/>
            </p:cNvSpPr>
            <p:nvPr/>
          </p:nvSpPr>
          <p:spPr bwMode="blackWhite">
            <a:xfrm>
              <a:off x="2655170" y="2173278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2" name="AutoShape 7"/>
            <p:cNvSpPr>
              <a:spLocks noChangeArrowheads="1"/>
            </p:cNvSpPr>
            <p:nvPr/>
          </p:nvSpPr>
          <p:spPr bwMode="blackWhite">
            <a:xfrm>
              <a:off x="1621178" y="3037911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3" name="AutoShape 10"/>
            <p:cNvSpPr>
              <a:spLocks noChangeArrowheads="1"/>
            </p:cNvSpPr>
            <p:nvPr/>
          </p:nvSpPr>
          <p:spPr bwMode="blackWhite">
            <a:xfrm>
              <a:off x="2070395" y="3037911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4" name="AutoShape 10"/>
            <p:cNvSpPr>
              <a:spLocks noChangeArrowheads="1"/>
            </p:cNvSpPr>
            <p:nvPr/>
          </p:nvSpPr>
          <p:spPr bwMode="blackWhite">
            <a:xfrm>
              <a:off x="2519613" y="3032540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5" name="AutoShape 7"/>
            <p:cNvSpPr>
              <a:spLocks noChangeArrowheads="1"/>
            </p:cNvSpPr>
            <p:nvPr/>
          </p:nvSpPr>
          <p:spPr bwMode="blackWhite">
            <a:xfrm>
              <a:off x="1621966" y="2663541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6" name="AutoShape 10"/>
            <p:cNvSpPr>
              <a:spLocks noChangeArrowheads="1"/>
            </p:cNvSpPr>
            <p:nvPr/>
          </p:nvSpPr>
          <p:spPr bwMode="blackWhite">
            <a:xfrm>
              <a:off x="2071184" y="2663541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7" name="AutoShape 10"/>
            <p:cNvSpPr>
              <a:spLocks noChangeArrowheads="1"/>
            </p:cNvSpPr>
            <p:nvPr/>
          </p:nvSpPr>
          <p:spPr bwMode="blackWhite">
            <a:xfrm>
              <a:off x="2522152" y="2668911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8" name="AutoShape 7"/>
            <p:cNvSpPr>
              <a:spLocks noChangeArrowheads="1"/>
            </p:cNvSpPr>
            <p:nvPr/>
          </p:nvSpPr>
          <p:spPr bwMode="blackWhite">
            <a:xfrm>
              <a:off x="1628088" y="2294187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9" name="AutoShape 10"/>
            <p:cNvSpPr>
              <a:spLocks noChangeArrowheads="1"/>
            </p:cNvSpPr>
            <p:nvPr/>
          </p:nvSpPr>
          <p:spPr bwMode="blackWhite">
            <a:xfrm>
              <a:off x="2070395" y="2294187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0" name="AutoShape 10"/>
            <p:cNvSpPr>
              <a:spLocks noChangeArrowheads="1"/>
            </p:cNvSpPr>
            <p:nvPr/>
          </p:nvSpPr>
          <p:spPr bwMode="blackWhite">
            <a:xfrm>
              <a:off x="2519613" y="2294187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1" name="AutoShape 7"/>
            <p:cNvSpPr>
              <a:spLocks noChangeArrowheads="1"/>
            </p:cNvSpPr>
            <p:nvPr/>
          </p:nvSpPr>
          <p:spPr bwMode="blackWhite">
            <a:xfrm>
              <a:off x="1492074" y="3156763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2" name="AutoShape 10"/>
            <p:cNvSpPr>
              <a:spLocks noChangeArrowheads="1"/>
            </p:cNvSpPr>
            <p:nvPr/>
          </p:nvSpPr>
          <p:spPr bwMode="blackWhite">
            <a:xfrm>
              <a:off x="1940503" y="3156763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3" name="AutoShape 10"/>
            <p:cNvSpPr>
              <a:spLocks noChangeArrowheads="1"/>
            </p:cNvSpPr>
            <p:nvPr/>
          </p:nvSpPr>
          <p:spPr bwMode="blackWhite">
            <a:xfrm>
              <a:off x="2382811" y="3156763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4" name="AutoShape 7"/>
            <p:cNvSpPr>
              <a:spLocks noChangeArrowheads="1"/>
            </p:cNvSpPr>
            <p:nvPr/>
          </p:nvSpPr>
          <p:spPr bwMode="blackWhite">
            <a:xfrm>
              <a:off x="1492074" y="2787763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5" name="AutoShape 10"/>
            <p:cNvSpPr>
              <a:spLocks noChangeArrowheads="1"/>
            </p:cNvSpPr>
            <p:nvPr/>
          </p:nvSpPr>
          <p:spPr bwMode="blackWhite">
            <a:xfrm>
              <a:off x="1940548" y="2791299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6" name="AutoShape 10"/>
            <p:cNvSpPr>
              <a:spLocks noChangeArrowheads="1"/>
            </p:cNvSpPr>
            <p:nvPr/>
          </p:nvSpPr>
          <p:spPr bwMode="blackWhite">
            <a:xfrm>
              <a:off x="2382811" y="2787763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7" name="AutoShape 7"/>
            <p:cNvSpPr>
              <a:spLocks noChangeArrowheads="1"/>
            </p:cNvSpPr>
            <p:nvPr/>
          </p:nvSpPr>
          <p:spPr bwMode="blackWhite">
            <a:xfrm>
              <a:off x="1491903" y="2418409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8" name="AutoShape 10"/>
            <p:cNvSpPr>
              <a:spLocks noChangeArrowheads="1"/>
            </p:cNvSpPr>
            <p:nvPr/>
          </p:nvSpPr>
          <p:spPr bwMode="blackWhite">
            <a:xfrm>
              <a:off x="1940503" y="2418409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9" name="AutoShape 10"/>
            <p:cNvSpPr>
              <a:spLocks noChangeArrowheads="1"/>
            </p:cNvSpPr>
            <p:nvPr/>
          </p:nvSpPr>
          <p:spPr bwMode="blackWhite">
            <a:xfrm>
              <a:off x="2382811" y="2418409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tx2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200" name="直接箭头连接符 105"/>
            <p:cNvCxnSpPr/>
            <p:nvPr/>
          </p:nvCxnSpPr>
          <p:spPr>
            <a:xfrm flipH="1" flipV="1">
              <a:off x="2824421" y="1753516"/>
              <a:ext cx="1851" cy="1896345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105"/>
            <p:cNvCxnSpPr/>
            <p:nvPr/>
          </p:nvCxnSpPr>
          <p:spPr>
            <a:xfrm flipH="1">
              <a:off x="1139986" y="3650794"/>
              <a:ext cx="1686285" cy="107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105"/>
            <p:cNvCxnSpPr/>
            <p:nvPr/>
          </p:nvCxnSpPr>
          <p:spPr>
            <a:xfrm flipV="1">
              <a:off x="2835424" y="3076132"/>
              <a:ext cx="613178" cy="57448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矩形 202"/>
            <p:cNvSpPr/>
            <p:nvPr/>
          </p:nvSpPr>
          <p:spPr>
            <a:xfrm>
              <a:off x="1825945" y="1923678"/>
              <a:ext cx="1132693" cy="1664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场景属性</a:t>
              </a:r>
              <a:endParaRPr lang="zh-CN" altLang="en-US" sz="12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3015419" y="3423391"/>
              <a:ext cx="836501" cy="1954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2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行为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属性</a:t>
              </a:r>
              <a:endParaRPr lang="zh-CN" altLang="en-US" sz="12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529801" y="3312878"/>
              <a:ext cx="880394" cy="2528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基础属性</a:t>
              </a:r>
              <a:endParaRPr lang="zh-CN" altLang="en-US" sz="12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06" name="TextBox 36"/>
          <p:cNvSpPr txBox="1"/>
          <p:nvPr/>
        </p:nvSpPr>
        <p:spPr>
          <a:xfrm>
            <a:off x="539552" y="627534"/>
            <a:ext cx="427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评估模型</a:t>
            </a:r>
            <a:endParaRPr lang="en-US" altLang="zh-CN" sz="1600" dirty="0">
              <a:solidFill>
                <a:srgbClr val="BFBFB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624" y="1369100"/>
            <a:ext cx="1915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流量立方体模型</a:t>
            </a:r>
            <a:endParaRPr lang="en-US" altLang="zh-CN" sz="1600" dirty="0">
              <a:solidFill>
                <a:srgbClr val="BFBFBF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36247"/>
              </p:ext>
            </p:extLst>
          </p:nvPr>
        </p:nvGraphicFramePr>
        <p:xfrm>
          <a:off x="4644008" y="1779662"/>
          <a:ext cx="3888432" cy="249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31683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/>
                          <a:ea typeface="微软雅黑"/>
                          <a:cs typeface="微软雅黑"/>
                        </a:rPr>
                        <a:t>属性类型</a:t>
                      </a:r>
                      <a:endParaRPr lang="zh-CN" altLang="en-US" sz="12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83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/>
                          <a:ea typeface="微软雅黑"/>
                          <a:cs typeface="微软雅黑"/>
                        </a:rPr>
                        <a:t>用户属性</a:t>
                      </a:r>
                      <a:endParaRPr lang="zh-CN" altLang="en-US" sz="12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/>
                          <a:ea typeface="微软雅黑"/>
                          <a:cs typeface="微软雅黑"/>
                        </a:rPr>
                        <a:t>场景属性</a:t>
                      </a:r>
                      <a:endParaRPr lang="zh-CN" altLang="en-US" sz="12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200" b="1" dirty="0" smtClean="0"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/>
                          <a:ea typeface="微软雅黑"/>
                          <a:cs typeface="微软雅黑"/>
                        </a:rPr>
                        <a:t>基础属性</a:t>
                      </a:r>
                      <a:endParaRPr lang="zh-CN" altLang="en-US" sz="12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/>
                          <a:ea typeface="微软雅黑"/>
                          <a:cs typeface="微软雅黑"/>
                        </a:rPr>
                        <a:t>行为属性</a:t>
                      </a:r>
                      <a:endParaRPr lang="zh-CN" altLang="en-US" sz="120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1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70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当前</a:t>
                      </a:r>
                      <a:endParaRPr lang="en-US" altLang="zh-CN" sz="1200" b="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en-US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操作系统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频次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活跃度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当前城市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分类</a:t>
                      </a:r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01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教育</a:t>
                      </a:r>
                      <a:r>
                        <a:rPr lang="zh-CN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水平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点击率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当前</a:t>
                      </a:r>
                    </a:p>
                    <a:p>
                      <a:pPr algn="ctr"/>
                      <a:r>
                        <a:rPr lang="en-US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网络</a:t>
                      </a:r>
                      <a:r>
                        <a:rPr lang="en-US" altLang="en-US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环境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altLang="zh-CN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1200" b="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200" b="0" dirty="0" smtClean="0">
                          <a:latin typeface="微软雅黑"/>
                          <a:ea typeface="微软雅黑"/>
                          <a:cs typeface="微软雅黑"/>
                        </a:rPr>
                        <a:t>…</a:t>
                      </a:r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zh-CN" altLang="en-US" dirty="0" smtClean="0"/>
              <a:t>用户</a:t>
            </a:r>
            <a:r>
              <a:rPr lang="en-US" altLang="en-US" dirty="0" smtClean="0"/>
              <a:t>属性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90558"/>
              </p:ext>
            </p:extLst>
          </p:nvPr>
        </p:nvGraphicFramePr>
        <p:xfrm>
          <a:off x="467544" y="699542"/>
          <a:ext cx="8229600" cy="39599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0071"/>
                <a:gridCol w="560049"/>
                <a:gridCol w="1440160"/>
                <a:gridCol w="2952328"/>
                <a:gridCol w="1296144"/>
                <a:gridCol w="1460848"/>
              </a:tblGrid>
              <a:tr h="3775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分类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字段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含义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子属性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子属性说明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186233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基础属性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gender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根据用户画像，对于用户进行性别识别，选取概率最大的性别作为用户的性别标签。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未知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性别（男）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性别（女）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根据用户画像，对于用户进行年龄段的识别，选取概率最大的年龄段作为用户的年龄段标签。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  <a:r>
                        <a:rPr lang="en-US" altLang="zh-TW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未知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年龄（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35-44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岁）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年龄（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25-34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岁）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年龄（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18-24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岁）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年龄（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18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岁以下）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年龄（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45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岁以上）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教育水平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education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根据用户画像，对于用户进行教育水平的识别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，选取概率最大的教育水平作为用户的教育水平标签。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教育水平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未知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教育水平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教育水平（高中及以下）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教育水平</a:t>
                      </a:r>
                      <a:r>
                        <a:rPr lang="cs-CZ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2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教育水平（大专）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2680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教育水平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3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教育水平（本科及以上）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3649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长期兴趣维度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user_profiled_interest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根据用户画像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，结合时间因子，对于用户进行兴趣识别，并对长期兴趣根据中位数二分：高于中位数的用户，低于中位数的用户。</a:t>
                      </a:r>
                      <a:b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</a:b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共计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28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个兴趣维度。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9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检索兴趣维度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user_search_interest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根据一个月内检索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类别计算的用户兴趣维度，根据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占比得到的用户检索兴趣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度量，并对检索兴趣根据平均数二分，。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共计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26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个兴趣维度。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6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en-US" altLang="en-US" dirty="0" smtClean="0"/>
              <a:t>用户属性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23937"/>
              </p:ext>
            </p:extLst>
          </p:nvPr>
        </p:nvGraphicFramePr>
        <p:xfrm>
          <a:off x="539552" y="627534"/>
          <a:ext cx="8229600" cy="36668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072"/>
                <a:gridCol w="792088"/>
                <a:gridCol w="1080120"/>
                <a:gridCol w="2952328"/>
                <a:gridCol w="1296144"/>
                <a:gridCol w="1460848"/>
              </a:tblGrid>
              <a:tr h="3775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分类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字段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含义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子属性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子属性说明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186233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行为属性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总点击率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all_clk_rate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根据一个月内的月活用户的总点击率，取其平均数，将用户进行二分：高于平均数的用户，低于平均数的用户。</a:t>
                      </a:r>
                      <a:b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总点击率：根据首页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计算，包括交互点击。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总点击率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总点击率（高）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总点击率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总点击率（低）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有点比例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has_clk_rate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根据一个月内的月活用户的有点比例，取其平均数，将用户进行二分：高于平均数的用户，低于平均数的用户。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有点比例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有点比例（高）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有点比例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有点比例（低） 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换query比例</a:t>
                      </a:r>
                      <a:endParaRPr lang="es-ES_tradnl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change_rate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根据一个月内的月活用户的换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比例，取其平均数，将用户进行二分：高于平均数的用户，低于平均数的用户。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换query比例</a:t>
                      </a:r>
                      <a:r>
                        <a:rPr lang="es-ES_tradnl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s-ES_tradnl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换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比例（高）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换query比例</a:t>
                      </a:r>
                      <a:r>
                        <a:rPr lang="es-ES_tradnl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s-ES_tradnl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换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比例（低）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用户体验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指数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根据一个月内的月活用户的用户体验指数，取其平均数，将用户进行二分：高于平均数的用户，低于平均数的用户。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用户满意度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用户满意度（高）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用户体验指数：由有点比例，换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，有长点击计算得到。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用户满意度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用户满意度（低）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用户活跃度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user_activity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根据一个月内的月活用户的活跃度，取其平均数，将用户进行二分：高于平均数的用户，低于平均数的用户。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用户活跃度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用户活跃度（高）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用户活跃度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用户活跃度（低）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登录状态比例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login_rate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根据一个月内的月活用户的登录天数，取其平均数，将用户进行二分：高于平均数的用户，低于平均数的用户。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登录状态比例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登录状态比例（高）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登录状态比例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登录状态比例（低）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53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en-US" altLang="en-US" dirty="0" smtClean="0"/>
              <a:t>用户属性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87635"/>
              </p:ext>
            </p:extLst>
          </p:nvPr>
        </p:nvGraphicFramePr>
        <p:xfrm>
          <a:off x="467544" y="843558"/>
          <a:ext cx="8229600" cy="3528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792088"/>
                <a:gridCol w="1296144"/>
                <a:gridCol w="3240360"/>
                <a:gridCol w="1080120"/>
                <a:gridCol w="1172816"/>
              </a:tblGrid>
              <a:tr h="4744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分类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字段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含义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子属性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solidFill>
                            <a:srgbClr val="FFFFFF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子属性说明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>
                    <a:solidFill>
                      <a:schemeClr val="accent1"/>
                    </a:solidFill>
                  </a:tcPr>
                </a:tc>
              </a:tr>
              <a:tr h="23408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行为属性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检索天数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search_days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根据一个月内的月活用户的检索天数，取其平均数，将用户进行二分：高于平均数的用户，低于平均数的用户。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检索天数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检索天数（高）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4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检索天数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检索天数（低）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4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首页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en-US" altLang="zh-TW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firstpage_num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根据一个月内的月活用户的首页检索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，取其平均数，将用户进行二分：高于平均数的用户，低于平均数的用户。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首页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pv: H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首页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（高）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首页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pv: L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首页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天级首页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en-US" altLang="zh-CN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firstpage_num_day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根据一个月内的月活用户的天级首页检索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，取其平均数，将用户进行二分：高于平均数的用户，低于平均数的用户。分母为</a:t>
                      </a:r>
                      <a:r>
                        <a:rPr lang="en-US" altLang="zh-CN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search_days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。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天级首页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pv: H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天级首页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（高）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3565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天级首页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pv: L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天级首页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234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交互点击率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beha_clk_rate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根据一个月内的月活用户的交互点击率，取其平均数，将用户进行二分：高于平均数的用户，低于平均数的用户。</a:t>
                      </a:r>
                      <a:b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</a:b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交互点击率：根据首页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计算。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交互点击率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交互点击率（高）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</a:tr>
              <a:tr h="3565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交互点击率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交互点击率（低）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</a:tr>
              <a:tr h="23408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广告点击率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ad_clk_rate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根据一个月内的月活用户的广告点击率，取其平均数，将用户进行二分：高于平均数的用户，低于平均数的用户。</a:t>
                      </a:r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广告点击率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广告点击率（高）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23408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广告点击率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广告点击率（低）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23408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去过的城市数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city_num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根据一个月内的月活用户的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IP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所在城市数，取其平均数，将用户进行二分：高于平均数的用户，低于平均数的用户。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去过的城市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H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去过的城市（多）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</a:tr>
              <a:tr h="23408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去过的城市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L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去过的城市（少）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08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en-US" altLang="en-US" dirty="0" smtClean="0"/>
              <a:t>用户属性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43238"/>
              </p:ext>
            </p:extLst>
          </p:nvPr>
        </p:nvGraphicFramePr>
        <p:xfrm>
          <a:off x="467544" y="627534"/>
          <a:ext cx="8229600" cy="446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864096"/>
                <a:gridCol w="1008112"/>
                <a:gridCol w="2952328"/>
                <a:gridCol w="1296144"/>
                <a:gridCol w="1460848"/>
              </a:tblGrid>
              <a:tr h="3775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分类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字段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含义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子属性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子属性说明</a:t>
                      </a:r>
                      <a:endParaRPr lang="zh-CN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6429" marR="6429" marT="6429" marB="0" anchor="ctr" anchorCtr="1"/>
                </a:tc>
              </a:tr>
              <a:tr h="18623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场景属性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操作系统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operating system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用户检索相应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时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所用的手机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操作系统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当前操作系统</a:t>
                      </a:r>
                      <a:r>
                        <a:rPr lang="en-US" altLang="zh-TW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当前操作系统</a:t>
                      </a:r>
                      <a:r>
                        <a:rPr lang="en-US" altLang="zh-TW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(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en-US" altLang="zh-TW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操作系统</a:t>
                      </a:r>
                      <a:r>
                        <a:rPr 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当前操作系统</a:t>
                      </a:r>
                      <a:r>
                        <a:rPr 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(</a:t>
                      </a:r>
                      <a:r>
                        <a:rPr lang="en-US" altLang="zh-CN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</a:t>
                      </a:r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操作系统</a:t>
                      </a:r>
                      <a:r>
                        <a:rPr 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</a:t>
                      </a:r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unknown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当前操作系统</a:t>
                      </a:r>
                      <a:r>
                        <a:rPr 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unknown)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cur_time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用户检索相应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时所处的时间段。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A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A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｛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15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16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17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18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｝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9D9D9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E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E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｛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19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20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21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22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｝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M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M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｛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06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07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08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09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｝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N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N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｛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11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12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13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14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｝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Ni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当前时间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Ni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｛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23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24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01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02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03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04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05</a:t>
                      </a:r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｝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 smtClean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所在城市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cur_city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用户检索相应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时所处的城市级别。城市列表见附件。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当前城市（一线城市）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rgbClr val="DCE6F2"/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</a:t>
                      </a:r>
                      <a:r>
                        <a:rPr lang="en-US" altLang="zh-TW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当前城市（二线城市）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</a:t>
                      </a:r>
                      <a:r>
                        <a:rPr lang="en-US" altLang="zh-TW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当前城市（三线城市）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</a:t>
                      </a:r>
                      <a:r>
                        <a:rPr lang="en-US" altLang="zh-TW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当前城市（四五六线城市）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当前城市: unknown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当前城市（未知）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cur_netType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用户检索相应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时所处的网络环境。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当前网络环境（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当前网络环境（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2G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当前网络环境（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3G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62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r>
                        <a:rPr lang="en-US" altLang="zh-CN" sz="1000" u="none" strike="noStrike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: 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当前网络环境（</a:t>
                      </a:r>
                      <a:r>
                        <a:rPr lang="en-US" altLang="zh-CN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4G</a:t>
                      </a:r>
                      <a:r>
                        <a:rPr lang="zh-CN" altLang="en-US" sz="1000" u="none" strike="noStrike" dirty="0">
                          <a:effectLst/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700" marR="12700" marT="12700" marB="0"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71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10"/>
          <p:cNvSpPr>
            <a:spLocks noChangeArrowheads="1"/>
          </p:cNvSpPr>
          <p:nvPr/>
        </p:nvSpPr>
        <p:spPr bwMode="blackWhite">
          <a:xfrm>
            <a:off x="971600" y="2077210"/>
            <a:ext cx="288032" cy="499093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algn="ctr" eaLnBrk="1" hangingPunct="1"/>
            <a:endParaRPr lang="zh-CN" altLang="en-US" sz="1632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en-US" altLang="en-US" dirty="0" smtClean="0"/>
              <a:t>多维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5" name="组合 3"/>
          <p:cNvGrpSpPr/>
          <p:nvPr/>
        </p:nvGrpSpPr>
        <p:grpSpPr>
          <a:xfrm>
            <a:off x="467543" y="1543893"/>
            <a:ext cx="8064897" cy="307777"/>
            <a:chOff x="468037" y="1087920"/>
            <a:chExt cx="8019022" cy="328874"/>
          </a:xfrm>
        </p:grpSpPr>
        <p:sp>
          <p:nvSpPr>
            <p:cNvPr id="16" name="椭圆 15"/>
            <p:cNvSpPr/>
            <p:nvPr/>
          </p:nvSpPr>
          <p:spPr>
            <a:xfrm>
              <a:off x="468037" y="1109017"/>
              <a:ext cx="286394" cy="307777"/>
            </a:xfrm>
            <a:prstGeom prst="ellips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1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文本框 111"/>
            <p:cNvSpPr txBox="1"/>
            <p:nvPr/>
          </p:nvSpPr>
          <p:spPr>
            <a:xfrm>
              <a:off x="730299" y="1087920"/>
              <a:ext cx="7756760" cy="328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单维度分析：实验流量按属性值划分为不同群组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，对比不同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群组用户变化</a:t>
              </a:r>
              <a:r>
                <a:rPr kumimoji="1" lang="zh-CN" altLang="zh-CN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。</a:t>
              </a:r>
              <a:endPara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5" name="组合 3"/>
          <p:cNvGrpSpPr/>
          <p:nvPr/>
        </p:nvGrpSpPr>
        <p:grpSpPr>
          <a:xfrm>
            <a:off x="467543" y="2571750"/>
            <a:ext cx="8064897" cy="307777"/>
            <a:chOff x="468037" y="1087920"/>
            <a:chExt cx="8019022" cy="328874"/>
          </a:xfrm>
        </p:grpSpPr>
        <p:sp>
          <p:nvSpPr>
            <p:cNvPr id="28" name="椭圆 27"/>
            <p:cNvSpPr/>
            <p:nvPr/>
          </p:nvSpPr>
          <p:spPr>
            <a:xfrm>
              <a:off x="468037" y="1109017"/>
              <a:ext cx="286394" cy="307777"/>
            </a:xfrm>
            <a:prstGeom prst="ellips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1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9" name="文本框 111"/>
            <p:cNvSpPr txBox="1"/>
            <p:nvPr/>
          </p:nvSpPr>
          <p:spPr>
            <a:xfrm>
              <a:off x="730299" y="1087920"/>
              <a:ext cx="7756760" cy="328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多维度分析：实验流量按照交叉维度进行划分，分析属性相互关系，</a:t>
              </a:r>
              <a:r>
                <a:rPr lang="zh-CN" altLang="zh-CN" sz="140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便于发觉隐蔽</a:t>
              </a:r>
              <a:r>
                <a:rPr lang="zh-CN" altLang="zh-CN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的用户群体</a:t>
              </a:r>
              <a:r>
                <a:rPr lang="zh-CN" altLang="en-US" sz="140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。</a:t>
              </a:r>
              <a:endParaRPr lang="en-US" altLang="zh-CN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41" name="直线连接符 40"/>
          <p:cNvCxnSpPr/>
          <p:nvPr/>
        </p:nvCxnSpPr>
        <p:spPr>
          <a:xfrm>
            <a:off x="1295636" y="1959950"/>
            <a:ext cx="0" cy="73361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3"/>
          <p:cNvGrpSpPr/>
          <p:nvPr/>
        </p:nvGrpSpPr>
        <p:grpSpPr>
          <a:xfrm>
            <a:off x="467544" y="627534"/>
            <a:ext cx="8064897" cy="307777"/>
            <a:chOff x="468037" y="1087920"/>
            <a:chExt cx="8019022" cy="328874"/>
          </a:xfrm>
        </p:grpSpPr>
        <p:sp>
          <p:nvSpPr>
            <p:cNvPr id="43" name="椭圆 42"/>
            <p:cNvSpPr/>
            <p:nvPr/>
          </p:nvSpPr>
          <p:spPr>
            <a:xfrm>
              <a:off x="468037" y="1109017"/>
              <a:ext cx="286394" cy="3077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zh-CN" sz="12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12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4" name="文本框 111"/>
            <p:cNvSpPr txBox="1"/>
            <p:nvPr/>
          </p:nvSpPr>
          <p:spPr>
            <a:xfrm>
              <a:off x="730299" y="1087920"/>
              <a:ext cx="7756760" cy="328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0</a:t>
              </a:r>
              <a:r>
                <a:rPr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维度分析：抽样手百用户整体收益情况。</a:t>
              </a:r>
              <a:endParaRPr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45" name="AutoShape 10"/>
          <p:cNvSpPr>
            <a:spLocks noChangeArrowheads="1"/>
          </p:cNvSpPr>
          <p:nvPr/>
        </p:nvSpPr>
        <p:spPr bwMode="blackWhite">
          <a:xfrm>
            <a:off x="971600" y="992537"/>
            <a:ext cx="620430" cy="499093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algn="ctr" eaLnBrk="1" hangingPunct="1"/>
            <a:endParaRPr lang="zh-CN" altLang="en-US" sz="1632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1680" y="1103584"/>
            <a:ext cx="65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抽样手百用户的有点、换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query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、长点率等指标变化。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AutoShape 10"/>
          <p:cNvSpPr>
            <a:spLocks noChangeArrowheads="1"/>
          </p:cNvSpPr>
          <p:nvPr/>
        </p:nvSpPr>
        <p:spPr bwMode="blackWhite">
          <a:xfrm>
            <a:off x="1331640" y="2077210"/>
            <a:ext cx="288032" cy="499093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-윤고딕130" pitchFamily="18" charset="-127"/>
              </a:defRPr>
            </a:lvl9pPr>
          </a:lstStyle>
          <a:p>
            <a:pPr algn="ctr" eaLnBrk="1" hangingPunct="1"/>
            <a:endParaRPr lang="zh-CN" altLang="en-US" sz="1632">
              <a:latin typeface="微软雅黑"/>
              <a:ea typeface="微软雅黑"/>
              <a:cs typeface="微软雅黑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3568" y="293179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二维：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771800" y="293179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三维：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292080" y="285978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四维：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43" name="组 142"/>
          <p:cNvGrpSpPr/>
          <p:nvPr/>
        </p:nvGrpSpPr>
        <p:grpSpPr>
          <a:xfrm>
            <a:off x="1875582" y="3710345"/>
            <a:ext cx="824210" cy="733613"/>
            <a:chOff x="1443534" y="3651870"/>
            <a:chExt cx="824210" cy="733613"/>
          </a:xfrm>
        </p:grpSpPr>
        <p:grpSp>
          <p:nvGrpSpPr>
            <p:cNvPr id="71" name="组 70"/>
            <p:cNvGrpSpPr/>
            <p:nvPr/>
          </p:nvGrpSpPr>
          <p:grpSpPr>
            <a:xfrm>
              <a:off x="1875582" y="3719374"/>
              <a:ext cx="296564" cy="598605"/>
              <a:chOff x="1259632" y="3363838"/>
              <a:chExt cx="296564" cy="598605"/>
            </a:xfrm>
          </p:grpSpPr>
          <p:sp>
            <p:nvSpPr>
              <p:cNvPr id="66" name="AutoShape 10"/>
              <p:cNvSpPr>
                <a:spLocks noChangeArrowheads="1"/>
              </p:cNvSpPr>
              <p:nvPr/>
            </p:nvSpPr>
            <p:spPr bwMode="blackWhite">
              <a:xfrm>
                <a:off x="1259632" y="3363838"/>
                <a:ext cx="296564" cy="238565"/>
              </a:xfrm>
              <a:prstGeom prst="cube">
                <a:avLst>
                  <a:gd name="adj" fmla="val 25000"/>
                </a:avLst>
              </a:prstGeom>
              <a:solidFill>
                <a:srgbClr val="7F7F7F"/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68" name="AutoShape 10"/>
              <p:cNvSpPr>
                <a:spLocks noChangeArrowheads="1"/>
              </p:cNvSpPr>
              <p:nvPr/>
            </p:nvSpPr>
            <p:spPr bwMode="blackWhite">
              <a:xfrm>
                <a:off x="1259632" y="3723878"/>
                <a:ext cx="296564" cy="238565"/>
              </a:xfrm>
              <a:prstGeom prst="cube">
                <a:avLst>
                  <a:gd name="adj" fmla="val 25000"/>
                </a:avLst>
              </a:prstGeom>
              <a:solidFill>
                <a:srgbClr val="7F7F7F"/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73" name="组 72"/>
            <p:cNvGrpSpPr/>
            <p:nvPr/>
          </p:nvGrpSpPr>
          <p:grpSpPr>
            <a:xfrm>
              <a:off x="1507010" y="3719374"/>
              <a:ext cx="296564" cy="598605"/>
              <a:chOff x="755576" y="3363838"/>
              <a:chExt cx="296564" cy="598605"/>
            </a:xfrm>
          </p:grpSpPr>
          <p:sp>
            <p:nvSpPr>
              <p:cNvPr id="65" name="AutoShape 10"/>
              <p:cNvSpPr>
                <a:spLocks noChangeArrowheads="1"/>
              </p:cNvSpPr>
              <p:nvPr/>
            </p:nvSpPr>
            <p:spPr bwMode="blackWhite">
              <a:xfrm>
                <a:off x="755576" y="3363838"/>
                <a:ext cx="296564" cy="238565"/>
              </a:xfrm>
              <a:prstGeom prst="cube">
                <a:avLst>
                  <a:gd name="adj" fmla="val 25000"/>
                </a:avLst>
              </a:prstGeom>
              <a:solidFill>
                <a:srgbClr val="7F7F7F"/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67" name="AutoShape 10"/>
              <p:cNvSpPr>
                <a:spLocks noChangeArrowheads="1"/>
              </p:cNvSpPr>
              <p:nvPr/>
            </p:nvSpPr>
            <p:spPr bwMode="blackWhite">
              <a:xfrm>
                <a:off x="755576" y="3723878"/>
                <a:ext cx="296564" cy="238565"/>
              </a:xfrm>
              <a:prstGeom prst="cube">
                <a:avLst>
                  <a:gd name="adj" fmla="val 25000"/>
                </a:avLst>
              </a:prstGeom>
              <a:solidFill>
                <a:srgbClr val="7F7F7F"/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cxnSp>
          <p:nvCxnSpPr>
            <p:cNvPr id="70" name="直线连接符 69"/>
            <p:cNvCxnSpPr/>
            <p:nvPr/>
          </p:nvCxnSpPr>
          <p:spPr>
            <a:xfrm>
              <a:off x="1839578" y="3651870"/>
              <a:ext cx="0" cy="733613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/>
            <p:cNvCxnSpPr/>
            <p:nvPr/>
          </p:nvCxnSpPr>
          <p:spPr>
            <a:xfrm>
              <a:off x="1443534" y="4011910"/>
              <a:ext cx="824210" cy="0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1979712" y="321982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性别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55576" y="393990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活跃度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35" name="组 134"/>
          <p:cNvGrpSpPr/>
          <p:nvPr/>
        </p:nvGrpSpPr>
        <p:grpSpPr>
          <a:xfrm>
            <a:off x="3203848" y="3363839"/>
            <a:ext cx="2160240" cy="1152127"/>
            <a:chOff x="4427984" y="3422841"/>
            <a:chExt cx="3555077" cy="1896038"/>
          </a:xfrm>
        </p:grpSpPr>
        <p:sp>
          <p:nvSpPr>
            <p:cNvPr id="82" name="AutoShape 10"/>
            <p:cNvSpPr>
              <a:spLocks noChangeArrowheads="1"/>
            </p:cNvSpPr>
            <p:nvPr/>
          </p:nvSpPr>
          <p:spPr bwMode="blackWhite">
            <a:xfrm>
              <a:off x="5888111" y="4239292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1" name="AutoShape 10"/>
            <p:cNvSpPr>
              <a:spLocks noChangeArrowheads="1"/>
            </p:cNvSpPr>
            <p:nvPr/>
          </p:nvSpPr>
          <p:spPr bwMode="blackWhite">
            <a:xfrm>
              <a:off x="5752554" y="4360201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DCE6F2"/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2" name="AutoShape 10"/>
            <p:cNvSpPr>
              <a:spLocks noChangeArrowheads="1"/>
            </p:cNvSpPr>
            <p:nvPr/>
          </p:nvSpPr>
          <p:spPr bwMode="blackWhite">
            <a:xfrm>
              <a:off x="6201772" y="4354830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7F7F7F"/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4" name="AutoShape 10"/>
            <p:cNvSpPr>
              <a:spLocks noChangeArrowheads="1"/>
            </p:cNvSpPr>
            <p:nvPr/>
          </p:nvSpPr>
          <p:spPr bwMode="blackWhite">
            <a:xfrm>
              <a:off x="5753343" y="3985831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7F7F7F"/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blackWhite">
            <a:xfrm>
              <a:off x="6204311" y="3991201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7F7F7F"/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blackWhite">
            <a:xfrm>
              <a:off x="5622662" y="4479053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7F7F7F"/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1" name="AutoShape 10"/>
            <p:cNvSpPr>
              <a:spLocks noChangeArrowheads="1"/>
            </p:cNvSpPr>
            <p:nvPr/>
          </p:nvSpPr>
          <p:spPr bwMode="blackWhite">
            <a:xfrm>
              <a:off x="6064970" y="4479053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7F7F7F"/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3" name="AutoShape 10"/>
            <p:cNvSpPr>
              <a:spLocks noChangeArrowheads="1"/>
            </p:cNvSpPr>
            <p:nvPr/>
          </p:nvSpPr>
          <p:spPr bwMode="blackWhite">
            <a:xfrm>
              <a:off x="5622707" y="4113589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7F7F7F"/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4" name="AutoShape 10"/>
            <p:cNvSpPr>
              <a:spLocks noChangeArrowheads="1"/>
            </p:cNvSpPr>
            <p:nvPr/>
          </p:nvSpPr>
          <p:spPr bwMode="blackWhite">
            <a:xfrm>
              <a:off x="6064970" y="4110053"/>
              <a:ext cx="585231" cy="493932"/>
            </a:xfrm>
            <a:prstGeom prst="cube">
              <a:avLst>
                <a:gd name="adj" fmla="val 25000"/>
              </a:avLst>
            </a:prstGeom>
            <a:solidFill>
              <a:srgbClr val="7F7F7F"/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08" name="直接箭头连接符 105"/>
            <p:cNvCxnSpPr/>
            <p:nvPr/>
          </p:nvCxnSpPr>
          <p:spPr>
            <a:xfrm flipH="1" flipV="1">
              <a:off x="6508431" y="3660902"/>
              <a:ext cx="2" cy="131125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5"/>
            <p:cNvCxnSpPr/>
            <p:nvPr/>
          </p:nvCxnSpPr>
          <p:spPr>
            <a:xfrm flipH="1">
              <a:off x="5256027" y="4973084"/>
              <a:ext cx="1252404" cy="0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5"/>
            <p:cNvCxnSpPr/>
            <p:nvPr/>
          </p:nvCxnSpPr>
          <p:spPr>
            <a:xfrm flipV="1">
              <a:off x="6517583" y="4498452"/>
              <a:ext cx="506411" cy="474455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/>
            <p:cNvSpPr/>
            <p:nvPr/>
          </p:nvSpPr>
          <p:spPr>
            <a:xfrm>
              <a:off x="5850015" y="3422841"/>
              <a:ext cx="1426138" cy="1185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性别（男</a:t>
              </a:r>
              <a:r>
                <a:rPr lang="en-US" altLang="zh-CN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lang="zh-CN" altLang="en-US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女）</a:t>
              </a:r>
              <a:endParaRPr lang="zh-CN" altLang="en-US" sz="8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6087020" y="4963372"/>
              <a:ext cx="1896041" cy="355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当前操作系统</a:t>
              </a:r>
              <a:endParaRPr lang="en-US" altLang="zh-CN" sz="8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lang="zh-CN" altLang="en-US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lang="en-US" altLang="zh-CN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iPhone</a:t>
              </a:r>
              <a:r>
                <a:rPr lang="en-US" altLang="zh-CN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lang="en-US" altLang="zh-CN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Android)</a:t>
              </a:r>
              <a:endParaRPr lang="zh-CN" altLang="en-US" sz="8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427984" y="4726370"/>
              <a:ext cx="880394" cy="4740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活跃度</a:t>
              </a:r>
              <a:endParaRPr lang="en-US" altLang="zh-CN" sz="800" b="1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lang="zh-CN" altLang="en-US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（高</a:t>
              </a:r>
              <a:r>
                <a:rPr lang="en-US" altLang="zh-CN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/</a:t>
              </a:r>
              <a:r>
                <a:rPr lang="zh-CN" altLang="en-US" sz="8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低）</a:t>
              </a:r>
              <a:endParaRPr lang="zh-CN" altLang="en-US" sz="8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50703"/>
              </p:ext>
            </p:extLst>
          </p:nvPr>
        </p:nvGraphicFramePr>
        <p:xfrm>
          <a:off x="5868144" y="3003798"/>
          <a:ext cx="2520284" cy="172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4"/>
                <a:gridCol w="444050"/>
                <a:gridCol w="444050"/>
                <a:gridCol w="444050"/>
                <a:gridCol w="444050"/>
                <a:gridCol w="444050"/>
              </a:tblGrid>
              <a:tr h="132546">
                <a:tc rowSpan="2" gridSpan="2"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男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女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8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917">
                <a:tc gridSpan="2" vMerge="1"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去过城市多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去过城市少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去过城市多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去过城市少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917">
                <a:tc rowSpan="2"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活</a:t>
                      </a:r>
                      <a:endParaRPr lang="en-US" altLang="zh-CN" sz="700" dirty="0" smtClean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跃</a:t>
                      </a:r>
                      <a:endParaRPr lang="en-US" altLang="zh-CN" sz="700" dirty="0" smtClean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度</a:t>
                      </a:r>
                      <a:endParaRPr lang="en-US" altLang="zh-CN" sz="700" dirty="0" smtClean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总点击率高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917">
                <a:tc vMerge="1">
                  <a:txBody>
                    <a:bodyPr/>
                    <a:lstStyle/>
                    <a:p>
                      <a:endParaRPr lang="zh-CN" altLang="en-US" sz="8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总点击率低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917">
                <a:tc rowSpan="2"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活</a:t>
                      </a:r>
                      <a:endParaRPr lang="en-US" altLang="zh-CN" sz="700" dirty="0" smtClean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跃</a:t>
                      </a:r>
                      <a:endParaRPr lang="en-US" altLang="zh-CN" sz="700" dirty="0" smtClean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度</a:t>
                      </a:r>
                      <a:endParaRPr lang="en-US" altLang="zh-CN" sz="700" dirty="0" smtClean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总点击率高</a:t>
                      </a:r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917">
                <a:tc vMerge="1">
                  <a:txBody>
                    <a:bodyPr/>
                    <a:lstStyle/>
                    <a:p>
                      <a:endParaRPr lang="zh-CN" altLang="en-US" sz="8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总点击率低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7" name="直线连接符 136"/>
          <p:cNvCxnSpPr/>
          <p:nvPr/>
        </p:nvCxnSpPr>
        <p:spPr>
          <a:xfrm>
            <a:off x="2843808" y="2949514"/>
            <a:ext cx="0" cy="1756152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/>
          <p:nvPr/>
        </p:nvCxnSpPr>
        <p:spPr>
          <a:xfrm>
            <a:off x="5364088" y="2903830"/>
            <a:ext cx="0" cy="1756152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5508104" y="379588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活</a:t>
            </a:r>
            <a:endParaRPr kumimoji="1" lang="en-US" altLang="zh-CN" sz="8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跃</a:t>
            </a:r>
            <a:endParaRPr kumimoji="1" lang="en-US" altLang="zh-CN" sz="8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度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308304" y="278777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性别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835696" y="3507854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男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95736" y="3507854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女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259632" y="3795886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活跃度高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59632" y="4155926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活跃度低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88291"/>
              </p:ext>
            </p:extLst>
          </p:nvPr>
        </p:nvGraphicFramePr>
        <p:xfrm>
          <a:off x="1907704" y="1995686"/>
          <a:ext cx="1800200" cy="53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实验流量</a:t>
                      </a:r>
                      <a:r>
                        <a:rPr lang="zh-CN" altLang="zh-CN" sz="1200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性别划分）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男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女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827584" y="185167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男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87624" y="185167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女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741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en-US" altLang="en-US" dirty="0" smtClean="0"/>
              <a:t>多维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41" name="组合 3"/>
          <p:cNvGrpSpPr/>
          <p:nvPr/>
        </p:nvGrpSpPr>
        <p:grpSpPr>
          <a:xfrm>
            <a:off x="587290" y="627534"/>
            <a:ext cx="8064897" cy="307777"/>
            <a:chOff x="468037" y="1087920"/>
            <a:chExt cx="8019022" cy="328874"/>
          </a:xfrm>
        </p:grpSpPr>
        <p:sp>
          <p:nvSpPr>
            <p:cNvPr id="42" name="椭圆 41"/>
            <p:cNvSpPr/>
            <p:nvPr/>
          </p:nvSpPr>
          <p:spPr>
            <a:xfrm>
              <a:off x="468037" y="1109017"/>
              <a:ext cx="286394" cy="3077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文本框 111"/>
            <p:cNvSpPr txBox="1"/>
            <p:nvPr/>
          </p:nvSpPr>
          <p:spPr>
            <a:xfrm>
              <a:off x="730299" y="1087920"/>
              <a:ext cx="7756760" cy="328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属性影响强度划分</a:t>
              </a:r>
              <a:endParaRPr lang="en-US" altLang="zh-CN" sz="14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899592" y="1059583"/>
            <a:ext cx="3168352" cy="307777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单一属性用户强度划分</a:t>
            </a:r>
            <a:endParaRPr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1419622"/>
            <a:ext cx="2646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实验组和对照组</a:t>
            </a:r>
            <a:r>
              <a:rPr lang="zh-CN" altLang="zh-CN" sz="1200" dirty="0" smtClean="0">
                <a:latin typeface="微软雅黑"/>
                <a:ea typeface="微软雅黑"/>
                <a:cs typeface="微软雅黑"/>
              </a:rPr>
              <a:t>差异</a:t>
            </a:r>
            <a:r>
              <a:rPr lang="zh-CN" altLang="zh-CN" sz="1200" dirty="0">
                <a:latin typeface="微软雅黑"/>
                <a:ea typeface="微软雅黑"/>
                <a:cs typeface="微软雅黑"/>
              </a:rPr>
              <a:t>的显著</a:t>
            </a:r>
            <a:r>
              <a:rPr lang="zh-CN" altLang="zh-CN" sz="1200" dirty="0" smtClean="0">
                <a:latin typeface="微软雅黑"/>
                <a:ea typeface="微软雅黑"/>
                <a:cs typeface="微软雅黑"/>
              </a:rPr>
              <a:t>性检验</a:t>
            </a:r>
            <a:r>
              <a:rPr lang="zh-CN" altLang="en-US" sz="1200" dirty="0" smtClean="0">
                <a:latin typeface="微软雅黑"/>
                <a:ea typeface="微软雅黑"/>
                <a:cs typeface="微软雅黑"/>
              </a:rPr>
              <a:t>。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899592" y="1707654"/>
            <a:ext cx="3172663" cy="307777"/>
          </a:xfrm>
          <a:prstGeom prst="rect">
            <a:avLst/>
          </a:prstGeom>
          <a:solidFill>
            <a:srgbClr val="4F81BD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同</a:t>
            </a:r>
            <a:r>
              <a:rPr lang="en-US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一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属性不同取值用户的强度划分</a:t>
            </a:r>
            <a:endParaRPr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4" name="组 63"/>
          <p:cNvGrpSpPr/>
          <p:nvPr/>
        </p:nvGrpSpPr>
        <p:grpSpPr>
          <a:xfrm>
            <a:off x="5004048" y="1995686"/>
            <a:ext cx="3672408" cy="2952328"/>
            <a:chOff x="4850192" y="1347614"/>
            <a:chExt cx="3923318" cy="3600400"/>
          </a:xfrm>
        </p:grpSpPr>
        <p:grpSp>
          <p:nvGrpSpPr>
            <p:cNvPr id="65" name="组 64"/>
            <p:cNvGrpSpPr/>
            <p:nvPr/>
          </p:nvGrpSpPr>
          <p:grpSpPr>
            <a:xfrm>
              <a:off x="5580112" y="1707654"/>
              <a:ext cx="787784" cy="736399"/>
              <a:chOff x="1619672" y="1563638"/>
              <a:chExt cx="787784" cy="736399"/>
            </a:xfrm>
          </p:grpSpPr>
          <p:sp>
            <p:nvSpPr>
              <p:cNvPr id="181" name="AutoShape 10"/>
              <p:cNvSpPr>
                <a:spLocks noChangeArrowheads="1"/>
              </p:cNvSpPr>
              <p:nvPr/>
            </p:nvSpPr>
            <p:spPr bwMode="blackWhite">
              <a:xfrm>
                <a:off x="1739606" y="1934543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2" name="AutoShape 10"/>
              <p:cNvSpPr>
                <a:spLocks noChangeArrowheads="1"/>
              </p:cNvSpPr>
              <p:nvPr/>
            </p:nvSpPr>
            <p:spPr bwMode="blackWhite">
              <a:xfrm>
                <a:off x="2142304" y="193533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3" name="AutoShape 10"/>
              <p:cNvSpPr>
                <a:spLocks noChangeArrowheads="1"/>
              </p:cNvSpPr>
              <p:nvPr/>
            </p:nvSpPr>
            <p:spPr bwMode="blackWhite">
              <a:xfrm>
                <a:off x="1739606" y="1749147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4" name="AutoShape 10"/>
              <p:cNvSpPr>
                <a:spLocks noChangeArrowheads="1"/>
              </p:cNvSpPr>
              <p:nvPr/>
            </p:nvSpPr>
            <p:spPr bwMode="blackWhite">
              <a:xfrm>
                <a:off x="2142304" y="1749939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5" name="AutoShape 10"/>
              <p:cNvSpPr>
                <a:spLocks noChangeArrowheads="1"/>
              </p:cNvSpPr>
              <p:nvPr/>
            </p:nvSpPr>
            <p:spPr bwMode="blackWhite">
              <a:xfrm>
                <a:off x="1738884" y="1563638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6" name="AutoShape 10"/>
              <p:cNvSpPr>
                <a:spLocks noChangeArrowheads="1"/>
              </p:cNvSpPr>
              <p:nvPr/>
            </p:nvSpPr>
            <p:spPr bwMode="blackWhite">
              <a:xfrm>
                <a:off x="2141582" y="1564430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7" name="AutoShape 10"/>
              <p:cNvSpPr>
                <a:spLocks noChangeArrowheads="1"/>
              </p:cNvSpPr>
              <p:nvPr/>
            </p:nvSpPr>
            <p:spPr bwMode="blackWhite">
              <a:xfrm>
                <a:off x="1680361" y="1994363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8" name="AutoShape 10"/>
              <p:cNvSpPr>
                <a:spLocks noChangeArrowheads="1"/>
              </p:cNvSpPr>
              <p:nvPr/>
            </p:nvSpPr>
            <p:spPr bwMode="blackWhite">
              <a:xfrm>
                <a:off x="2083059" y="199515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9" name="AutoShape 10"/>
              <p:cNvSpPr>
                <a:spLocks noChangeArrowheads="1"/>
              </p:cNvSpPr>
              <p:nvPr/>
            </p:nvSpPr>
            <p:spPr bwMode="blackWhite">
              <a:xfrm>
                <a:off x="1680361" y="1808967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0" name="AutoShape 10"/>
              <p:cNvSpPr>
                <a:spLocks noChangeArrowheads="1"/>
              </p:cNvSpPr>
              <p:nvPr/>
            </p:nvSpPr>
            <p:spPr bwMode="blackWhite">
              <a:xfrm>
                <a:off x="2083059" y="1809759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1" name="AutoShape 10"/>
              <p:cNvSpPr>
                <a:spLocks noChangeArrowheads="1"/>
              </p:cNvSpPr>
              <p:nvPr/>
            </p:nvSpPr>
            <p:spPr bwMode="blackWhite">
              <a:xfrm>
                <a:off x="1679639" y="1623458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2" name="AutoShape 10"/>
              <p:cNvSpPr>
                <a:spLocks noChangeArrowheads="1"/>
              </p:cNvSpPr>
              <p:nvPr/>
            </p:nvSpPr>
            <p:spPr bwMode="blackWhite">
              <a:xfrm>
                <a:off x="2082337" y="1624250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3" name="AutoShape 10"/>
              <p:cNvSpPr>
                <a:spLocks noChangeArrowheads="1"/>
              </p:cNvSpPr>
              <p:nvPr/>
            </p:nvSpPr>
            <p:spPr bwMode="blackWhite">
              <a:xfrm>
                <a:off x="1620394" y="205464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4" name="AutoShape 10"/>
              <p:cNvSpPr>
                <a:spLocks noChangeArrowheads="1"/>
              </p:cNvSpPr>
              <p:nvPr/>
            </p:nvSpPr>
            <p:spPr bwMode="blackWhite">
              <a:xfrm>
                <a:off x="2023092" y="2055437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5" name="AutoShape 10"/>
              <p:cNvSpPr>
                <a:spLocks noChangeArrowheads="1"/>
              </p:cNvSpPr>
              <p:nvPr/>
            </p:nvSpPr>
            <p:spPr bwMode="blackWhite">
              <a:xfrm>
                <a:off x="1620394" y="1869249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6" name="AutoShape 10"/>
              <p:cNvSpPr>
                <a:spLocks noChangeArrowheads="1"/>
              </p:cNvSpPr>
              <p:nvPr/>
            </p:nvSpPr>
            <p:spPr bwMode="blackWhite">
              <a:xfrm>
                <a:off x="2023092" y="1870041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7" name="AutoShape 10"/>
              <p:cNvSpPr>
                <a:spLocks noChangeArrowheads="1"/>
              </p:cNvSpPr>
              <p:nvPr/>
            </p:nvSpPr>
            <p:spPr bwMode="blackWhite">
              <a:xfrm>
                <a:off x="1619672" y="1683740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98" name="AutoShape 10"/>
              <p:cNvSpPr>
                <a:spLocks noChangeArrowheads="1"/>
              </p:cNvSpPr>
              <p:nvPr/>
            </p:nvSpPr>
            <p:spPr bwMode="blackWhite">
              <a:xfrm>
                <a:off x="2022370" y="1684532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5508104" y="1347614"/>
              <a:ext cx="1019294" cy="337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实验组流量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876256" y="1347614"/>
              <a:ext cx="1019294" cy="337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对照组流量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6948264" y="1707654"/>
              <a:ext cx="787784" cy="736399"/>
              <a:chOff x="6637365" y="1887434"/>
              <a:chExt cx="787784" cy="736399"/>
            </a:xfrm>
          </p:grpSpPr>
          <p:sp>
            <p:nvSpPr>
              <p:cNvPr id="163" name="AutoShape 10"/>
              <p:cNvSpPr>
                <a:spLocks noChangeArrowheads="1"/>
              </p:cNvSpPr>
              <p:nvPr/>
            </p:nvSpPr>
            <p:spPr bwMode="blackWhite">
              <a:xfrm>
                <a:off x="6757299" y="2258339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4" name="AutoShape 10"/>
              <p:cNvSpPr>
                <a:spLocks noChangeArrowheads="1"/>
              </p:cNvSpPr>
              <p:nvPr/>
            </p:nvSpPr>
            <p:spPr bwMode="blackWhite">
              <a:xfrm>
                <a:off x="7159997" y="2259131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5" name="AutoShape 10"/>
              <p:cNvSpPr>
                <a:spLocks noChangeArrowheads="1"/>
              </p:cNvSpPr>
              <p:nvPr/>
            </p:nvSpPr>
            <p:spPr bwMode="blackWhite">
              <a:xfrm>
                <a:off x="6757299" y="2072943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6" name="AutoShape 10"/>
              <p:cNvSpPr>
                <a:spLocks noChangeArrowheads="1"/>
              </p:cNvSpPr>
              <p:nvPr/>
            </p:nvSpPr>
            <p:spPr bwMode="blackWhite">
              <a:xfrm>
                <a:off x="7159997" y="207373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7" name="AutoShape 10"/>
              <p:cNvSpPr>
                <a:spLocks noChangeArrowheads="1"/>
              </p:cNvSpPr>
              <p:nvPr/>
            </p:nvSpPr>
            <p:spPr bwMode="blackWhite">
              <a:xfrm>
                <a:off x="6756577" y="1887434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8" name="AutoShape 10"/>
              <p:cNvSpPr>
                <a:spLocks noChangeArrowheads="1"/>
              </p:cNvSpPr>
              <p:nvPr/>
            </p:nvSpPr>
            <p:spPr bwMode="blackWhite">
              <a:xfrm>
                <a:off x="7159275" y="1888226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9" name="AutoShape 10"/>
              <p:cNvSpPr>
                <a:spLocks noChangeArrowheads="1"/>
              </p:cNvSpPr>
              <p:nvPr/>
            </p:nvSpPr>
            <p:spPr bwMode="blackWhite">
              <a:xfrm>
                <a:off x="6698054" y="2318159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0" name="AutoShape 10"/>
              <p:cNvSpPr>
                <a:spLocks noChangeArrowheads="1"/>
              </p:cNvSpPr>
              <p:nvPr/>
            </p:nvSpPr>
            <p:spPr bwMode="blackWhite">
              <a:xfrm>
                <a:off x="7100752" y="2318951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1" name="AutoShape 10"/>
              <p:cNvSpPr>
                <a:spLocks noChangeArrowheads="1"/>
              </p:cNvSpPr>
              <p:nvPr/>
            </p:nvSpPr>
            <p:spPr bwMode="blackWhite">
              <a:xfrm>
                <a:off x="6698054" y="2132763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2" name="AutoShape 10"/>
              <p:cNvSpPr>
                <a:spLocks noChangeArrowheads="1"/>
              </p:cNvSpPr>
              <p:nvPr/>
            </p:nvSpPr>
            <p:spPr bwMode="blackWhite">
              <a:xfrm>
                <a:off x="7100752" y="213355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3" name="AutoShape 10"/>
              <p:cNvSpPr>
                <a:spLocks noChangeArrowheads="1"/>
              </p:cNvSpPr>
              <p:nvPr/>
            </p:nvSpPr>
            <p:spPr bwMode="blackWhite">
              <a:xfrm>
                <a:off x="6697332" y="1947254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4" name="AutoShape 10"/>
              <p:cNvSpPr>
                <a:spLocks noChangeArrowheads="1"/>
              </p:cNvSpPr>
              <p:nvPr/>
            </p:nvSpPr>
            <p:spPr bwMode="blackWhite">
              <a:xfrm>
                <a:off x="7100030" y="1948046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5" name="AutoShape 10"/>
              <p:cNvSpPr>
                <a:spLocks noChangeArrowheads="1"/>
              </p:cNvSpPr>
              <p:nvPr/>
            </p:nvSpPr>
            <p:spPr bwMode="blackWhite">
              <a:xfrm>
                <a:off x="6638087" y="2378441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6" name="AutoShape 10"/>
              <p:cNvSpPr>
                <a:spLocks noChangeArrowheads="1"/>
              </p:cNvSpPr>
              <p:nvPr/>
            </p:nvSpPr>
            <p:spPr bwMode="blackWhite">
              <a:xfrm>
                <a:off x="7040785" y="2379233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7" name="AutoShape 10"/>
              <p:cNvSpPr>
                <a:spLocks noChangeArrowheads="1"/>
              </p:cNvSpPr>
              <p:nvPr/>
            </p:nvSpPr>
            <p:spPr bwMode="blackWhite">
              <a:xfrm>
                <a:off x="6638087" y="219304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8" name="AutoShape 10"/>
              <p:cNvSpPr>
                <a:spLocks noChangeArrowheads="1"/>
              </p:cNvSpPr>
              <p:nvPr/>
            </p:nvSpPr>
            <p:spPr bwMode="blackWhite">
              <a:xfrm>
                <a:off x="7040785" y="2193837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79" name="AutoShape 10"/>
              <p:cNvSpPr>
                <a:spLocks noChangeArrowheads="1"/>
              </p:cNvSpPr>
              <p:nvPr/>
            </p:nvSpPr>
            <p:spPr bwMode="blackWhite">
              <a:xfrm>
                <a:off x="6637365" y="2007536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80" name="AutoShape 10"/>
              <p:cNvSpPr>
                <a:spLocks noChangeArrowheads="1"/>
              </p:cNvSpPr>
              <p:nvPr/>
            </p:nvSpPr>
            <p:spPr bwMode="blackWhite">
              <a:xfrm>
                <a:off x="7040063" y="2008328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5292080" y="2787774"/>
              <a:ext cx="1060395" cy="309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>
                  <a:latin typeface="微软雅黑"/>
                  <a:ea typeface="微软雅黑"/>
                  <a:cs typeface="微软雅黑"/>
                </a:rPr>
                <a:t>性别属性＝男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5652120" y="3147814"/>
              <a:ext cx="385086" cy="735607"/>
              <a:chOff x="971600" y="3221875"/>
              <a:chExt cx="385086" cy="735607"/>
            </a:xfrm>
          </p:grpSpPr>
          <p:sp>
            <p:nvSpPr>
              <p:cNvPr id="154" name="AutoShape 10"/>
              <p:cNvSpPr>
                <a:spLocks noChangeArrowheads="1"/>
              </p:cNvSpPr>
              <p:nvPr/>
            </p:nvSpPr>
            <p:spPr bwMode="blackWhite">
              <a:xfrm>
                <a:off x="1091534" y="3592780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55" name="AutoShape 10"/>
              <p:cNvSpPr>
                <a:spLocks noChangeArrowheads="1"/>
              </p:cNvSpPr>
              <p:nvPr/>
            </p:nvSpPr>
            <p:spPr bwMode="blackWhite">
              <a:xfrm>
                <a:off x="1091534" y="3407384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56" name="AutoShape 10"/>
              <p:cNvSpPr>
                <a:spLocks noChangeArrowheads="1"/>
              </p:cNvSpPr>
              <p:nvPr/>
            </p:nvSpPr>
            <p:spPr bwMode="blackWhite">
              <a:xfrm>
                <a:off x="1090812" y="322187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57" name="AutoShape 10"/>
              <p:cNvSpPr>
                <a:spLocks noChangeArrowheads="1"/>
              </p:cNvSpPr>
              <p:nvPr/>
            </p:nvSpPr>
            <p:spPr bwMode="blackWhite">
              <a:xfrm>
                <a:off x="1032289" y="3652600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58" name="AutoShape 10"/>
              <p:cNvSpPr>
                <a:spLocks noChangeArrowheads="1"/>
              </p:cNvSpPr>
              <p:nvPr/>
            </p:nvSpPr>
            <p:spPr bwMode="blackWhite">
              <a:xfrm>
                <a:off x="1032289" y="3467204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59" name="AutoShape 10"/>
              <p:cNvSpPr>
                <a:spLocks noChangeArrowheads="1"/>
              </p:cNvSpPr>
              <p:nvPr/>
            </p:nvSpPr>
            <p:spPr bwMode="blackWhite">
              <a:xfrm>
                <a:off x="1031567" y="328169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0" name="AutoShape 10"/>
              <p:cNvSpPr>
                <a:spLocks noChangeArrowheads="1"/>
              </p:cNvSpPr>
              <p:nvPr/>
            </p:nvSpPr>
            <p:spPr bwMode="blackWhite">
              <a:xfrm>
                <a:off x="972322" y="3712882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1" name="AutoShape 10"/>
              <p:cNvSpPr>
                <a:spLocks noChangeArrowheads="1"/>
              </p:cNvSpPr>
              <p:nvPr/>
            </p:nvSpPr>
            <p:spPr bwMode="blackWhite">
              <a:xfrm>
                <a:off x="972322" y="3527486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62" name="AutoShape 10"/>
              <p:cNvSpPr>
                <a:spLocks noChangeArrowheads="1"/>
              </p:cNvSpPr>
              <p:nvPr/>
            </p:nvSpPr>
            <p:spPr bwMode="blackWhite">
              <a:xfrm>
                <a:off x="971600" y="3341977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71" name="组 70"/>
            <p:cNvGrpSpPr/>
            <p:nvPr/>
          </p:nvGrpSpPr>
          <p:grpSpPr>
            <a:xfrm>
              <a:off x="5004048" y="3147814"/>
              <a:ext cx="385086" cy="735607"/>
              <a:chOff x="1577658" y="3219822"/>
              <a:chExt cx="385086" cy="735607"/>
            </a:xfrm>
          </p:grpSpPr>
          <p:sp>
            <p:nvSpPr>
              <p:cNvPr id="145" name="AutoShape 10"/>
              <p:cNvSpPr>
                <a:spLocks noChangeArrowheads="1"/>
              </p:cNvSpPr>
              <p:nvPr/>
            </p:nvSpPr>
            <p:spPr bwMode="blackWhite">
              <a:xfrm>
                <a:off x="1697592" y="3590727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6" name="AutoShape 10"/>
              <p:cNvSpPr>
                <a:spLocks noChangeArrowheads="1"/>
              </p:cNvSpPr>
              <p:nvPr/>
            </p:nvSpPr>
            <p:spPr bwMode="blackWhite">
              <a:xfrm>
                <a:off x="1697592" y="3405331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7" name="AutoShape 10"/>
              <p:cNvSpPr>
                <a:spLocks noChangeArrowheads="1"/>
              </p:cNvSpPr>
              <p:nvPr/>
            </p:nvSpPr>
            <p:spPr bwMode="blackWhite">
              <a:xfrm>
                <a:off x="1696870" y="3219822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8" name="AutoShape 10"/>
              <p:cNvSpPr>
                <a:spLocks noChangeArrowheads="1"/>
              </p:cNvSpPr>
              <p:nvPr/>
            </p:nvSpPr>
            <p:spPr bwMode="blackWhite">
              <a:xfrm>
                <a:off x="1638347" y="3650547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9" name="AutoShape 10"/>
              <p:cNvSpPr>
                <a:spLocks noChangeArrowheads="1"/>
              </p:cNvSpPr>
              <p:nvPr/>
            </p:nvSpPr>
            <p:spPr bwMode="blackWhite">
              <a:xfrm>
                <a:off x="1638347" y="3465151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50" name="AutoShape 10"/>
              <p:cNvSpPr>
                <a:spLocks noChangeArrowheads="1"/>
              </p:cNvSpPr>
              <p:nvPr/>
            </p:nvSpPr>
            <p:spPr bwMode="blackWhite">
              <a:xfrm>
                <a:off x="1637625" y="3279642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51" name="AutoShape 10"/>
              <p:cNvSpPr>
                <a:spLocks noChangeArrowheads="1"/>
              </p:cNvSpPr>
              <p:nvPr/>
            </p:nvSpPr>
            <p:spPr bwMode="blackWhite">
              <a:xfrm>
                <a:off x="1578380" y="3710829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52" name="AutoShape 10"/>
              <p:cNvSpPr>
                <a:spLocks noChangeArrowheads="1"/>
              </p:cNvSpPr>
              <p:nvPr/>
            </p:nvSpPr>
            <p:spPr bwMode="blackWhite">
              <a:xfrm>
                <a:off x="1578380" y="3525433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53" name="AutoShape 10"/>
              <p:cNvSpPr>
                <a:spLocks noChangeArrowheads="1"/>
              </p:cNvSpPr>
              <p:nvPr/>
            </p:nvSpPr>
            <p:spPr bwMode="blackWhite">
              <a:xfrm>
                <a:off x="1577658" y="3339924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72" name="组 71"/>
            <p:cNvGrpSpPr/>
            <p:nvPr/>
          </p:nvGrpSpPr>
          <p:grpSpPr>
            <a:xfrm>
              <a:off x="7740352" y="3147814"/>
              <a:ext cx="385086" cy="735607"/>
              <a:chOff x="3131840" y="3077859"/>
              <a:chExt cx="385086" cy="735607"/>
            </a:xfrm>
          </p:grpSpPr>
          <p:sp>
            <p:nvSpPr>
              <p:cNvPr id="136" name="AutoShape 10"/>
              <p:cNvSpPr>
                <a:spLocks noChangeArrowheads="1"/>
              </p:cNvSpPr>
              <p:nvPr/>
            </p:nvSpPr>
            <p:spPr bwMode="blackWhite">
              <a:xfrm>
                <a:off x="3251774" y="3448764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7" name="AutoShape 10"/>
              <p:cNvSpPr>
                <a:spLocks noChangeArrowheads="1"/>
              </p:cNvSpPr>
              <p:nvPr/>
            </p:nvSpPr>
            <p:spPr bwMode="blackWhite">
              <a:xfrm>
                <a:off x="3251774" y="3263368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8" name="AutoShape 10"/>
              <p:cNvSpPr>
                <a:spLocks noChangeArrowheads="1"/>
              </p:cNvSpPr>
              <p:nvPr/>
            </p:nvSpPr>
            <p:spPr bwMode="blackWhite">
              <a:xfrm>
                <a:off x="3251052" y="3077859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9" name="AutoShape 10"/>
              <p:cNvSpPr>
                <a:spLocks noChangeArrowheads="1"/>
              </p:cNvSpPr>
              <p:nvPr/>
            </p:nvSpPr>
            <p:spPr bwMode="blackWhite">
              <a:xfrm>
                <a:off x="3192529" y="3508584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0" name="AutoShape 10"/>
              <p:cNvSpPr>
                <a:spLocks noChangeArrowheads="1"/>
              </p:cNvSpPr>
              <p:nvPr/>
            </p:nvSpPr>
            <p:spPr bwMode="blackWhite">
              <a:xfrm>
                <a:off x="3192529" y="3323188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1" name="AutoShape 10"/>
              <p:cNvSpPr>
                <a:spLocks noChangeArrowheads="1"/>
              </p:cNvSpPr>
              <p:nvPr/>
            </p:nvSpPr>
            <p:spPr bwMode="blackWhite">
              <a:xfrm>
                <a:off x="3191807" y="3137679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2" name="AutoShape 10"/>
              <p:cNvSpPr>
                <a:spLocks noChangeArrowheads="1"/>
              </p:cNvSpPr>
              <p:nvPr/>
            </p:nvSpPr>
            <p:spPr bwMode="blackWhite">
              <a:xfrm>
                <a:off x="3132562" y="3568866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3" name="AutoShape 10"/>
              <p:cNvSpPr>
                <a:spLocks noChangeArrowheads="1"/>
              </p:cNvSpPr>
              <p:nvPr/>
            </p:nvSpPr>
            <p:spPr bwMode="blackWhite">
              <a:xfrm>
                <a:off x="3132562" y="3383470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44" name="AutoShape 10"/>
              <p:cNvSpPr>
                <a:spLocks noChangeArrowheads="1"/>
              </p:cNvSpPr>
              <p:nvPr/>
            </p:nvSpPr>
            <p:spPr bwMode="blackWhite">
              <a:xfrm>
                <a:off x="3131840" y="3197961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73" name="组 72"/>
            <p:cNvGrpSpPr/>
            <p:nvPr/>
          </p:nvGrpSpPr>
          <p:grpSpPr>
            <a:xfrm>
              <a:off x="7164288" y="3147814"/>
              <a:ext cx="385086" cy="735607"/>
              <a:chOff x="3737898" y="3075806"/>
              <a:chExt cx="385086" cy="735607"/>
            </a:xfrm>
          </p:grpSpPr>
          <p:sp>
            <p:nvSpPr>
              <p:cNvPr id="127" name="AutoShape 10"/>
              <p:cNvSpPr>
                <a:spLocks noChangeArrowheads="1"/>
              </p:cNvSpPr>
              <p:nvPr/>
            </p:nvSpPr>
            <p:spPr bwMode="blackWhite">
              <a:xfrm>
                <a:off x="3857832" y="3446711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8" name="AutoShape 10"/>
              <p:cNvSpPr>
                <a:spLocks noChangeArrowheads="1"/>
              </p:cNvSpPr>
              <p:nvPr/>
            </p:nvSpPr>
            <p:spPr bwMode="blackWhite">
              <a:xfrm>
                <a:off x="3857832" y="326131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9" name="AutoShape 10"/>
              <p:cNvSpPr>
                <a:spLocks noChangeArrowheads="1"/>
              </p:cNvSpPr>
              <p:nvPr/>
            </p:nvSpPr>
            <p:spPr bwMode="blackWhite">
              <a:xfrm>
                <a:off x="3857110" y="3075806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0" name="AutoShape 10"/>
              <p:cNvSpPr>
                <a:spLocks noChangeArrowheads="1"/>
              </p:cNvSpPr>
              <p:nvPr/>
            </p:nvSpPr>
            <p:spPr bwMode="blackWhite">
              <a:xfrm>
                <a:off x="3798587" y="3506531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1" name="AutoShape 10"/>
              <p:cNvSpPr>
                <a:spLocks noChangeArrowheads="1"/>
              </p:cNvSpPr>
              <p:nvPr/>
            </p:nvSpPr>
            <p:spPr bwMode="blackWhite">
              <a:xfrm>
                <a:off x="3798587" y="3321135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2" name="AutoShape 10"/>
              <p:cNvSpPr>
                <a:spLocks noChangeArrowheads="1"/>
              </p:cNvSpPr>
              <p:nvPr/>
            </p:nvSpPr>
            <p:spPr bwMode="blackWhite">
              <a:xfrm>
                <a:off x="3797865" y="3135626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3" name="AutoShape 10"/>
              <p:cNvSpPr>
                <a:spLocks noChangeArrowheads="1"/>
              </p:cNvSpPr>
              <p:nvPr/>
            </p:nvSpPr>
            <p:spPr bwMode="blackWhite">
              <a:xfrm>
                <a:off x="3738620" y="3566813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4" name="AutoShape 10"/>
              <p:cNvSpPr>
                <a:spLocks noChangeArrowheads="1"/>
              </p:cNvSpPr>
              <p:nvPr/>
            </p:nvSpPr>
            <p:spPr bwMode="blackWhite">
              <a:xfrm>
                <a:off x="3738620" y="3381417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35" name="AutoShape 10"/>
              <p:cNvSpPr>
                <a:spLocks noChangeArrowheads="1"/>
              </p:cNvSpPr>
              <p:nvPr/>
            </p:nvSpPr>
            <p:spPr bwMode="blackWhite">
              <a:xfrm>
                <a:off x="3737898" y="3195908"/>
                <a:ext cx="265152" cy="24460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74" name="减 73"/>
            <p:cNvSpPr/>
            <p:nvPr/>
          </p:nvSpPr>
          <p:spPr>
            <a:xfrm>
              <a:off x="5436096" y="3507854"/>
              <a:ext cx="144016" cy="45719"/>
            </a:xfrm>
            <a:prstGeom prst="mathMinus">
              <a:avLst/>
            </a:prstGeom>
            <a:solidFill>
              <a:srgbClr val="FF0000"/>
            </a:solidFill>
            <a:ln>
              <a:solidFill>
                <a:srgbClr val="5893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5" name="减 74"/>
            <p:cNvSpPr/>
            <p:nvPr/>
          </p:nvSpPr>
          <p:spPr>
            <a:xfrm>
              <a:off x="7596336" y="3507854"/>
              <a:ext cx="144016" cy="45719"/>
            </a:xfrm>
            <a:prstGeom prst="mathMinus">
              <a:avLst/>
            </a:prstGeom>
            <a:solidFill>
              <a:schemeClr val="bg1"/>
            </a:solidFill>
            <a:ln>
              <a:solidFill>
                <a:srgbClr val="5893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236296" y="2715766"/>
              <a:ext cx="1060395" cy="309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50" dirty="0" smtClean="0">
                  <a:latin typeface="微软雅黑"/>
                  <a:ea typeface="微软雅黑"/>
                  <a:cs typeface="微软雅黑"/>
                </a:rPr>
                <a:t>性别属性＝女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7" name="等于 76"/>
            <p:cNvSpPr/>
            <p:nvPr/>
          </p:nvSpPr>
          <p:spPr>
            <a:xfrm>
              <a:off x="6084168" y="3435846"/>
              <a:ext cx="216024" cy="216024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78" name="组 77"/>
            <p:cNvGrpSpPr/>
            <p:nvPr/>
          </p:nvGrpSpPr>
          <p:grpSpPr>
            <a:xfrm>
              <a:off x="8388424" y="3147814"/>
              <a:ext cx="385086" cy="735607"/>
              <a:chOff x="3737898" y="3075806"/>
              <a:chExt cx="385086" cy="735607"/>
            </a:xfrm>
            <a:solidFill>
              <a:srgbClr val="3366FF"/>
            </a:solidFill>
          </p:grpSpPr>
          <p:sp>
            <p:nvSpPr>
              <p:cNvPr id="118" name="AutoShape 10"/>
              <p:cNvSpPr>
                <a:spLocks noChangeArrowheads="1"/>
              </p:cNvSpPr>
              <p:nvPr/>
            </p:nvSpPr>
            <p:spPr bwMode="blackWhite">
              <a:xfrm>
                <a:off x="3857832" y="3446711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9" name="AutoShape 10"/>
              <p:cNvSpPr>
                <a:spLocks noChangeArrowheads="1"/>
              </p:cNvSpPr>
              <p:nvPr/>
            </p:nvSpPr>
            <p:spPr bwMode="blackWhite">
              <a:xfrm>
                <a:off x="3857832" y="3261315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0" name="AutoShape 10"/>
              <p:cNvSpPr>
                <a:spLocks noChangeArrowheads="1"/>
              </p:cNvSpPr>
              <p:nvPr/>
            </p:nvSpPr>
            <p:spPr bwMode="blackWhite">
              <a:xfrm>
                <a:off x="3857110" y="3075806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1" name="AutoShape 10"/>
              <p:cNvSpPr>
                <a:spLocks noChangeArrowheads="1"/>
              </p:cNvSpPr>
              <p:nvPr/>
            </p:nvSpPr>
            <p:spPr bwMode="blackWhite">
              <a:xfrm>
                <a:off x="3798587" y="3506531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2" name="AutoShape 10"/>
              <p:cNvSpPr>
                <a:spLocks noChangeArrowheads="1"/>
              </p:cNvSpPr>
              <p:nvPr/>
            </p:nvSpPr>
            <p:spPr bwMode="blackWhite">
              <a:xfrm>
                <a:off x="3798587" y="3321135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3" name="AutoShape 10"/>
              <p:cNvSpPr>
                <a:spLocks noChangeArrowheads="1"/>
              </p:cNvSpPr>
              <p:nvPr/>
            </p:nvSpPr>
            <p:spPr bwMode="blackWhite">
              <a:xfrm>
                <a:off x="3797865" y="3135626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4" name="AutoShape 10"/>
              <p:cNvSpPr>
                <a:spLocks noChangeArrowheads="1"/>
              </p:cNvSpPr>
              <p:nvPr/>
            </p:nvSpPr>
            <p:spPr bwMode="blackWhite">
              <a:xfrm>
                <a:off x="3738620" y="3566813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5" name="AutoShape 10"/>
              <p:cNvSpPr>
                <a:spLocks noChangeArrowheads="1"/>
              </p:cNvSpPr>
              <p:nvPr/>
            </p:nvSpPr>
            <p:spPr bwMode="blackWhite">
              <a:xfrm>
                <a:off x="3738620" y="3381417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26" name="AutoShape 10"/>
              <p:cNvSpPr>
                <a:spLocks noChangeArrowheads="1"/>
              </p:cNvSpPr>
              <p:nvPr/>
            </p:nvSpPr>
            <p:spPr bwMode="blackWhite">
              <a:xfrm>
                <a:off x="3737898" y="3195908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79" name="等于 78"/>
            <p:cNvSpPr/>
            <p:nvPr/>
          </p:nvSpPr>
          <p:spPr>
            <a:xfrm>
              <a:off x="8172400" y="3435846"/>
              <a:ext cx="216024" cy="216024"/>
            </a:xfrm>
            <a:prstGeom prst="mathEqual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80" name="组 79"/>
            <p:cNvGrpSpPr/>
            <p:nvPr/>
          </p:nvGrpSpPr>
          <p:grpSpPr>
            <a:xfrm>
              <a:off x="6372200" y="3147814"/>
              <a:ext cx="385086" cy="735607"/>
              <a:chOff x="3737898" y="3075806"/>
              <a:chExt cx="385086" cy="73560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09" name="AutoShape 10"/>
              <p:cNvSpPr>
                <a:spLocks noChangeArrowheads="1"/>
              </p:cNvSpPr>
              <p:nvPr/>
            </p:nvSpPr>
            <p:spPr bwMode="blackWhite">
              <a:xfrm>
                <a:off x="3857832" y="3446711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" name="AutoShape 10"/>
              <p:cNvSpPr>
                <a:spLocks noChangeArrowheads="1"/>
              </p:cNvSpPr>
              <p:nvPr/>
            </p:nvSpPr>
            <p:spPr bwMode="blackWhite">
              <a:xfrm>
                <a:off x="3857832" y="3261315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1" name="AutoShape 10"/>
              <p:cNvSpPr>
                <a:spLocks noChangeArrowheads="1"/>
              </p:cNvSpPr>
              <p:nvPr/>
            </p:nvSpPr>
            <p:spPr bwMode="blackWhite">
              <a:xfrm>
                <a:off x="3857110" y="3075806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2" name="AutoShape 10"/>
              <p:cNvSpPr>
                <a:spLocks noChangeArrowheads="1"/>
              </p:cNvSpPr>
              <p:nvPr/>
            </p:nvSpPr>
            <p:spPr bwMode="blackWhite">
              <a:xfrm>
                <a:off x="3798587" y="3506531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3" name="AutoShape 10"/>
              <p:cNvSpPr>
                <a:spLocks noChangeArrowheads="1"/>
              </p:cNvSpPr>
              <p:nvPr/>
            </p:nvSpPr>
            <p:spPr bwMode="blackWhite">
              <a:xfrm>
                <a:off x="3798587" y="3321135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4" name="AutoShape 10"/>
              <p:cNvSpPr>
                <a:spLocks noChangeArrowheads="1"/>
              </p:cNvSpPr>
              <p:nvPr/>
            </p:nvSpPr>
            <p:spPr bwMode="blackWhite">
              <a:xfrm>
                <a:off x="3797865" y="3135626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5" name="AutoShape 10"/>
              <p:cNvSpPr>
                <a:spLocks noChangeArrowheads="1"/>
              </p:cNvSpPr>
              <p:nvPr/>
            </p:nvSpPr>
            <p:spPr bwMode="blackWhite">
              <a:xfrm>
                <a:off x="3738620" y="3566813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6" name="AutoShape 10"/>
              <p:cNvSpPr>
                <a:spLocks noChangeArrowheads="1"/>
              </p:cNvSpPr>
              <p:nvPr/>
            </p:nvSpPr>
            <p:spPr bwMode="blackWhite">
              <a:xfrm>
                <a:off x="3738620" y="3381417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7" name="AutoShape 10"/>
              <p:cNvSpPr>
                <a:spLocks noChangeArrowheads="1"/>
              </p:cNvSpPr>
              <p:nvPr/>
            </p:nvSpPr>
            <p:spPr bwMode="blackWhite">
              <a:xfrm>
                <a:off x="3737898" y="3195908"/>
                <a:ext cx="265152" cy="244600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cxnSp>
          <p:nvCxnSpPr>
            <p:cNvPr id="81" name="曲线连接符 80"/>
            <p:cNvCxnSpPr/>
            <p:nvPr/>
          </p:nvCxnSpPr>
          <p:spPr>
            <a:xfrm rot="5400000">
              <a:off x="5138015" y="2581799"/>
              <a:ext cx="704553" cy="396424"/>
            </a:xfrm>
            <a:prstGeom prst="curvedConnector3">
              <a:avLst/>
            </a:prstGeom>
            <a:ln w="19050" cmpd="sng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曲线连接符 81"/>
            <p:cNvCxnSpPr/>
            <p:nvPr/>
          </p:nvCxnSpPr>
          <p:spPr>
            <a:xfrm rot="5400000">
              <a:off x="6140459" y="2221759"/>
              <a:ext cx="704553" cy="1116504"/>
            </a:xfrm>
            <a:prstGeom prst="curvedConnector3">
              <a:avLst/>
            </a:prstGeom>
            <a:ln w="19050" cmpd="sng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曲线连接符 82"/>
            <p:cNvCxnSpPr>
              <a:stCxn id="194" idx="3"/>
              <a:endCxn id="129" idx="0"/>
            </p:cNvCxnSpPr>
            <p:nvPr/>
          </p:nvCxnSpPr>
          <p:spPr>
            <a:xfrm rot="16200000" flipH="1">
              <a:off x="6414212" y="2115374"/>
              <a:ext cx="703761" cy="1361118"/>
            </a:xfrm>
            <a:prstGeom prst="curvedConnector3">
              <a:avLst/>
            </a:prstGeom>
            <a:ln w="19050" cmpd="sng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曲线连接符 83"/>
            <p:cNvCxnSpPr>
              <a:stCxn id="176" idx="3"/>
              <a:endCxn id="138" idx="0"/>
            </p:cNvCxnSpPr>
            <p:nvPr/>
          </p:nvCxnSpPr>
          <p:spPr>
            <a:xfrm rot="16200000" flipH="1">
              <a:off x="7386320" y="2511418"/>
              <a:ext cx="703761" cy="569030"/>
            </a:xfrm>
            <a:prstGeom prst="curvedConnector3">
              <a:avLst/>
            </a:prstGeom>
            <a:ln w="19050" cmpd="sng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 84"/>
            <p:cNvGrpSpPr/>
            <p:nvPr/>
          </p:nvGrpSpPr>
          <p:grpSpPr>
            <a:xfrm>
              <a:off x="5292080" y="4155926"/>
              <a:ext cx="1897254" cy="735607"/>
              <a:chOff x="539552" y="4083918"/>
              <a:chExt cx="1897254" cy="735607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539552" y="4299942"/>
                <a:ext cx="197283" cy="450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zh-CN" altLang="en-US" dirty="0">
                  <a:latin typeface="微软雅黑"/>
                  <a:ea typeface="微软雅黑"/>
                  <a:cs typeface="微软雅黑"/>
                </a:endParaRPr>
              </a:p>
            </p:txBody>
          </p:sp>
          <p:grpSp>
            <p:nvGrpSpPr>
              <p:cNvPr id="89" name="组 88"/>
              <p:cNvGrpSpPr/>
              <p:nvPr/>
            </p:nvGrpSpPr>
            <p:grpSpPr>
              <a:xfrm>
                <a:off x="1475656" y="4083918"/>
                <a:ext cx="385086" cy="735607"/>
                <a:chOff x="3737898" y="3075806"/>
                <a:chExt cx="385086" cy="735607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00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857832" y="3446711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101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857832" y="3261315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102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857110" y="3075806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103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98587" y="3506531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104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98587" y="3321135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105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97865" y="3135626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106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38620" y="3566813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107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38620" y="3381417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108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37898" y="3195908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90" name="组 89"/>
              <p:cNvGrpSpPr/>
              <p:nvPr/>
            </p:nvGrpSpPr>
            <p:grpSpPr>
              <a:xfrm>
                <a:off x="2051720" y="4083918"/>
                <a:ext cx="385086" cy="735607"/>
                <a:chOff x="3737898" y="3075806"/>
                <a:chExt cx="385086" cy="735607"/>
              </a:xfrm>
              <a:solidFill>
                <a:srgbClr val="3366FF"/>
              </a:solidFill>
            </p:grpSpPr>
            <p:sp>
              <p:nvSpPr>
                <p:cNvPr id="91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857832" y="3446711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857832" y="3261315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857110" y="3075806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98587" y="3506531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98587" y="3321135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6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97865" y="3135626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7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38620" y="3566813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8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38620" y="3381417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9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3737898" y="3195908"/>
                  <a:ext cx="265152" cy="244600"/>
                </a:xfrm>
                <a:prstGeom prst="cube">
                  <a:avLst>
                    <a:gd name="adj" fmla="val 25000"/>
                  </a:avLst>
                </a:prstGeom>
                <a:grpFill/>
                <a:ln w="12700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-윤고딕130" pitchFamily="18" charset="-127"/>
                    </a:defRPr>
                  </a:lvl9pPr>
                </a:lstStyle>
                <a:p>
                  <a:pPr algn="ctr" eaLnBrk="1" hangingPunct="1"/>
                  <a:endParaRPr lang="zh-CN" altLang="en-US" sz="1632"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</p:grpSp>
        <p:sp>
          <p:nvSpPr>
            <p:cNvPr id="86" name="双大括号 85"/>
            <p:cNvSpPr/>
            <p:nvPr/>
          </p:nvSpPr>
          <p:spPr>
            <a:xfrm>
              <a:off x="5796136" y="4083918"/>
              <a:ext cx="1728192" cy="864096"/>
            </a:xfrm>
            <a:prstGeom prst="bracePair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850192" y="4299942"/>
              <a:ext cx="1029811" cy="45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微软雅黑"/>
                  <a:ea typeface="微软雅黑"/>
                  <a:cs typeface="微软雅黑"/>
                </a:rPr>
                <a:t>DOD = </a:t>
              </a:r>
              <a:endParaRPr kumimoji="1" lang="zh-CN" altLang="en-US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201" name="矩形 200"/>
          <p:cNvSpPr/>
          <p:nvPr/>
        </p:nvSpPr>
        <p:spPr>
          <a:xfrm>
            <a:off x="971600" y="2139702"/>
            <a:ext cx="238466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latin typeface="微软雅黑"/>
                <a:ea typeface="微软雅黑"/>
                <a:cs typeface="微软雅黑"/>
              </a:rPr>
              <a:t>DOD</a:t>
            </a:r>
            <a:r>
              <a:rPr lang="zh-CN" altLang="zh-CN" sz="1050" dirty="0" smtClean="0">
                <a:latin typeface="微软雅黑"/>
                <a:ea typeface="微软雅黑"/>
                <a:cs typeface="微软雅黑"/>
              </a:rPr>
              <a:t>的显著性检验（</a:t>
            </a:r>
            <a:r>
              <a:rPr lang="zh-CN" altLang="en-US" sz="1050" dirty="0" smtClean="0">
                <a:latin typeface="微软雅黑"/>
                <a:ea typeface="微软雅黑"/>
                <a:cs typeface="微软雅黑"/>
              </a:rPr>
              <a:t>以有点为例）：</a:t>
            </a:r>
            <a:endParaRPr lang="zh-CN" altLang="en-US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2" name="文本框 111"/>
          <p:cNvSpPr txBox="1"/>
          <p:nvPr/>
        </p:nvSpPr>
        <p:spPr>
          <a:xfrm>
            <a:off x="467544" y="4531568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* 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DOD</a:t>
            </a: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Difference Of Difference) 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不同属性实验组和对照组差异的差异。</a:t>
            </a:r>
            <a:endParaRPr lang="en-US" altLang="zh-CN" sz="1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467544" y="4773801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* 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P=</a:t>
            </a:r>
            <a:r>
              <a:rPr kumimoji="1" lang="en-US" altLang="zh-CN" sz="1000" dirty="0" err="1" smtClean="0">
                <a:latin typeface="微软雅黑"/>
                <a:ea typeface="微软雅黑"/>
                <a:cs typeface="微软雅黑"/>
              </a:rPr>
              <a:t>Ttest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(DOD)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，当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p&lt;0.05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时，属性能够显著的影响用户体验</a:t>
            </a:r>
            <a:r>
              <a:rPr kumimoji="1" lang="zh-CN" altLang="en-US" sz="1000" dirty="0">
                <a:latin typeface="微软雅黑"/>
                <a:ea typeface="微软雅黑"/>
                <a:cs typeface="微软雅黑"/>
              </a:rPr>
              <a:t>。</a:t>
            </a:r>
          </a:p>
        </p:txBody>
      </p:sp>
      <p:sp>
        <p:nvSpPr>
          <p:cNvPr id="204" name="矩形 203"/>
          <p:cNvSpPr/>
          <p:nvPr/>
        </p:nvSpPr>
        <p:spPr>
          <a:xfrm>
            <a:off x="864096" y="2571750"/>
            <a:ext cx="3744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最强</a:t>
            </a: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：同一属性的不同取值导致有点比例的显著性存在差异，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且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P&lt; </a:t>
            </a:r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0.05 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。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864096" y="3435846"/>
            <a:ext cx="3744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第</a:t>
            </a:r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级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：同一</a:t>
            </a: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属性的不同取值导致有点比例的显著性存在差异，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但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P&gt; </a:t>
            </a:r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0.05</a:t>
            </a: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。</a:t>
            </a:r>
          </a:p>
        </p:txBody>
      </p:sp>
      <p:sp>
        <p:nvSpPr>
          <p:cNvPr id="206" name="矩形 205"/>
          <p:cNvSpPr/>
          <p:nvPr/>
        </p:nvSpPr>
        <p:spPr>
          <a:xfrm>
            <a:off x="864096" y="3003798"/>
            <a:ext cx="3744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次级：同一属性的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不同取值导致有点</a:t>
            </a: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比例的显著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性无差异，但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P&lt; </a:t>
            </a:r>
            <a:r>
              <a:rPr lang="en-US" altLang="zh-CN" sz="1000" dirty="0">
                <a:latin typeface="微软雅黑"/>
                <a:ea typeface="微软雅黑"/>
                <a:cs typeface="微软雅黑"/>
              </a:rPr>
              <a:t>0.05</a:t>
            </a:r>
            <a:r>
              <a:rPr lang="zh-CN" altLang="en-US" sz="1000" dirty="0">
                <a:latin typeface="微软雅黑"/>
                <a:ea typeface="微软雅黑"/>
                <a:cs typeface="微软雅黑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9596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50405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75656" y="2105904"/>
            <a:ext cx="5677562" cy="371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方法论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75656" y="1491630"/>
            <a:ext cx="5677562" cy="371306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75656" y="2715766"/>
            <a:ext cx="5677562" cy="37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6" y="3363838"/>
            <a:ext cx="5677562" cy="371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50405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75656" y="2105904"/>
            <a:ext cx="5677562" cy="371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方法论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75656" y="1491630"/>
            <a:ext cx="5677562" cy="37130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75656" y="2715766"/>
            <a:ext cx="5677562" cy="371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en-US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6" y="3363838"/>
            <a:ext cx="5677562" cy="371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16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2880320" cy="504056"/>
          </a:xfrm>
        </p:spPr>
        <p:txBody>
          <a:bodyPr/>
          <a:lstStyle/>
          <a:p>
            <a:r>
              <a:rPr lang="zh-CN" altLang="en-US" dirty="0" smtClean="0"/>
              <a:t>影视原声带视频卡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2016224" cy="3744416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20" y="1059582"/>
            <a:ext cx="2025396" cy="3816424"/>
          </a:xfrm>
          <a:prstGeom prst="rect">
            <a:avLst/>
          </a:prstGeom>
          <a:ln>
            <a:solidFill>
              <a:srgbClr val="DCE6F2"/>
            </a:solidFill>
          </a:ln>
        </p:spPr>
      </p:pic>
      <p:grpSp>
        <p:nvGrpSpPr>
          <p:cNvPr id="7" name="组 6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8" name="矩形 7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739288" y="1707654"/>
            <a:ext cx="1934523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4860032" y="1059582"/>
            <a:ext cx="266400" cy="3816424"/>
          </a:xfrm>
          <a:prstGeom prst="rightBrace">
            <a:avLst>
              <a:gd name="adj1" fmla="val 5308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3528" y="699542"/>
            <a:ext cx="2016223" cy="2616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>
                <a:latin typeface="微软雅黑"/>
                <a:ea typeface="微软雅黑"/>
                <a:cs typeface="微软雅黑"/>
              </a:rPr>
              <a:t>对照组</a:t>
            </a:r>
            <a:endParaRPr kumimoji="1" lang="en-US" altLang="zh-CN" sz="11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2491196" y="758339"/>
            <a:ext cx="124574" cy="144016"/>
          </a:xfrm>
          <a:prstGeom prst="homePlate">
            <a:avLst>
              <a:gd name="adj" fmla="val 10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99792" y="699542"/>
            <a:ext cx="2016000" cy="2616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>
                <a:latin typeface="微软雅黑"/>
                <a:ea typeface="微软雅黑"/>
                <a:cs typeface="微软雅黑"/>
              </a:rPr>
              <a:t>实验组</a:t>
            </a:r>
            <a:endParaRPr kumimoji="1" lang="en-US" altLang="zh-CN" sz="11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20072" y="1059582"/>
            <a:ext cx="1412804" cy="360040"/>
          </a:xfrm>
          <a:prstGeom prst="rect">
            <a:avLst/>
          </a:prstGeom>
          <a:solidFill>
            <a:srgbClr val="28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背景</a:t>
            </a:r>
            <a:endParaRPr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0072" y="1480296"/>
            <a:ext cx="3222432" cy="803422"/>
          </a:xfrm>
          <a:prstGeom prst="rect">
            <a:avLst/>
          </a:prstGeom>
          <a:solidFill>
            <a:srgbClr val="DC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对影视剧主题曲的需</a:t>
            </a:r>
            <a:r>
              <a:rPr lang="zh-CN" altLang="en-US" sz="14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求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，如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query=</a:t>
            </a:r>
            <a:r>
              <a:rPr lang="zh-CN" altLang="en-US" sz="14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太阳的后裔主题曲，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线上对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mv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视频卡片进行覆盖。</a:t>
            </a:r>
            <a:endParaRPr lang="zh-CN" altLang="en-US" sz="1400" b="1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5220072" y="2571750"/>
            <a:ext cx="3222432" cy="1224136"/>
            <a:chOff x="4283968" y="791888"/>
            <a:chExt cx="4122000" cy="1224136"/>
          </a:xfrm>
        </p:grpSpPr>
        <p:sp>
          <p:nvSpPr>
            <p:cNvPr id="23" name="矩形 22"/>
            <p:cNvSpPr/>
            <p:nvPr/>
          </p:nvSpPr>
          <p:spPr>
            <a:xfrm>
              <a:off x="4283968" y="791888"/>
              <a:ext cx="1807200" cy="360040"/>
            </a:xfrm>
            <a:prstGeom prst="rect">
              <a:avLst/>
            </a:prstGeom>
            <a:solidFill>
              <a:srgbClr val="2878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改动点</a:t>
              </a:r>
              <a:endParaRPr lang="zh-CN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83968" y="1212602"/>
              <a:ext cx="4122000" cy="803422"/>
            </a:xfrm>
            <a:prstGeom prst="rect">
              <a:avLst/>
            </a:prstGeom>
            <a:solidFill>
              <a:srgbClr val="DC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影视资源结果聚合重塑成阿拉丁卡片，增加了展现资源数量。</a:t>
              </a:r>
              <a:endParaRPr lang="zh-CN" altLang="en-US" sz="14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92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2880320" cy="504056"/>
          </a:xfrm>
        </p:spPr>
        <p:txBody>
          <a:bodyPr/>
          <a:lstStyle/>
          <a:p>
            <a:r>
              <a:rPr lang="en-US" altLang="zh-CN" dirty="0" smtClean="0"/>
              <a:t>Wise0</a:t>
            </a:r>
            <a:r>
              <a:rPr lang="zh-CN" altLang="en-US" dirty="0" smtClean="0"/>
              <a:t>维：略正</a:t>
            </a:r>
            <a:endParaRPr kumimoji="1"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8" name="矩形 7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11560" y="699543"/>
            <a:ext cx="7848872" cy="307777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Wise0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维整体结论（抽样全量用户）：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略有正收益</a:t>
            </a:r>
            <a:r>
              <a:rPr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，主要表现在长点率增加、长点占比增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加。</a:t>
            </a:r>
            <a:endParaRPr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045641"/>
            <a:ext cx="78488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整体有点和整体换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比例均持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平。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整体长点率增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加，实验组比对照组相对增加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3.18%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（实验组：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49.70%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，对照组：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48.17%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），卡片除了满足主需求还会推荐一些相关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的数据资源。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整体长点击占比增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加，实验组比对照组相对增加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2.10%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（实验组：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71.76%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，对照组：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70.28%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）。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整体点击率绝对增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加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2.08%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100.02%--&gt;102.10%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），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整体交互点击率绝对增加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1.00%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31.98%--&gt;32.98%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），整体跳转点击率绝对增加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1.08%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68.04%--&gt;69.12%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）。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卡片展现率为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96.16%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，卡片平均位置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4.40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，卡片点展比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18.65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%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552" y="4876006"/>
            <a:ext cx="12526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* 实验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pv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大约</a:t>
            </a:r>
            <a:r>
              <a:rPr kumimoji="1" lang="zh-CN" altLang="zh-CN" sz="10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.1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万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637003"/>
              </p:ext>
            </p:extLst>
          </p:nvPr>
        </p:nvGraphicFramePr>
        <p:xfrm>
          <a:off x="4860032" y="2859782"/>
          <a:ext cx="3816424" cy="195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592058"/>
              </p:ext>
            </p:extLst>
          </p:nvPr>
        </p:nvGraphicFramePr>
        <p:xfrm>
          <a:off x="539552" y="2859782"/>
          <a:ext cx="3972393" cy="195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" name="组 26"/>
          <p:cNvGrpSpPr/>
          <p:nvPr/>
        </p:nvGrpSpPr>
        <p:grpSpPr>
          <a:xfrm>
            <a:off x="3635896" y="3435846"/>
            <a:ext cx="973350" cy="420434"/>
            <a:chOff x="107504" y="813361"/>
            <a:chExt cx="973350" cy="420434"/>
          </a:xfrm>
        </p:grpSpPr>
        <p:sp>
          <p:nvSpPr>
            <p:cNvPr id="28" name="文本框 27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956376" y="3435846"/>
            <a:ext cx="973350" cy="420434"/>
            <a:chOff x="107504" y="813361"/>
            <a:chExt cx="973350" cy="420434"/>
          </a:xfrm>
        </p:grpSpPr>
        <p:sp>
          <p:nvSpPr>
            <p:cNvPr id="31" name="文本框 30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395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81428"/>
              </p:ext>
            </p:extLst>
          </p:nvPr>
        </p:nvGraphicFramePr>
        <p:xfrm>
          <a:off x="755576" y="1207203"/>
          <a:ext cx="3312369" cy="93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3"/>
                <a:gridCol w="1104123"/>
                <a:gridCol w="1104123"/>
              </a:tblGrid>
              <a:tr h="31083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指标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绝对变化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1083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0.52%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0.018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10833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1.73%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262261"/>
              </p:ext>
            </p:extLst>
          </p:nvPr>
        </p:nvGraphicFramePr>
        <p:xfrm>
          <a:off x="4716016" y="2211710"/>
          <a:ext cx="428396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91767"/>
              </p:ext>
            </p:extLst>
          </p:nvPr>
        </p:nvGraphicFramePr>
        <p:xfrm>
          <a:off x="611560" y="2211710"/>
          <a:ext cx="4176464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维：略正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1" name="矩形 10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11560" y="627534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整体有点、整体长点率：增加。</a:t>
            </a:r>
            <a:endParaRPr lang="en-US" altLang="zh-CN" sz="14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整体换</a:t>
            </a:r>
            <a:r>
              <a:rPr lang="en-US" altLang="zh-CN" sz="1400" dirty="0" smtClean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比例：持平。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435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3960440" cy="504056"/>
          </a:xfrm>
        </p:spPr>
        <p:txBody>
          <a:bodyPr/>
          <a:lstStyle/>
          <a:p>
            <a:r>
              <a:rPr kumimoji="1" lang="zh-CN" altLang="en-US" dirty="0" smtClean="0"/>
              <a:t>手百</a:t>
            </a:r>
            <a:r>
              <a:rPr kumimoji="1" lang="en-US" altLang="en-US" dirty="0" smtClean="0"/>
              <a:t>一维属性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08140"/>
              </p:ext>
            </p:extLst>
          </p:nvPr>
        </p:nvGraphicFramePr>
        <p:xfrm>
          <a:off x="683568" y="1059582"/>
          <a:ext cx="7920878" cy="363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692"/>
                <a:gridCol w="1203133"/>
                <a:gridCol w="693778"/>
                <a:gridCol w="948455"/>
                <a:gridCol w="948455"/>
                <a:gridCol w="948455"/>
                <a:gridCol w="948455"/>
                <a:gridCol w="9484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方向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当前操作系统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4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0.37%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0.08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11837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en-US" altLang="zh-CN" sz="1400" dirty="0" smtClean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4.18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0.00027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2.38%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4407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（高）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0.2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0.29%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0.48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7594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（低）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400" dirty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.66%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0.00021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.41%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0.00026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8290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 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400" dirty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1.92%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0.00006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1.14%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0.00037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10155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0.57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0.07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3600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400" dirty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1.29%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0.049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.39%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0.27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3914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400" dirty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1.66%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0.00065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9159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4" name="组 3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5" name="矩形 4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55576" y="627534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en-US" altLang="en-US" sz="1400" dirty="0" smtClean="0">
                <a:latin typeface="微软雅黑"/>
                <a:ea typeface="微软雅黑"/>
                <a:cs typeface="微软雅黑"/>
              </a:rPr>
              <a:t>以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部分属性为例：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79712" y="3219822"/>
            <a:ext cx="115212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3219822"/>
            <a:ext cx="187220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60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手百一维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 smtClean="0"/>
              <a:t>当前操作系统</a:t>
            </a:r>
            <a:endParaRPr kumimoji="1" lang="zh-CN" altLang="en-US" sz="2000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56776"/>
              </p:ext>
            </p:extLst>
          </p:nvPr>
        </p:nvGraphicFramePr>
        <p:xfrm>
          <a:off x="251520" y="987574"/>
          <a:ext cx="3456384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607701"/>
              </p:ext>
            </p:extLst>
          </p:nvPr>
        </p:nvGraphicFramePr>
        <p:xfrm>
          <a:off x="4788024" y="987574"/>
          <a:ext cx="3960440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1560" y="62753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iphone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912008"/>
              </p:ext>
            </p:extLst>
          </p:nvPr>
        </p:nvGraphicFramePr>
        <p:xfrm>
          <a:off x="395536" y="3147814"/>
          <a:ext cx="3672408" cy="165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759797"/>
              </p:ext>
            </p:extLst>
          </p:nvPr>
        </p:nvGraphicFramePr>
        <p:xfrm>
          <a:off x="4716016" y="3147814"/>
          <a:ext cx="3960440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5" name="组 14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6" name="矩形 15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3635896" y="1563638"/>
            <a:ext cx="973350" cy="420434"/>
            <a:chOff x="107504" y="813361"/>
            <a:chExt cx="973350" cy="420434"/>
          </a:xfrm>
        </p:grpSpPr>
        <p:sp>
          <p:nvSpPr>
            <p:cNvPr id="19" name="文本框 18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3635896" y="3651870"/>
            <a:ext cx="973350" cy="420434"/>
            <a:chOff x="107504" y="813361"/>
            <a:chExt cx="973350" cy="420434"/>
          </a:xfrm>
        </p:grpSpPr>
        <p:sp>
          <p:nvSpPr>
            <p:cNvPr id="22" name="文本框 21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8170650" y="1563638"/>
            <a:ext cx="973350" cy="420434"/>
            <a:chOff x="107504" y="813361"/>
            <a:chExt cx="973350" cy="420434"/>
          </a:xfrm>
        </p:grpSpPr>
        <p:sp>
          <p:nvSpPr>
            <p:cNvPr id="25" name="文本框 24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8170650" y="3651870"/>
            <a:ext cx="973350" cy="420434"/>
            <a:chOff x="107504" y="813361"/>
            <a:chExt cx="973350" cy="420434"/>
          </a:xfrm>
        </p:grpSpPr>
        <p:sp>
          <p:nvSpPr>
            <p:cNvPr id="28" name="文本框 27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716016" y="62753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iphone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1560" y="284003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16016" y="284003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29537" y="2764369"/>
            <a:ext cx="832928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4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4248472" cy="504056"/>
          </a:xfrm>
        </p:spPr>
        <p:txBody>
          <a:bodyPr/>
          <a:lstStyle/>
          <a:p>
            <a:r>
              <a:rPr kumimoji="1" lang="zh-CN" altLang="en-US" dirty="0" smtClean="0"/>
              <a:t>手百一维</a:t>
            </a:r>
            <a:r>
              <a:rPr kumimoji="1" lang="zh-CN" altLang="en-US" sz="2000" dirty="0" smtClean="0"/>
              <a:t>：当前网络环境</a:t>
            </a:r>
            <a:endParaRPr kumimoji="1" lang="zh-CN" altLang="en-US" sz="2000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733870"/>
              </p:ext>
            </p:extLst>
          </p:nvPr>
        </p:nvGraphicFramePr>
        <p:xfrm>
          <a:off x="323528" y="987574"/>
          <a:ext cx="3906180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54415"/>
              </p:ext>
            </p:extLst>
          </p:nvPr>
        </p:nvGraphicFramePr>
        <p:xfrm>
          <a:off x="4860032" y="987574"/>
          <a:ext cx="3600400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1560" y="555526"/>
            <a:ext cx="21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wifi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524543"/>
              </p:ext>
            </p:extLst>
          </p:nvPr>
        </p:nvGraphicFramePr>
        <p:xfrm>
          <a:off x="539552" y="2931790"/>
          <a:ext cx="3744416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784485"/>
              </p:ext>
            </p:extLst>
          </p:nvPr>
        </p:nvGraphicFramePr>
        <p:xfrm>
          <a:off x="4860032" y="3003798"/>
          <a:ext cx="3600400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1" name="组 10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2" name="矩形 11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3671900" y="1173401"/>
            <a:ext cx="973350" cy="420434"/>
            <a:chOff x="107504" y="813361"/>
            <a:chExt cx="973350" cy="420434"/>
          </a:xfrm>
        </p:grpSpPr>
        <p:sp>
          <p:nvSpPr>
            <p:cNvPr id="19" name="文本框 18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671900" y="3291830"/>
            <a:ext cx="973350" cy="420434"/>
            <a:chOff x="107504" y="813361"/>
            <a:chExt cx="973350" cy="420434"/>
          </a:xfrm>
        </p:grpSpPr>
        <p:sp>
          <p:nvSpPr>
            <p:cNvPr id="24" name="文本框 23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8034328" y="1173401"/>
            <a:ext cx="973350" cy="420434"/>
            <a:chOff x="107504" y="813361"/>
            <a:chExt cx="973350" cy="420434"/>
          </a:xfrm>
        </p:grpSpPr>
        <p:sp>
          <p:nvSpPr>
            <p:cNvPr id="27" name="文本框 26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8034328" y="3291830"/>
            <a:ext cx="973350" cy="420434"/>
            <a:chOff x="107504" y="813361"/>
            <a:chExt cx="973350" cy="420434"/>
          </a:xfrm>
        </p:grpSpPr>
        <p:sp>
          <p:nvSpPr>
            <p:cNvPr id="30" name="文本框 29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824028" y="555526"/>
            <a:ext cx="21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wifi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1560" y="2634466"/>
            <a:ext cx="21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非</a:t>
            </a:r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wifi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手百用户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24028" y="2634466"/>
            <a:ext cx="212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非</a:t>
            </a:r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wifi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手百用户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5" name="直线连接符 34"/>
          <p:cNvCxnSpPr/>
          <p:nvPr/>
        </p:nvCxnSpPr>
        <p:spPr>
          <a:xfrm>
            <a:off x="429537" y="2499742"/>
            <a:ext cx="832928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0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3096344" cy="504056"/>
          </a:xfrm>
        </p:spPr>
        <p:txBody>
          <a:bodyPr/>
          <a:lstStyle/>
          <a:p>
            <a:r>
              <a:rPr kumimoji="1" lang="zh-CN" altLang="en-US" dirty="0"/>
              <a:t>手百一维</a:t>
            </a:r>
            <a:r>
              <a:rPr kumimoji="1" lang="zh-CN" altLang="en-US" sz="2000" dirty="0"/>
              <a:t>：</a:t>
            </a:r>
            <a:r>
              <a:rPr kumimoji="1" lang="en-US" altLang="zh-CN" sz="2000" dirty="0" smtClean="0"/>
              <a:t>UEI</a:t>
            </a:r>
            <a:endParaRPr kumimoji="1" lang="zh-CN" altLang="en-US" sz="2000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261866"/>
              </p:ext>
            </p:extLst>
          </p:nvPr>
        </p:nvGraphicFramePr>
        <p:xfrm>
          <a:off x="467544" y="865044"/>
          <a:ext cx="3672408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065224"/>
              </p:ext>
            </p:extLst>
          </p:nvPr>
        </p:nvGraphicFramePr>
        <p:xfrm>
          <a:off x="4752020" y="937052"/>
          <a:ext cx="3600400" cy="144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44008" y="62753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低的手百用户）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742633"/>
              </p:ext>
            </p:extLst>
          </p:nvPr>
        </p:nvGraphicFramePr>
        <p:xfrm>
          <a:off x="539552" y="3075806"/>
          <a:ext cx="3582144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070897"/>
              </p:ext>
            </p:extLst>
          </p:nvPr>
        </p:nvGraphicFramePr>
        <p:xfrm>
          <a:off x="4716016" y="3075806"/>
          <a:ext cx="3600400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3742666" y="1209405"/>
            <a:ext cx="973350" cy="420434"/>
            <a:chOff x="107504" y="813361"/>
            <a:chExt cx="973350" cy="420434"/>
          </a:xfrm>
        </p:grpSpPr>
        <p:sp>
          <p:nvSpPr>
            <p:cNvPr id="20" name="文本框 19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3742666" y="3363838"/>
            <a:ext cx="973350" cy="420434"/>
            <a:chOff x="107504" y="813361"/>
            <a:chExt cx="973350" cy="420434"/>
          </a:xfrm>
        </p:grpSpPr>
        <p:sp>
          <p:nvSpPr>
            <p:cNvPr id="23" name="文本框 22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8028384" y="1209405"/>
            <a:ext cx="973350" cy="420434"/>
            <a:chOff x="107504" y="813361"/>
            <a:chExt cx="973350" cy="420434"/>
          </a:xfrm>
        </p:grpSpPr>
        <p:sp>
          <p:nvSpPr>
            <p:cNvPr id="26" name="文本框 25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8028384" y="3363838"/>
            <a:ext cx="973350" cy="420434"/>
            <a:chOff x="107504" y="813361"/>
            <a:chExt cx="973350" cy="420434"/>
          </a:xfrm>
        </p:grpSpPr>
        <p:sp>
          <p:nvSpPr>
            <p:cNvPr id="29" name="文本框 28"/>
            <p:cNvSpPr txBox="1"/>
            <p:nvPr/>
          </p:nvSpPr>
          <p:spPr>
            <a:xfrm>
              <a:off x="107504" y="813361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rgbClr val="BE4B48"/>
                  </a:solidFill>
                  <a:latin typeface="微软雅黑"/>
                  <a:ea typeface="微软雅黑"/>
                  <a:cs typeface="微软雅黑"/>
                </a:rPr>
                <a:t>实验组</a:t>
              </a:r>
              <a:endParaRPr kumimoji="1" lang="zh-CN" altLang="en-US" sz="1000" dirty="0">
                <a:solidFill>
                  <a:srgbClr val="BE4B48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504" y="987574"/>
              <a:ext cx="973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1000" dirty="0" smtClean="0">
                  <a:solidFill>
                    <a:schemeClr val="accent1"/>
                  </a:solidFill>
                  <a:latin typeface="微软雅黑"/>
                  <a:ea typeface="微软雅黑"/>
                  <a:cs typeface="微软雅黑"/>
                </a:rPr>
                <a:t>对照组</a:t>
              </a:r>
              <a:endParaRPr kumimoji="1" lang="zh-CN" altLang="en-US" sz="1000" dirty="0">
                <a:solidFill>
                  <a:schemeClr val="accent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83568" y="627535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低的手百用户）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3568" y="267976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高的手百用户）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44008" y="2679762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高的手百用户）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429537" y="2499742"/>
            <a:ext cx="832928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7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选取属性 </a:t>
            </a:r>
            <a:r>
              <a:rPr kumimoji="1" lang="zh-CN" altLang="en-US" sz="2000" dirty="0" smtClean="0"/>
              <a:t>：根据指标变化显著性</a:t>
            </a:r>
            <a:endParaRPr kumimoji="1"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237"/>
              </p:ext>
            </p:extLst>
          </p:nvPr>
        </p:nvGraphicFramePr>
        <p:xfrm>
          <a:off x="539552" y="1309998"/>
          <a:ext cx="3672408" cy="334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/>
                <a:gridCol w="1836204"/>
              </a:tblGrid>
              <a:tr h="357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一维属性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en-US" altLang="zh-CN" sz="16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5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0.00005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5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0.0002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625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资讯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检索兴趣高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0.0002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57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一线城市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0.0002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575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0.0002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57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57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音乐兴趣高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0.0008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78933"/>
              </p:ext>
            </p:extLst>
          </p:nvPr>
        </p:nvGraphicFramePr>
        <p:xfrm>
          <a:off x="4716016" y="1303017"/>
          <a:ext cx="3744416" cy="330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872208"/>
              </a:tblGrid>
              <a:tr h="414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一维属性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有长点比例</a:t>
                      </a:r>
                      <a:endParaRPr lang="en-US" altLang="zh-CN" sz="16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655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资讯检索兴趣高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0.00014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414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0.0002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4145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6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0.0003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414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0.0013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414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音乐兴趣高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0.029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414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8" name="矩形 7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7544" y="627534"/>
            <a:ext cx="8280920" cy="67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en-US" altLang="en-US" sz="1600" dirty="0" smtClean="0">
                <a:latin typeface="微软雅黑"/>
                <a:ea typeface="微软雅黑"/>
                <a:cs typeface="微软雅黑"/>
              </a:rPr>
              <a:t>所有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一维属性，按照主要指标的显著性从小到大排序，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选取显著变化且和实验相关的一维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属性。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11"/>
          <p:cNvSpPr txBox="1"/>
          <p:nvPr/>
        </p:nvSpPr>
        <p:spPr>
          <a:xfrm>
            <a:off x="467544" y="4701793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* 本示例中选取了前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7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个显著变化的属性举例。</a:t>
            </a:r>
            <a:endParaRPr lang="en-US" altLang="zh-CN" sz="1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0415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选取属性</a:t>
            </a:r>
            <a:r>
              <a:rPr kumimoji="1" lang="zh-CN" altLang="en-US" sz="2000" dirty="0" smtClean="0"/>
              <a:t>：依据属性指标</a:t>
            </a:r>
            <a:r>
              <a:rPr kumimoji="1" lang="en-US" altLang="zh-CN" sz="2000" dirty="0" smtClean="0"/>
              <a:t>diff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 smtClean="0"/>
              <a:t>DOD</a:t>
            </a:r>
            <a:r>
              <a:rPr kumimoji="1" lang="zh-CN" altLang="en-US" sz="2000" dirty="0" smtClean="0"/>
              <a:t>）的显著性</a:t>
            </a:r>
            <a:endParaRPr kumimoji="1"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55399"/>
              </p:ext>
            </p:extLst>
          </p:nvPr>
        </p:nvGraphicFramePr>
        <p:xfrm>
          <a:off x="971598" y="1194378"/>
          <a:ext cx="7704858" cy="166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94"/>
                <a:gridCol w="1100694"/>
                <a:gridCol w="1100694"/>
                <a:gridCol w="1100694"/>
                <a:gridCol w="1100694"/>
                <a:gridCol w="1100694"/>
                <a:gridCol w="1100694"/>
              </a:tblGrid>
              <a:tr h="4068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日期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26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8月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27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8月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8月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29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8月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30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31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对照组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45.22%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46.65%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46.99%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44.59%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42.72%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43.07%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444872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实验组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45.7%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47.35%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47.18%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48.19%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44.0%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44.47%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0.48%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0.81%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0.19%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3.6%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1.28%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1.40%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8570"/>
              </p:ext>
            </p:extLst>
          </p:nvPr>
        </p:nvGraphicFramePr>
        <p:xfrm>
          <a:off x="971598" y="3320638"/>
          <a:ext cx="77048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94"/>
                <a:gridCol w="1100694"/>
                <a:gridCol w="1100694"/>
                <a:gridCol w="1100694"/>
                <a:gridCol w="1100694"/>
                <a:gridCol w="1100694"/>
                <a:gridCol w="11006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日期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08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26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27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29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30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31</a:t>
                      </a:r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对照组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43.51%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44.89%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45.27%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44.03%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43.23%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43.16%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实验组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45.48%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46.41%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47.55%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46.04%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4401%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44.55%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1.97%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1.52%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2.28%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2.01%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0.79%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1.4%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1520" y="1857803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男性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长点率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3893041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女性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长点率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8" name="矩形 7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67544" y="627534"/>
            <a:ext cx="828092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对同一属性的不同取值的用户进行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DOD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显著性判断，以性别（男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女）为例：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061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选取属性</a:t>
            </a:r>
            <a:r>
              <a:rPr kumimoji="1" lang="zh-CN" altLang="en-US" sz="2000" dirty="0" smtClean="0"/>
              <a:t>：依据人群指标</a:t>
            </a:r>
            <a:r>
              <a:rPr kumimoji="1" lang="en-US" altLang="zh-CN" sz="2000" dirty="0" smtClean="0"/>
              <a:t>diff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 smtClean="0"/>
              <a:t>DOD</a:t>
            </a:r>
            <a:r>
              <a:rPr kumimoji="1" lang="zh-CN" altLang="en-US" sz="2000" dirty="0" smtClean="0"/>
              <a:t>）的显著性</a:t>
            </a:r>
            <a:endParaRPr kumimoji="1"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80169"/>
              </p:ext>
            </p:extLst>
          </p:nvPr>
        </p:nvGraphicFramePr>
        <p:xfrm>
          <a:off x="611560" y="699542"/>
          <a:ext cx="7920880" cy="140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22"/>
                <a:gridCol w="1020643"/>
                <a:gridCol w="1020643"/>
                <a:gridCol w="1020643"/>
                <a:gridCol w="1020643"/>
                <a:gridCol w="1020643"/>
                <a:gridCol w="1020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26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27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8月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28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29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30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月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31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日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0.48%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0.19%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1.28%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1.40%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1.97%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1.52%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2.28%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2.01%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0.79%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999630"/>
              </p:ext>
            </p:extLst>
          </p:nvPr>
        </p:nvGraphicFramePr>
        <p:xfrm>
          <a:off x="971600" y="2211710"/>
          <a:ext cx="3870025" cy="2424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004048" y="2355726"/>
            <a:ext cx="345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男性和女性的长点率的绝对差值的差值（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DOD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）的显著性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P=0.55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，不显著。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性别维度在长点率指标上不具有显著性的差异，故不选取性别属性进行二维结合。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9" name="矩形 8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71600" y="4587974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男性和女性长点率的绝对差值变化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4341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5832648" cy="504056"/>
          </a:xfrm>
        </p:spPr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    背景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&amp;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目标</a:t>
            </a:r>
            <a:endParaRPr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0" y="231506"/>
            <a:ext cx="708768" cy="288000"/>
            <a:chOff x="0" y="195486"/>
            <a:chExt cx="708768" cy="360040"/>
          </a:xfrm>
        </p:grpSpPr>
        <p:sp>
          <p:nvSpPr>
            <p:cNvPr id="23" name="矩形 22"/>
            <p:cNvSpPr/>
            <p:nvPr/>
          </p:nvSpPr>
          <p:spPr>
            <a:xfrm>
              <a:off x="0" y="195487"/>
              <a:ext cx="611560" cy="36003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83568" y="195486"/>
              <a:ext cx="25200" cy="3516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015776" y="843558"/>
            <a:ext cx="1080000" cy="338554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背景</a:t>
            </a:r>
            <a:endParaRPr kumimoji="1" lang="zh-CN" altLang="en-US" sz="16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76735" y="843558"/>
            <a:ext cx="1080000" cy="338554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目标</a:t>
            </a:r>
            <a:endParaRPr kumimoji="1" lang="zh-CN" altLang="en-US" sz="16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" name="直线连接符 7"/>
          <p:cNvCxnSpPr/>
          <p:nvPr/>
        </p:nvCxnSpPr>
        <p:spPr>
          <a:xfrm>
            <a:off x="440908" y="1784759"/>
            <a:ext cx="8153992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1115616" y="1319845"/>
            <a:ext cx="2880320" cy="390314"/>
          </a:xfrm>
          <a:prstGeom prst="roundRect">
            <a:avLst/>
          </a:prstGeom>
          <a:solidFill>
            <a:srgbClr val="DCE6F2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不同用户差异较大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115616" y="1859360"/>
            <a:ext cx="2880320" cy="390314"/>
          </a:xfrm>
          <a:prstGeom prst="roundRect">
            <a:avLst/>
          </a:prstGeom>
          <a:solidFill>
            <a:srgbClr val="DCE6F2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上线实验未区分人群差异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5364088" y="1319845"/>
            <a:ext cx="3106800" cy="390314"/>
          </a:xfrm>
          <a:prstGeom prst="roundRect">
            <a:avLst/>
          </a:prstGeom>
          <a:solidFill>
            <a:srgbClr val="DCE6F2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识别用户差异带来的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需求差异</a:t>
            </a:r>
            <a:endParaRPr lang="zh-CN" altLang="en-US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364088" y="1859360"/>
            <a:ext cx="3105294" cy="390314"/>
          </a:xfrm>
          <a:prstGeom prst="roundRect">
            <a:avLst/>
          </a:prstGeom>
          <a:solidFill>
            <a:srgbClr val="DCE6F2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en-US" sz="1400" dirty="0" smtClean="0">
                <a:latin typeface="微软雅黑"/>
                <a:ea typeface="微软雅黑"/>
                <a:cs typeface="微软雅黑"/>
              </a:rPr>
              <a:t>正负流量分流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正向上线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，负向迭代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35" name="Freeform 10"/>
          <p:cNvSpPr>
            <a:spLocks/>
          </p:cNvSpPr>
          <p:nvPr/>
        </p:nvSpPr>
        <p:spPr bwMode="auto">
          <a:xfrm rot="5400000">
            <a:off x="4532091" y="1531539"/>
            <a:ext cx="431050" cy="495249"/>
          </a:xfrm>
          <a:custGeom>
            <a:avLst/>
            <a:gdLst>
              <a:gd name="T0" fmla="*/ 63 w 179"/>
              <a:gd name="T1" fmla="*/ 90 h 205"/>
              <a:gd name="T2" fmla="*/ 0 w 179"/>
              <a:gd name="T3" fmla="*/ 128 h 205"/>
              <a:gd name="T4" fmla="*/ 88 w 179"/>
              <a:gd name="T5" fmla="*/ 0 h 205"/>
              <a:gd name="T6" fmla="*/ 179 w 179"/>
              <a:gd name="T7" fmla="*/ 128 h 205"/>
              <a:gd name="T8" fmla="*/ 116 w 179"/>
              <a:gd name="T9" fmla="*/ 91 h 205"/>
              <a:gd name="T10" fmla="*/ 116 w 179"/>
              <a:gd name="T11" fmla="*/ 140 h 205"/>
              <a:gd name="T12" fmla="*/ 116 w 179"/>
              <a:gd name="T13" fmla="*/ 205 h 205"/>
              <a:gd name="T14" fmla="*/ 63 w 179"/>
              <a:gd name="T15" fmla="*/ 205 h 205"/>
              <a:gd name="T16" fmla="*/ 63 w 179"/>
              <a:gd name="T17" fmla="*/ 140 h 205"/>
              <a:gd name="T18" fmla="*/ 63 w 179"/>
              <a:gd name="T19" fmla="*/ 9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205">
                <a:moveTo>
                  <a:pt x="63" y="90"/>
                </a:moveTo>
                <a:cubicBezTo>
                  <a:pt x="43" y="95"/>
                  <a:pt x="22" y="106"/>
                  <a:pt x="0" y="128"/>
                </a:cubicBezTo>
                <a:cubicBezTo>
                  <a:pt x="88" y="0"/>
                  <a:pt x="88" y="0"/>
                  <a:pt x="88" y="0"/>
                </a:cubicBezTo>
                <a:cubicBezTo>
                  <a:pt x="179" y="128"/>
                  <a:pt x="179" y="128"/>
                  <a:pt x="179" y="128"/>
                </a:cubicBezTo>
                <a:cubicBezTo>
                  <a:pt x="179" y="128"/>
                  <a:pt x="154" y="101"/>
                  <a:pt x="116" y="91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140"/>
                  <a:pt x="63" y="140"/>
                  <a:pt x="63" y="140"/>
                </a:cubicBezTo>
                <a:lnTo>
                  <a:pt x="63" y="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latin typeface="微软雅黑"/>
              <a:ea typeface="微软雅黑"/>
              <a:cs typeface="微软雅黑"/>
            </a:endParaRPr>
          </a:p>
        </p:txBody>
      </p:sp>
      <p:sp>
        <p:nvSpPr>
          <p:cNvPr id="628" name="文本框 627"/>
          <p:cNvSpPr txBox="1"/>
          <p:nvPr/>
        </p:nvSpPr>
        <p:spPr>
          <a:xfrm>
            <a:off x="1943842" y="456822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整体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29" name="文本框 628"/>
          <p:cNvSpPr txBox="1"/>
          <p:nvPr/>
        </p:nvSpPr>
        <p:spPr>
          <a:xfrm>
            <a:off x="6732240" y="4568229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局部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30" name="组 629"/>
          <p:cNvGrpSpPr/>
          <p:nvPr/>
        </p:nvGrpSpPr>
        <p:grpSpPr>
          <a:xfrm>
            <a:off x="1403916" y="2595143"/>
            <a:ext cx="2196110" cy="2113511"/>
            <a:chOff x="1151754" y="2546471"/>
            <a:chExt cx="2196110" cy="2113511"/>
          </a:xfrm>
        </p:grpSpPr>
        <p:grpSp>
          <p:nvGrpSpPr>
            <p:cNvPr id="631" name="组合 258"/>
            <p:cNvGrpSpPr/>
            <p:nvPr/>
          </p:nvGrpSpPr>
          <p:grpSpPr>
            <a:xfrm>
              <a:off x="1151754" y="2546471"/>
              <a:ext cx="2196110" cy="2113511"/>
              <a:chOff x="3030513" y="671508"/>
              <a:chExt cx="1435089" cy="1381114"/>
            </a:xfrm>
          </p:grpSpPr>
          <p:sp>
            <p:nvSpPr>
              <p:cNvPr id="791" name="Freeform 11"/>
              <p:cNvSpPr>
                <a:spLocks noEditPoints="1"/>
              </p:cNvSpPr>
              <p:nvPr/>
            </p:nvSpPr>
            <p:spPr bwMode="auto">
              <a:xfrm>
                <a:off x="3030513" y="671508"/>
                <a:ext cx="1098540" cy="1103303"/>
              </a:xfrm>
              <a:custGeom>
                <a:avLst/>
                <a:gdLst>
                  <a:gd name="T0" fmla="*/ 188 w 376"/>
                  <a:gd name="T1" fmla="*/ 0 h 377"/>
                  <a:gd name="T2" fmla="*/ 0 w 376"/>
                  <a:gd name="T3" fmla="*/ 189 h 377"/>
                  <a:gd name="T4" fmla="*/ 188 w 376"/>
                  <a:gd name="T5" fmla="*/ 377 h 377"/>
                  <a:gd name="T6" fmla="*/ 376 w 376"/>
                  <a:gd name="T7" fmla="*/ 189 h 377"/>
                  <a:gd name="T8" fmla="*/ 188 w 376"/>
                  <a:gd name="T9" fmla="*/ 0 h 377"/>
                  <a:gd name="T10" fmla="*/ 188 w 376"/>
                  <a:gd name="T11" fmla="*/ 329 h 377"/>
                  <a:gd name="T12" fmla="*/ 48 w 376"/>
                  <a:gd name="T13" fmla="*/ 189 h 377"/>
                  <a:gd name="T14" fmla="*/ 188 w 376"/>
                  <a:gd name="T15" fmla="*/ 48 h 377"/>
                  <a:gd name="T16" fmla="*/ 328 w 376"/>
                  <a:gd name="T17" fmla="*/ 189 h 377"/>
                  <a:gd name="T18" fmla="*/ 188 w 376"/>
                  <a:gd name="T19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6" h="377">
                    <a:moveTo>
                      <a:pt x="188" y="0"/>
                    </a:moveTo>
                    <a:cubicBezTo>
                      <a:pt x="84" y="0"/>
                      <a:pt x="0" y="85"/>
                      <a:pt x="0" y="189"/>
                    </a:cubicBezTo>
                    <a:cubicBezTo>
                      <a:pt x="0" y="292"/>
                      <a:pt x="84" y="377"/>
                      <a:pt x="188" y="377"/>
                    </a:cubicBezTo>
                    <a:cubicBezTo>
                      <a:pt x="292" y="377"/>
                      <a:pt x="376" y="292"/>
                      <a:pt x="376" y="189"/>
                    </a:cubicBezTo>
                    <a:cubicBezTo>
                      <a:pt x="376" y="85"/>
                      <a:pt x="292" y="0"/>
                      <a:pt x="188" y="0"/>
                    </a:cubicBezTo>
                    <a:close/>
                    <a:moveTo>
                      <a:pt x="188" y="329"/>
                    </a:moveTo>
                    <a:cubicBezTo>
                      <a:pt x="111" y="329"/>
                      <a:pt x="48" y="266"/>
                      <a:pt x="48" y="189"/>
                    </a:cubicBezTo>
                    <a:cubicBezTo>
                      <a:pt x="48" y="111"/>
                      <a:pt x="111" y="48"/>
                      <a:pt x="188" y="48"/>
                    </a:cubicBezTo>
                    <a:cubicBezTo>
                      <a:pt x="265" y="48"/>
                      <a:pt x="328" y="111"/>
                      <a:pt x="328" y="189"/>
                    </a:cubicBezTo>
                    <a:cubicBezTo>
                      <a:pt x="328" y="266"/>
                      <a:pt x="265" y="329"/>
                      <a:pt x="188" y="329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92" name="Freeform 12"/>
              <p:cNvSpPr>
                <a:spLocks/>
              </p:cNvSpPr>
              <p:nvPr/>
            </p:nvSpPr>
            <p:spPr bwMode="auto">
              <a:xfrm>
                <a:off x="3933793" y="1538276"/>
                <a:ext cx="111124" cy="115886"/>
              </a:xfrm>
              <a:custGeom>
                <a:avLst/>
                <a:gdLst>
                  <a:gd name="T0" fmla="*/ 34 w 38"/>
                  <a:gd name="T1" fmla="*/ 4 h 40"/>
                  <a:gd name="T2" fmla="*/ 34 w 38"/>
                  <a:gd name="T3" fmla="*/ 19 h 40"/>
                  <a:gd name="T4" fmla="*/ 19 w 38"/>
                  <a:gd name="T5" fmla="*/ 35 h 40"/>
                  <a:gd name="T6" fmla="*/ 4 w 38"/>
                  <a:gd name="T7" fmla="*/ 36 h 40"/>
                  <a:gd name="T8" fmla="*/ 4 w 38"/>
                  <a:gd name="T9" fmla="*/ 36 h 40"/>
                  <a:gd name="T10" fmla="*/ 5 w 38"/>
                  <a:gd name="T11" fmla="*/ 21 h 40"/>
                  <a:gd name="T12" fmla="*/ 19 w 38"/>
                  <a:gd name="T13" fmla="*/ 6 h 40"/>
                  <a:gd name="T14" fmla="*/ 34 w 38"/>
                  <a:gd name="T1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34" y="4"/>
                    </a:moveTo>
                    <a:cubicBezTo>
                      <a:pt x="38" y="8"/>
                      <a:pt x="38" y="15"/>
                      <a:pt x="34" y="19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5" y="39"/>
                      <a:pt x="8" y="40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2"/>
                      <a:pt x="1" y="26"/>
                      <a:pt x="5" y="2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4" y="1"/>
                      <a:pt x="30" y="0"/>
                      <a:pt x="34" y="4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93" name="Freeform 13"/>
              <p:cNvSpPr>
                <a:spLocks/>
              </p:cNvSpPr>
              <p:nvPr/>
            </p:nvSpPr>
            <p:spPr bwMode="auto">
              <a:xfrm>
                <a:off x="3971894" y="1573201"/>
                <a:ext cx="493708" cy="479421"/>
              </a:xfrm>
              <a:custGeom>
                <a:avLst/>
                <a:gdLst>
                  <a:gd name="T0" fmla="*/ 163 w 169"/>
                  <a:gd name="T1" fmla="*/ 104 h 164"/>
                  <a:gd name="T2" fmla="*/ 162 w 169"/>
                  <a:gd name="T3" fmla="*/ 129 h 164"/>
                  <a:gd name="T4" fmla="*/ 137 w 169"/>
                  <a:gd name="T5" fmla="*/ 155 h 164"/>
                  <a:gd name="T6" fmla="*/ 112 w 169"/>
                  <a:gd name="T7" fmla="*/ 158 h 164"/>
                  <a:gd name="T8" fmla="*/ 112 w 169"/>
                  <a:gd name="T9" fmla="*/ 158 h 164"/>
                  <a:gd name="T10" fmla="*/ 7 w 169"/>
                  <a:gd name="T11" fmla="*/ 33 h 164"/>
                  <a:gd name="T12" fmla="*/ 32 w 169"/>
                  <a:gd name="T13" fmla="*/ 7 h 164"/>
                  <a:gd name="T14" fmla="*/ 163 w 169"/>
                  <a:gd name="T15" fmla="*/ 10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164">
                    <a:moveTo>
                      <a:pt x="163" y="104"/>
                    </a:moveTo>
                    <a:cubicBezTo>
                      <a:pt x="169" y="110"/>
                      <a:pt x="169" y="121"/>
                      <a:pt x="162" y="129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0" y="163"/>
                      <a:pt x="119" y="164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05" y="151"/>
                      <a:pt x="0" y="41"/>
                      <a:pt x="7" y="3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9" y="0"/>
                      <a:pt x="156" y="97"/>
                      <a:pt x="163" y="104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94" name="Freeform 16"/>
              <p:cNvSpPr>
                <a:spLocks/>
              </p:cNvSpPr>
              <p:nvPr/>
            </p:nvSpPr>
            <p:spPr bwMode="auto">
              <a:xfrm>
                <a:off x="3590899" y="844543"/>
                <a:ext cx="354009" cy="287336"/>
              </a:xfrm>
              <a:custGeom>
                <a:avLst/>
                <a:gdLst>
                  <a:gd name="T0" fmla="*/ 105 w 121"/>
                  <a:gd name="T1" fmla="*/ 93 h 98"/>
                  <a:gd name="T2" fmla="*/ 7 w 121"/>
                  <a:gd name="T3" fmla="*/ 15 h 98"/>
                  <a:gd name="T4" fmla="*/ 7 w 121"/>
                  <a:gd name="T5" fmla="*/ 15 h 98"/>
                  <a:gd name="T6" fmla="*/ 1 w 121"/>
                  <a:gd name="T7" fmla="*/ 7 h 98"/>
                  <a:gd name="T8" fmla="*/ 1 w 121"/>
                  <a:gd name="T9" fmla="*/ 7 h 98"/>
                  <a:gd name="T10" fmla="*/ 9 w 121"/>
                  <a:gd name="T11" fmla="*/ 0 h 98"/>
                  <a:gd name="T12" fmla="*/ 9 w 121"/>
                  <a:gd name="T13" fmla="*/ 0 h 98"/>
                  <a:gd name="T14" fmla="*/ 119 w 121"/>
                  <a:gd name="T15" fmla="*/ 88 h 98"/>
                  <a:gd name="T16" fmla="*/ 119 w 121"/>
                  <a:gd name="T17" fmla="*/ 88 h 98"/>
                  <a:gd name="T18" fmla="*/ 115 w 121"/>
                  <a:gd name="T19" fmla="*/ 98 h 98"/>
                  <a:gd name="T20" fmla="*/ 115 w 121"/>
                  <a:gd name="T21" fmla="*/ 98 h 98"/>
                  <a:gd name="T22" fmla="*/ 112 w 121"/>
                  <a:gd name="T23" fmla="*/ 98 h 98"/>
                  <a:gd name="T24" fmla="*/ 112 w 121"/>
                  <a:gd name="T25" fmla="*/ 98 h 98"/>
                  <a:gd name="T26" fmla="*/ 105 w 121"/>
                  <a:gd name="T27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98">
                    <a:moveTo>
                      <a:pt x="105" y="93"/>
                    </a:moveTo>
                    <a:cubicBezTo>
                      <a:pt x="91" y="51"/>
                      <a:pt x="53" y="19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1" y="5"/>
                      <a:pt x="103" y="41"/>
                      <a:pt x="119" y="88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1" y="92"/>
                      <a:pt x="118" y="96"/>
                      <a:pt x="115" y="98"/>
                    </a:cubicBezTo>
                    <a:cubicBezTo>
                      <a:pt x="115" y="98"/>
                      <a:pt x="115" y="98"/>
                      <a:pt x="115" y="98"/>
                    </a:cubicBezTo>
                    <a:cubicBezTo>
                      <a:pt x="114" y="98"/>
                      <a:pt x="113" y="98"/>
                      <a:pt x="112" y="98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09" y="98"/>
                      <a:pt x="106" y="96"/>
                      <a:pt x="105" y="93"/>
                    </a:cubicBezTo>
                    <a:close/>
                  </a:path>
                </a:pathLst>
              </a:custGeom>
              <a:solidFill>
                <a:srgbClr val="4F81BD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95" name="Oval 17"/>
              <p:cNvSpPr>
                <a:spLocks noChangeArrowheads="1"/>
              </p:cNvSpPr>
              <p:nvPr/>
            </p:nvSpPr>
            <p:spPr bwMode="auto">
              <a:xfrm>
                <a:off x="3906838" y="1149350"/>
                <a:ext cx="52388" cy="52388"/>
              </a:xfrm>
              <a:prstGeom prst="ellipse">
                <a:avLst/>
              </a:prstGeom>
              <a:solidFill>
                <a:srgbClr val="4F81BD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632" name="组 631"/>
            <p:cNvGrpSpPr/>
            <p:nvPr/>
          </p:nvGrpSpPr>
          <p:grpSpPr>
            <a:xfrm>
              <a:off x="1524419" y="2933041"/>
              <a:ext cx="907374" cy="900278"/>
              <a:chOff x="2136353" y="2933041"/>
              <a:chExt cx="907374" cy="900278"/>
            </a:xfrm>
          </p:grpSpPr>
          <p:grpSp>
            <p:nvGrpSpPr>
              <p:cNvPr id="633" name="组 632"/>
              <p:cNvGrpSpPr/>
              <p:nvPr/>
            </p:nvGrpSpPr>
            <p:grpSpPr>
              <a:xfrm>
                <a:off x="2136353" y="2933041"/>
                <a:ext cx="431902" cy="900278"/>
                <a:chOff x="2308249" y="2715769"/>
                <a:chExt cx="549348" cy="1145087"/>
              </a:xfrm>
            </p:grpSpPr>
            <p:grpSp>
              <p:nvGrpSpPr>
                <p:cNvPr id="713" name="组 712"/>
                <p:cNvGrpSpPr/>
                <p:nvPr/>
              </p:nvGrpSpPr>
              <p:grpSpPr>
                <a:xfrm>
                  <a:off x="2308249" y="3105553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779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0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1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2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3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4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5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6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7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8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89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90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714" name="组 713"/>
                <p:cNvGrpSpPr/>
                <p:nvPr/>
              </p:nvGrpSpPr>
              <p:grpSpPr>
                <a:xfrm>
                  <a:off x="2308249" y="3300445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767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68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69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70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71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72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73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74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75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76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77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78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715" name="组 714"/>
                <p:cNvGrpSpPr/>
                <p:nvPr/>
              </p:nvGrpSpPr>
              <p:grpSpPr>
                <a:xfrm>
                  <a:off x="2308249" y="3495337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755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56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57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58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59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60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61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62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63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64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65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66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716" name="组 715"/>
                <p:cNvGrpSpPr/>
                <p:nvPr/>
              </p:nvGrpSpPr>
              <p:grpSpPr>
                <a:xfrm>
                  <a:off x="2308249" y="3690229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743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44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45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46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47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48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49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50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51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52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53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54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717" name="组 716"/>
                <p:cNvGrpSpPr/>
                <p:nvPr/>
              </p:nvGrpSpPr>
              <p:grpSpPr>
                <a:xfrm>
                  <a:off x="2308249" y="2910661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731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32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33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34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35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36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37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38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39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40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41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42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718" name="组 717"/>
                <p:cNvGrpSpPr/>
                <p:nvPr/>
              </p:nvGrpSpPr>
              <p:grpSpPr>
                <a:xfrm>
                  <a:off x="2308249" y="2715769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719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0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1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2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3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4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5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6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7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8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29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30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</p:grpSp>
          <p:grpSp>
            <p:nvGrpSpPr>
              <p:cNvPr id="634" name="组 633"/>
              <p:cNvGrpSpPr/>
              <p:nvPr/>
            </p:nvGrpSpPr>
            <p:grpSpPr>
              <a:xfrm>
                <a:off x="2611825" y="2933041"/>
                <a:ext cx="431902" cy="900278"/>
                <a:chOff x="2308249" y="2715769"/>
                <a:chExt cx="549348" cy="1145087"/>
              </a:xfrm>
            </p:grpSpPr>
            <p:grpSp>
              <p:nvGrpSpPr>
                <p:cNvPr id="635" name="组 634"/>
                <p:cNvGrpSpPr/>
                <p:nvPr/>
              </p:nvGrpSpPr>
              <p:grpSpPr>
                <a:xfrm>
                  <a:off x="2308249" y="3105553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701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02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03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04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05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06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07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08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09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10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11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12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636" name="组 635"/>
                <p:cNvGrpSpPr/>
                <p:nvPr/>
              </p:nvGrpSpPr>
              <p:grpSpPr>
                <a:xfrm>
                  <a:off x="2308249" y="3300445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689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0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1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2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3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4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5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6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7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8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99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700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637" name="组 636"/>
                <p:cNvGrpSpPr/>
                <p:nvPr/>
              </p:nvGrpSpPr>
              <p:grpSpPr>
                <a:xfrm>
                  <a:off x="2308249" y="3495337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677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78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79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80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81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82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83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84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85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86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87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88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638" name="组 637"/>
                <p:cNvGrpSpPr/>
                <p:nvPr/>
              </p:nvGrpSpPr>
              <p:grpSpPr>
                <a:xfrm>
                  <a:off x="2308249" y="3690229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665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66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67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68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69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70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71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72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73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74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75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76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639" name="组 638"/>
                <p:cNvGrpSpPr/>
                <p:nvPr/>
              </p:nvGrpSpPr>
              <p:grpSpPr>
                <a:xfrm>
                  <a:off x="2308249" y="2910661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653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54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55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56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57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58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59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60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61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62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63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64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  <p:grpSp>
              <p:nvGrpSpPr>
                <p:cNvPr id="640" name="组 639"/>
                <p:cNvGrpSpPr/>
                <p:nvPr/>
              </p:nvGrpSpPr>
              <p:grpSpPr>
                <a:xfrm>
                  <a:off x="2308249" y="2715769"/>
                  <a:ext cx="549348" cy="170627"/>
                  <a:chOff x="1642442" y="3357859"/>
                  <a:chExt cx="1722438" cy="534988"/>
                </a:xfrm>
              </p:grpSpPr>
              <p:sp>
                <p:nvSpPr>
                  <p:cNvPr id="641" name="Oval 409"/>
                  <p:cNvSpPr>
                    <a:spLocks noChangeArrowheads="1"/>
                  </p:cNvSpPr>
                  <p:nvPr/>
                </p:nvSpPr>
                <p:spPr bwMode="auto">
                  <a:xfrm>
                    <a:off x="30061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42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30886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43" name="Freeform 411"/>
                  <p:cNvSpPr>
                    <a:spLocks/>
                  </p:cNvSpPr>
                  <p:nvPr/>
                </p:nvSpPr>
                <p:spPr bwMode="auto">
                  <a:xfrm>
                    <a:off x="30886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44" name="Freeform 412"/>
                  <p:cNvSpPr>
                    <a:spLocks noEditPoints="1"/>
                  </p:cNvSpPr>
                  <p:nvPr/>
                </p:nvSpPr>
                <p:spPr bwMode="auto">
                  <a:xfrm>
                    <a:off x="28616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45" name="Oval 414"/>
                  <p:cNvSpPr>
                    <a:spLocks noChangeArrowheads="1"/>
                  </p:cNvSpPr>
                  <p:nvPr/>
                </p:nvSpPr>
                <p:spPr bwMode="auto">
                  <a:xfrm>
                    <a:off x="17869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46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18694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47" name="Freeform 416"/>
                  <p:cNvSpPr>
                    <a:spLocks/>
                  </p:cNvSpPr>
                  <p:nvPr/>
                </p:nvSpPr>
                <p:spPr bwMode="auto">
                  <a:xfrm>
                    <a:off x="18694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48" name="Freeform 417"/>
                  <p:cNvSpPr>
                    <a:spLocks noEditPoints="1"/>
                  </p:cNvSpPr>
                  <p:nvPr/>
                </p:nvSpPr>
                <p:spPr bwMode="auto">
                  <a:xfrm>
                    <a:off x="16424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6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49" name="Oval 418"/>
                  <p:cNvSpPr>
                    <a:spLocks noChangeArrowheads="1"/>
                  </p:cNvSpPr>
                  <p:nvPr/>
                </p:nvSpPr>
                <p:spPr bwMode="auto">
                  <a:xfrm>
                    <a:off x="2396504" y="3357859"/>
                    <a:ext cx="211138" cy="211138"/>
                  </a:xfrm>
                  <a:prstGeom prst="ellipse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50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2479054" y="3610272"/>
                    <a:ext cx="46038" cy="23813"/>
                  </a:xfrm>
                  <a:prstGeom prst="rect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51" name="Freeform 420"/>
                  <p:cNvSpPr>
                    <a:spLocks/>
                  </p:cNvSpPr>
                  <p:nvPr/>
                </p:nvSpPr>
                <p:spPr bwMode="auto">
                  <a:xfrm>
                    <a:off x="2479054" y="3645197"/>
                    <a:ext cx="46038" cy="88900"/>
                  </a:xfrm>
                  <a:custGeom>
                    <a:avLst/>
                    <a:gdLst>
                      <a:gd name="T0" fmla="*/ 15 w 29"/>
                      <a:gd name="T1" fmla="*/ 56 h 56"/>
                      <a:gd name="T2" fmla="*/ 29 w 29"/>
                      <a:gd name="T3" fmla="*/ 38 h 56"/>
                      <a:gd name="T4" fmla="*/ 29 w 29"/>
                      <a:gd name="T5" fmla="*/ 0 h 56"/>
                      <a:gd name="T6" fmla="*/ 0 w 29"/>
                      <a:gd name="T7" fmla="*/ 0 h 56"/>
                      <a:gd name="T8" fmla="*/ 0 w 29"/>
                      <a:gd name="T9" fmla="*/ 38 h 56"/>
                      <a:gd name="T10" fmla="*/ 15 w 29"/>
                      <a:gd name="T11" fmla="*/ 56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9" h="56">
                        <a:moveTo>
                          <a:pt x="15" y="56"/>
                        </a:moveTo>
                        <a:lnTo>
                          <a:pt x="29" y="38"/>
                        </a:lnTo>
                        <a:lnTo>
                          <a:pt x="29" y="0"/>
                        </a:lnTo>
                        <a:lnTo>
                          <a:pt x="0" y="0"/>
                        </a:lnTo>
                        <a:lnTo>
                          <a:pt x="0" y="38"/>
                        </a:lnTo>
                        <a:lnTo>
                          <a:pt x="15" y="56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  <p:sp>
                <p:nvSpPr>
                  <p:cNvPr id="652" name="Freeform 421"/>
                  <p:cNvSpPr>
                    <a:spLocks noEditPoints="1"/>
                  </p:cNvSpPr>
                  <p:nvPr/>
                </p:nvSpPr>
                <p:spPr bwMode="auto">
                  <a:xfrm>
                    <a:off x="2252042" y="3616622"/>
                    <a:ext cx="503238" cy="276225"/>
                  </a:xfrm>
                  <a:custGeom>
                    <a:avLst/>
                    <a:gdLst>
                      <a:gd name="T0" fmla="*/ 122 w 171"/>
                      <a:gd name="T1" fmla="*/ 0 h 94"/>
                      <a:gd name="T2" fmla="*/ 85 w 171"/>
                      <a:gd name="T3" fmla="*/ 48 h 94"/>
                      <a:gd name="T4" fmla="*/ 48 w 171"/>
                      <a:gd name="T5" fmla="*/ 0 h 94"/>
                      <a:gd name="T6" fmla="*/ 0 w 171"/>
                      <a:gd name="T7" fmla="*/ 49 h 94"/>
                      <a:gd name="T8" fmla="*/ 0 w 171"/>
                      <a:gd name="T9" fmla="*/ 94 h 94"/>
                      <a:gd name="T10" fmla="*/ 171 w 171"/>
                      <a:gd name="T11" fmla="*/ 94 h 94"/>
                      <a:gd name="T12" fmla="*/ 171 w 171"/>
                      <a:gd name="T13" fmla="*/ 49 h 94"/>
                      <a:gd name="T14" fmla="*/ 122 w 171"/>
                      <a:gd name="T15" fmla="*/ 0 h 94"/>
                      <a:gd name="T16" fmla="*/ 85 w 171"/>
                      <a:gd name="T17" fmla="*/ 75 h 94"/>
                      <a:gd name="T18" fmla="*/ 81 w 171"/>
                      <a:gd name="T19" fmla="*/ 71 h 94"/>
                      <a:gd name="T20" fmla="*/ 85 w 171"/>
                      <a:gd name="T21" fmla="*/ 66 h 94"/>
                      <a:gd name="T22" fmla="*/ 90 w 171"/>
                      <a:gd name="T23" fmla="*/ 71 h 94"/>
                      <a:gd name="T24" fmla="*/ 85 w 171"/>
                      <a:gd name="T25" fmla="*/ 75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1" h="94">
                        <a:moveTo>
                          <a:pt x="122" y="0"/>
                        </a:moveTo>
                        <a:cubicBezTo>
                          <a:pt x="85" y="48"/>
                          <a:pt x="85" y="48"/>
                          <a:pt x="85" y="48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24" y="5"/>
                          <a:pt x="0" y="17"/>
                          <a:pt x="0" y="49"/>
                        </a:cubicBezTo>
                        <a:cubicBezTo>
                          <a:pt x="0" y="94"/>
                          <a:pt x="0" y="94"/>
                          <a:pt x="0" y="94"/>
                        </a:cubicBezTo>
                        <a:cubicBezTo>
                          <a:pt x="171" y="94"/>
                          <a:pt x="171" y="94"/>
                          <a:pt x="171" y="94"/>
                        </a:cubicBezTo>
                        <a:cubicBezTo>
                          <a:pt x="171" y="49"/>
                          <a:pt x="171" y="49"/>
                          <a:pt x="171" y="49"/>
                        </a:cubicBezTo>
                        <a:cubicBezTo>
                          <a:pt x="171" y="17"/>
                          <a:pt x="147" y="5"/>
                          <a:pt x="122" y="0"/>
                        </a:cubicBezTo>
                        <a:close/>
                        <a:moveTo>
                          <a:pt x="85" y="75"/>
                        </a:moveTo>
                        <a:cubicBezTo>
                          <a:pt x="83" y="75"/>
                          <a:pt x="81" y="73"/>
                          <a:pt x="81" y="71"/>
                        </a:cubicBezTo>
                        <a:cubicBezTo>
                          <a:pt x="81" y="68"/>
                          <a:pt x="83" y="66"/>
                          <a:pt x="85" y="66"/>
                        </a:cubicBezTo>
                        <a:cubicBezTo>
                          <a:pt x="88" y="66"/>
                          <a:pt x="90" y="68"/>
                          <a:pt x="90" y="71"/>
                        </a:cubicBezTo>
                        <a:cubicBezTo>
                          <a:pt x="90" y="73"/>
                          <a:pt x="88" y="75"/>
                          <a:pt x="85" y="75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/>
                      <a:ea typeface="微软雅黑"/>
                      <a:cs typeface="微软雅黑"/>
                    </a:endParaRPr>
                  </a:p>
                </p:txBody>
              </p:sp>
            </p:grpSp>
          </p:grpSp>
        </p:grpSp>
      </p:grpSp>
      <p:grpSp>
        <p:nvGrpSpPr>
          <p:cNvPr id="796" name="组 795"/>
          <p:cNvGrpSpPr/>
          <p:nvPr/>
        </p:nvGrpSpPr>
        <p:grpSpPr>
          <a:xfrm>
            <a:off x="6349696" y="2859810"/>
            <a:ext cx="1224136" cy="1584176"/>
            <a:chOff x="6228184" y="2643758"/>
            <a:chExt cx="1224136" cy="1584176"/>
          </a:xfrm>
        </p:grpSpPr>
        <p:grpSp>
          <p:nvGrpSpPr>
            <p:cNvPr id="797" name="组 796"/>
            <p:cNvGrpSpPr/>
            <p:nvPr/>
          </p:nvGrpSpPr>
          <p:grpSpPr>
            <a:xfrm>
              <a:off x="6386565" y="2716095"/>
              <a:ext cx="907374" cy="287375"/>
              <a:chOff x="6384825" y="2861033"/>
              <a:chExt cx="907374" cy="287375"/>
            </a:xfrm>
          </p:grpSpPr>
          <p:grpSp>
            <p:nvGrpSpPr>
              <p:cNvPr id="907" name="组 906"/>
              <p:cNvGrpSpPr/>
              <p:nvPr/>
            </p:nvGrpSpPr>
            <p:grpSpPr>
              <a:xfrm>
                <a:off x="6384825" y="3014259"/>
                <a:ext cx="431902" cy="134149"/>
                <a:chOff x="1642442" y="3357859"/>
                <a:chExt cx="1722438" cy="534988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947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8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9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0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1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2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3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4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5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6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7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58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908" name="组 907"/>
              <p:cNvGrpSpPr/>
              <p:nvPr/>
            </p:nvGrpSpPr>
            <p:grpSpPr>
              <a:xfrm>
                <a:off x="6384825" y="2861033"/>
                <a:ext cx="431902" cy="134149"/>
                <a:chOff x="1642442" y="3357859"/>
                <a:chExt cx="1722438" cy="534988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935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6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7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8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9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0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1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2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3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4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5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46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909" name="组 908"/>
              <p:cNvGrpSpPr/>
              <p:nvPr/>
            </p:nvGrpSpPr>
            <p:grpSpPr>
              <a:xfrm>
                <a:off x="6860297" y="3014259"/>
                <a:ext cx="431902" cy="134149"/>
                <a:chOff x="1642442" y="3357859"/>
                <a:chExt cx="1722438" cy="534988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923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4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5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6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7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8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9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0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1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2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3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34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910" name="组 909"/>
              <p:cNvGrpSpPr/>
              <p:nvPr/>
            </p:nvGrpSpPr>
            <p:grpSpPr>
              <a:xfrm>
                <a:off x="6860297" y="2861033"/>
                <a:ext cx="431902" cy="134149"/>
                <a:chOff x="1642442" y="3357859"/>
                <a:chExt cx="1722438" cy="534988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911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12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13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14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15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16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17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18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19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0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1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22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</p:grpSp>
        <p:sp>
          <p:nvSpPr>
            <p:cNvPr id="798" name="矩形 797"/>
            <p:cNvSpPr/>
            <p:nvPr/>
          </p:nvSpPr>
          <p:spPr>
            <a:xfrm>
              <a:off x="6228184" y="2643758"/>
              <a:ext cx="1224136" cy="432048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799" name="组 798"/>
            <p:cNvGrpSpPr/>
            <p:nvPr/>
          </p:nvGrpSpPr>
          <p:grpSpPr>
            <a:xfrm>
              <a:off x="6386565" y="3292159"/>
              <a:ext cx="907374" cy="287375"/>
              <a:chOff x="6384825" y="2861033"/>
              <a:chExt cx="907374" cy="287375"/>
            </a:xfrm>
            <a:solidFill>
              <a:sysClr val="windowText" lastClr="000000">
                <a:lumMod val="50000"/>
                <a:lumOff val="50000"/>
              </a:sysClr>
            </a:solidFill>
          </p:grpSpPr>
          <p:grpSp>
            <p:nvGrpSpPr>
              <p:cNvPr id="855" name="组 854"/>
              <p:cNvGrpSpPr/>
              <p:nvPr/>
            </p:nvGrpSpPr>
            <p:grpSpPr>
              <a:xfrm>
                <a:off x="6384825" y="3014259"/>
                <a:ext cx="431902" cy="134149"/>
                <a:chOff x="1642442" y="3357859"/>
                <a:chExt cx="1722438" cy="534988"/>
              </a:xfrm>
              <a:grpFill/>
            </p:grpSpPr>
            <p:sp>
              <p:nvSpPr>
                <p:cNvPr id="895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96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97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98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99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00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01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02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03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04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05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906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856" name="组 855"/>
              <p:cNvGrpSpPr/>
              <p:nvPr/>
            </p:nvGrpSpPr>
            <p:grpSpPr>
              <a:xfrm>
                <a:off x="6384825" y="2861033"/>
                <a:ext cx="431902" cy="134149"/>
                <a:chOff x="1642442" y="3357859"/>
                <a:chExt cx="1722438" cy="534988"/>
              </a:xfrm>
              <a:grpFill/>
            </p:grpSpPr>
            <p:sp>
              <p:nvSpPr>
                <p:cNvPr id="883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84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85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86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87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88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89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90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91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92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93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94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857" name="组 856"/>
              <p:cNvGrpSpPr/>
              <p:nvPr/>
            </p:nvGrpSpPr>
            <p:grpSpPr>
              <a:xfrm>
                <a:off x="6860297" y="3014259"/>
                <a:ext cx="431902" cy="134149"/>
                <a:chOff x="1642442" y="3357859"/>
                <a:chExt cx="1722438" cy="534988"/>
              </a:xfrm>
              <a:grpFill/>
            </p:grpSpPr>
            <p:sp>
              <p:nvSpPr>
                <p:cNvPr id="871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72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73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74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75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76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77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78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79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80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81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82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858" name="组 857"/>
              <p:cNvGrpSpPr/>
              <p:nvPr/>
            </p:nvGrpSpPr>
            <p:grpSpPr>
              <a:xfrm>
                <a:off x="6860297" y="2861033"/>
                <a:ext cx="431902" cy="134149"/>
                <a:chOff x="1642442" y="3357859"/>
                <a:chExt cx="1722438" cy="534988"/>
              </a:xfrm>
              <a:grpFill/>
            </p:grpSpPr>
            <p:sp>
              <p:nvSpPr>
                <p:cNvPr id="859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0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1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2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3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4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5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6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7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8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69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70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</p:grpSp>
        <p:sp>
          <p:nvSpPr>
            <p:cNvPr id="800" name="矩形 799"/>
            <p:cNvSpPr/>
            <p:nvPr/>
          </p:nvSpPr>
          <p:spPr>
            <a:xfrm>
              <a:off x="6228184" y="3219822"/>
              <a:ext cx="1224136" cy="432048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01" name="组 800"/>
            <p:cNvGrpSpPr/>
            <p:nvPr/>
          </p:nvGrpSpPr>
          <p:grpSpPr>
            <a:xfrm>
              <a:off x="6386565" y="3868223"/>
              <a:ext cx="907374" cy="287375"/>
              <a:chOff x="6384825" y="2861033"/>
              <a:chExt cx="907374" cy="287375"/>
            </a:xfrm>
            <a:solidFill>
              <a:srgbClr val="FF0000"/>
            </a:solidFill>
          </p:grpSpPr>
          <p:grpSp>
            <p:nvGrpSpPr>
              <p:cNvPr id="803" name="组 802"/>
              <p:cNvGrpSpPr/>
              <p:nvPr/>
            </p:nvGrpSpPr>
            <p:grpSpPr>
              <a:xfrm>
                <a:off x="6384825" y="3014259"/>
                <a:ext cx="431902" cy="134149"/>
                <a:chOff x="1642442" y="3357859"/>
                <a:chExt cx="1722438" cy="534988"/>
              </a:xfrm>
              <a:grpFill/>
            </p:grpSpPr>
            <p:sp>
              <p:nvSpPr>
                <p:cNvPr id="843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44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45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46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47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48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49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50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51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52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53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54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804" name="组 803"/>
              <p:cNvGrpSpPr/>
              <p:nvPr/>
            </p:nvGrpSpPr>
            <p:grpSpPr>
              <a:xfrm>
                <a:off x="6384825" y="2861033"/>
                <a:ext cx="431902" cy="134149"/>
                <a:chOff x="1642442" y="3357859"/>
                <a:chExt cx="1722438" cy="534988"/>
              </a:xfrm>
              <a:grpFill/>
            </p:grpSpPr>
            <p:sp>
              <p:nvSpPr>
                <p:cNvPr id="831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32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33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34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35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36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37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38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39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40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41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42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9BBB59">
                        <a:lumMod val="75000"/>
                      </a:srgbClr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805" name="组 804"/>
              <p:cNvGrpSpPr/>
              <p:nvPr/>
            </p:nvGrpSpPr>
            <p:grpSpPr>
              <a:xfrm>
                <a:off x="6860297" y="3014259"/>
                <a:ext cx="431902" cy="134149"/>
                <a:chOff x="1642442" y="3357859"/>
                <a:chExt cx="1722438" cy="534988"/>
              </a:xfrm>
              <a:grpFill/>
            </p:grpSpPr>
            <p:sp>
              <p:nvSpPr>
                <p:cNvPr id="819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0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1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2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3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4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5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6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7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8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29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30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  <p:grpSp>
            <p:nvGrpSpPr>
              <p:cNvPr id="806" name="组 805"/>
              <p:cNvGrpSpPr/>
              <p:nvPr/>
            </p:nvGrpSpPr>
            <p:grpSpPr>
              <a:xfrm>
                <a:off x="6860297" y="2861033"/>
                <a:ext cx="431902" cy="134149"/>
                <a:chOff x="1642442" y="3357859"/>
                <a:chExt cx="1722438" cy="534988"/>
              </a:xfrm>
              <a:grpFill/>
            </p:grpSpPr>
            <p:sp>
              <p:nvSpPr>
                <p:cNvPr id="807" name="Oval 409"/>
                <p:cNvSpPr>
                  <a:spLocks noChangeArrowheads="1"/>
                </p:cNvSpPr>
                <p:nvPr/>
              </p:nvSpPr>
              <p:spPr bwMode="auto">
                <a:xfrm>
                  <a:off x="30061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08" name="Rectangle 410"/>
                <p:cNvSpPr>
                  <a:spLocks noChangeArrowheads="1"/>
                </p:cNvSpPr>
                <p:nvPr/>
              </p:nvSpPr>
              <p:spPr bwMode="auto">
                <a:xfrm>
                  <a:off x="30886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09" name="Freeform 411"/>
                <p:cNvSpPr>
                  <a:spLocks/>
                </p:cNvSpPr>
                <p:nvPr/>
              </p:nvSpPr>
              <p:spPr bwMode="auto">
                <a:xfrm>
                  <a:off x="30886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10" name="Freeform 412"/>
                <p:cNvSpPr>
                  <a:spLocks noEditPoints="1"/>
                </p:cNvSpPr>
                <p:nvPr/>
              </p:nvSpPr>
              <p:spPr bwMode="auto">
                <a:xfrm>
                  <a:off x="28616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11" name="Oval 414"/>
                <p:cNvSpPr>
                  <a:spLocks noChangeArrowheads="1"/>
                </p:cNvSpPr>
                <p:nvPr/>
              </p:nvSpPr>
              <p:spPr bwMode="auto">
                <a:xfrm>
                  <a:off x="17869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12" name="Rectangle 415"/>
                <p:cNvSpPr>
                  <a:spLocks noChangeArrowheads="1"/>
                </p:cNvSpPr>
                <p:nvPr/>
              </p:nvSpPr>
              <p:spPr bwMode="auto">
                <a:xfrm>
                  <a:off x="18694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13" name="Freeform 416"/>
                <p:cNvSpPr>
                  <a:spLocks/>
                </p:cNvSpPr>
                <p:nvPr/>
              </p:nvSpPr>
              <p:spPr bwMode="auto">
                <a:xfrm>
                  <a:off x="18694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14" name="Freeform 417"/>
                <p:cNvSpPr>
                  <a:spLocks noEditPoints="1"/>
                </p:cNvSpPr>
                <p:nvPr/>
              </p:nvSpPr>
              <p:spPr bwMode="auto">
                <a:xfrm>
                  <a:off x="16424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6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15" name="Oval 418"/>
                <p:cNvSpPr>
                  <a:spLocks noChangeArrowheads="1"/>
                </p:cNvSpPr>
                <p:nvPr/>
              </p:nvSpPr>
              <p:spPr bwMode="auto">
                <a:xfrm>
                  <a:off x="2396504" y="3357859"/>
                  <a:ext cx="211138" cy="2111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16" name="Rectangle 419"/>
                <p:cNvSpPr>
                  <a:spLocks noChangeArrowheads="1"/>
                </p:cNvSpPr>
                <p:nvPr/>
              </p:nvSpPr>
              <p:spPr bwMode="auto">
                <a:xfrm>
                  <a:off x="2479054" y="3610272"/>
                  <a:ext cx="46038" cy="23813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17" name="Freeform 420"/>
                <p:cNvSpPr>
                  <a:spLocks/>
                </p:cNvSpPr>
                <p:nvPr/>
              </p:nvSpPr>
              <p:spPr bwMode="auto">
                <a:xfrm>
                  <a:off x="2479054" y="3645197"/>
                  <a:ext cx="46038" cy="88900"/>
                </a:xfrm>
                <a:custGeom>
                  <a:avLst/>
                  <a:gdLst>
                    <a:gd name="T0" fmla="*/ 15 w 29"/>
                    <a:gd name="T1" fmla="*/ 56 h 56"/>
                    <a:gd name="T2" fmla="*/ 29 w 29"/>
                    <a:gd name="T3" fmla="*/ 38 h 56"/>
                    <a:gd name="T4" fmla="*/ 29 w 29"/>
                    <a:gd name="T5" fmla="*/ 0 h 56"/>
                    <a:gd name="T6" fmla="*/ 0 w 29"/>
                    <a:gd name="T7" fmla="*/ 0 h 56"/>
                    <a:gd name="T8" fmla="*/ 0 w 29"/>
                    <a:gd name="T9" fmla="*/ 38 h 56"/>
                    <a:gd name="T10" fmla="*/ 15 w 29"/>
                    <a:gd name="T11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6">
                      <a:moveTo>
                        <a:pt x="15" y="56"/>
                      </a:moveTo>
                      <a:lnTo>
                        <a:pt x="29" y="38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5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  <p:sp>
              <p:nvSpPr>
                <p:cNvPr id="818" name="Freeform 421"/>
                <p:cNvSpPr>
                  <a:spLocks noEditPoints="1"/>
                </p:cNvSpPr>
                <p:nvPr/>
              </p:nvSpPr>
              <p:spPr bwMode="auto">
                <a:xfrm>
                  <a:off x="2252042" y="3616622"/>
                  <a:ext cx="503238" cy="276225"/>
                </a:xfrm>
                <a:custGeom>
                  <a:avLst/>
                  <a:gdLst>
                    <a:gd name="T0" fmla="*/ 122 w 171"/>
                    <a:gd name="T1" fmla="*/ 0 h 94"/>
                    <a:gd name="T2" fmla="*/ 85 w 171"/>
                    <a:gd name="T3" fmla="*/ 48 h 94"/>
                    <a:gd name="T4" fmla="*/ 48 w 171"/>
                    <a:gd name="T5" fmla="*/ 0 h 94"/>
                    <a:gd name="T6" fmla="*/ 0 w 171"/>
                    <a:gd name="T7" fmla="*/ 49 h 94"/>
                    <a:gd name="T8" fmla="*/ 0 w 171"/>
                    <a:gd name="T9" fmla="*/ 94 h 94"/>
                    <a:gd name="T10" fmla="*/ 171 w 171"/>
                    <a:gd name="T11" fmla="*/ 94 h 94"/>
                    <a:gd name="T12" fmla="*/ 171 w 171"/>
                    <a:gd name="T13" fmla="*/ 49 h 94"/>
                    <a:gd name="T14" fmla="*/ 122 w 171"/>
                    <a:gd name="T15" fmla="*/ 0 h 94"/>
                    <a:gd name="T16" fmla="*/ 85 w 171"/>
                    <a:gd name="T17" fmla="*/ 75 h 94"/>
                    <a:gd name="T18" fmla="*/ 81 w 171"/>
                    <a:gd name="T19" fmla="*/ 71 h 94"/>
                    <a:gd name="T20" fmla="*/ 85 w 171"/>
                    <a:gd name="T21" fmla="*/ 66 h 94"/>
                    <a:gd name="T22" fmla="*/ 90 w 171"/>
                    <a:gd name="T23" fmla="*/ 71 h 94"/>
                    <a:gd name="T24" fmla="*/ 85 w 171"/>
                    <a:gd name="T25" fmla="*/ 7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94">
                      <a:moveTo>
                        <a:pt x="122" y="0"/>
                      </a:moveTo>
                      <a:cubicBezTo>
                        <a:pt x="85" y="48"/>
                        <a:pt x="85" y="48"/>
                        <a:pt x="85" y="48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24" y="5"/>
                        <a:pt x="0" y="17"/>
                        <a:pt x="0" y="49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171" y="94"/>
                        <a:pt x="171" y="94"/>
                        <a:pt x="171" y="94"/>
                      </a:cubicBezTo>
                      <a:cubicBezTo>
                        <a:pt x="171" y="49"/>
                        <a:pt x="171" y="49"/>
                        <a:pt x="171" y="49"/>
                      </a:cubicBezTo>
                      <a:cubicBezTo>
                        <a:pt x="171" y="17"/>
                        <a:pt x="147" y="5"/>
                        <a:pt x="122" y="0"/>
                      </a:cubicBezTo>
                      <a:close/>
                      <a:moveTo>
                        <a:pt x="85" y="75"/>
                      </a:moveTo>
                      <a:cubicBezTo>
                        <a:pt x="83" y="75"/>
                        <a:pt x="81" y="73"/>
                        <a:pt x="81" y="71"/>
                      </a:cubicBezTo>
                      <a:cubicBezTo>
                        <a:pt x="81" y="68"/>
                        <a:pt x="83" y="66"/>
                        <a:pt x="85" y="66"/>
                      </a:cubicBezTo>
                      <a:cubicBezTo>
                        <a:pt x="88" y="66"/>
                        <a:pt x="90" y="68"/>
                        <a:pt x="90" y="71"/>
                      </a:cubicBezTo>
                      <a:cubicBezTo>
                        <a:pt x="90" y="73"/>
                        <a:pt x="88" y="75"/>
                        <a:pt x="8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微软雅黑"/>
                  </a:endParaRPr>
                </a:p>
              </p:txBody>
            </p:sp>
          </p:grpSp>
        </p:grpSp>
        <p:sp>
          <p:nvSpPr>
            <p:cNvPr id="802" name="矩形 801"/>
            <p:cNvSpPr/>
            <p:nvPr/>
          </p:nvSpPr>
          <p:spPr>
            <a:xfrm>
              <a:off x="6228184" y="3795886"/>
              <a:ext cx="1224136" cy="432048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959" name="Freeform 10"/>
          <p:cNvSpPr>
            <a:spLocks/>
          </p:cNvSpPr>
          <p:nvPr/>
        </p:nvSpPr>
        <p:spPr bwMode="auto">
          <a:xfrm rot="5400000">
            <a:off x="5478021" y="3471878"/>
            <a:ext cx="582222" cy="360040"/>
          </a:xfrm>
          <a:custGeom>
            <a:avLst/>
            <a:gdLst>
              <a:gd name="T0" fmla="*/ 63 w 179"/>
              <a:gd name="T1" fmla="*/ 90 h 205"/>
              <a:gd name="T2" fmla="*/ 0 w 179"/>
              <a:gd name="T3" fmla="*/ 128 h 205"/>
              <a:gd name="T4" fmla="*/ 88 w 179"/>
              <a:gd name="T5" fmla="*/ 0 h 205"/>
              <a:gd name="T6" fmla="*/ 179 w 179"/>
              <a:gd name="T7" fmla="*/ 128 h 205"/>
              <a:gd name="T8" fmla="*/ 116 w 179"/>
              <a:gd name="T9" fmla="*/ 91 h 205"/>
              <a:gd name="T10" fmla="*/ 116 w 179"/>
              <a:gd name="T11" fmla="*/ 140 h 205"/>
              <a:gd name="T12" fmla="*/ 116 w 179"/>
              <a:gd name="T13" fmla="*/ 205 h 205"/>
              <a:gd name="T14" fmla="*/ 63 w 179"/>
              <a:gd name="T15" fmla="*/ 205 h 205"/>
              <a:gd name="T16" fmla="*/ 63 w 179"/>
              <a:gd name="T17" fmla="*/ 140 h 205"/>
              <a:gd name="T18" fmla="*/ 63 w 179"/>
              <a:gd name="T19" fmla="*/ 9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205">
                <a:moveTo>
                  <a:pt x="63" y="90"/>
                </a:moveTo>
                <a:cubicBezTo>
                  <a:pt x="43" y="95"/>
                  <a:pt x="22" y="106"/>
                  <a:pt x="0" y="128"/>
                </a:cubicBezTo>
                <a:cubicBezTo>
                  <a:pt x="88" y="0"/>
                  <a:pt x="88" y="0"/>
                  <a:pt x="88" y="0"/>
                </a:cubicBezTo>
                <a:cubicBezTo>
                  <a:pt x="179" y="128"/>
                  <a:pt x="179" y="128"/>
                  <a:pt x="179" y="128"/>
                </a:cubicBezTo>
                <a:cubicBezTo>
                  <a:pt x="179" y="128"/>
                  <a:pt x="154" y="101"/>
                  <a:pt x="116" y="91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140"/>
                  <a:pt x="63" y="140"/>
                  <a:pt x="63" y="140"/>
                </a:cubicBezTo>
                <a:lnTo>
                  <a:pt x="63" y="90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960" name="组 959"/>
          <p:cNvGrpSpPr/>
          <p:nvPr/>
        </p:nvGrpSpPr>
        <p:grpSpPr>
          <a:xfrm>
            <a:off x="7524328" y="2906557"/>
            <a:ext cx="648072" cy="1490682"/>
            <a:chOff x="7686346" y="2690505"/>
            <a:chExt cx="648072" cy="1490682"/>
          </a:xfrm>
        </p:grpSpPr>
        <p:sp>
          <p:nvSpPr>
            <p:cNvPr id="961" name="文本框 960"/>
            <p:cNvSpPr txBox="1"/>
            <p:nvPr/>
          </p:nvSpPr>
          <p:spPr>
            <a:xfrm>
              <a:off x="7686346" y="2690505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BBB59">
                      <a:lumMod val="7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正向</a:t>
              </a:r>
              <a:endPara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62" name="文本框 961"/>
            <p:cNvSpPr txBox="1"/>
            <p:nvPr/>
          </p:nvSpPr>
          <p:spPr>
            <a:xfrm>
              <a:off x="7686346" y="3266569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持平</a:t>
              </a:r>
              <a:endPara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63" name="文本框 962"/>
            <p:cNvSpPr txBox="1"/>
            <p:nvPr/>
          </p:nvSpPr>
          <p:spPr>
            <a:xfrm>
              <a:off x="7686346" y="3842633"/>
              <a:ext cx="648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/>
                  <a:ea typeface="微软雅黑"/>
                  <a:cs typeface="微软雅黑"/>
                </a:rPr>
                <a:t>负向</a:t>
              </a:r>
              <a:endPara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64" name="矩形 963"/>
          <p:cNvSpPr/>
          <p:nvPr/>
        </p:nvSpPr>
        <p:spPr>
          <a:xfrm>
            <a:off x="4036440" y="4083974"/>
            <a:ext cx="1152128" cy="504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场景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属性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65" name="组合 363"/>
          <p:cNvGrpSpPr/>
          <p:nvPr/>
        </p:nvGrpSpPr>
        <p:grpSpPr>
          <a:xfrm>
            <a:off x="4151378" y="4199915"/>
            <a:ext cx="344549" cy="344182"/>
            <a:chOff x="10445751" y="423863"/>
            <a:chExt cx="1490663" cy="1489075"/>
          </a:xfrm>
        </p:grpSpPr>
        <p:sp>
          <p:nvSpPr>
            <p:cNvPr id="966" name="Freeform 39"/>
            <p:cNvSpPr>
              <a:spLocks noEditPoints="1"/>
            </p:cNvSpPr>
            <p:nvPr/>
          </p:nvSpPr>
          <p:spPr bwMode="auto">
            <a:xfrm>
              <a:off x="10445751" y="423863"/>
              <a:ext cx="1490663" cy="1489075"/>
            </a:xfrm>
            <a:custGeom>
              <a:avLst/>
              <a:gdLst>
                <a:gd name="T0" fmla="*/ 0 w 507"/>
                <a:gd name="T1" fmla="*/ 254 h 507"/>
                <a:gd name="T2" fmla="*/ 253 w 507"/>
                <a:gd name="T3" fmla="*/ 0 h 507"/>
                <a:gd name="T4" fmla="*/ 253 w 507"/>
                <a:gd name="T5" fmla="*/ 0 h 507"/>
                <a:gd name="T6" fmla="*/ 507 w 507"/>
                <a:gd name="T7" fmla="*/ 254 h 507"/>
                <a:gd name="T8" fmla="*/ 507 w 507"/>
                <a:gd name="T9" fmla="*/ 254 h 507"/>
                <a:gd name="T10" fmla="*/ 253 w 507"/>
                <a:gd name="T11" fmla="*/ 507 h 507"/>
                <a:gd name="T12" fmla="*/ 253 w 507"/>
                <a:gd name="T13" fmla="*/ 507 h 507"/>
                <a:gd name="T14" fmla="*/ 0 w 507"/>
                <a:gd name="T15" fmla="*/ 254 h 507"/>
                <a:gd name="T16" fmla="*/ 42 w 507"/>
                <a:gd name="T17" fmla="*/ 254 h 507"/>
                <a:gd name="T18" fmla="*/ 104 w 507"/>
                <a:gd name="T19" fmla="*/ 404 h 507"/>
                <a:gd name="T20" fmla="*/ 104 w 507"/>
                <a:gd name="T21" fmla="*/ 404 h 507"/>
                <a:gd name="T22" fmla="*/ 253 w 507"/>
                <a:gd name="T23" fmla="*/ 465 h 507"/>
                <a:gd name="T24" fmla="*/ 253 w 507"/>
                <a:gd name="T25" fmla="*/ 465 h 507"/>
                <a:gd name="T26" fmla="*/ 403 w 507"/>
                <a:gd name="T27" fmla="*/ 404 h 507"/>
                <a:gd name="T28" fmla="*/ 403 w 507"/>
                <a:gd name="T29" fmla="*/ 404 h 507"/>
                <a:gd name="T30" fmla="*/ 465 w 507"/>
                <a:gd name="T31" fmla="*/ 254 h 507"/>
                <a:gd name="T32" fmla="*/ 465 w 507"/>
                <a:gd name="T33" fmla="*/ 254 h 507"/>
                <a:gd name="T34" fmla="*/ 403 w 507"/>
                <a:gd name="T35" fmla="*/ 104 h 507"/>
                <a:gd name="T36" fmla="*/ 403 w 507"/>
                <a:gd name="T37" fmla="*/ 104 h 507"/>
                <a:gd name="T38" fmla="*/ 253 w 507"/>
                <a:gd name="T39" fmla="*/ 42 h 507"/>
                <a:gd name="T40" fmla="*/ 253 w 507"/>
                <a:gd name="T41" fmla="*/ 42 h 507"/>
                <a:gd name="T42" fmla="*/ 104 w 507"/>
                <a:gd name="T43" fmla="*/ 104 h 507"/>
                <a:gd name="T44" fmla="*/ 104 w 507"/>
                <a:gd name="T45" fmla="*/ 104 h 507"/>
                <a:gd name="T46" fmla="*/ 42 w 507"/>
                <a:gd name="T47" fmla="*/ 254 h 507"/>
                <a:gd name="T48" fmla="*/ 42 w 507"/>
                <a:gd name="T49" fmla="*/ 2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7" h="507">
                  <a:moveTo>
                    <a:pt x="0" y="254"/>
                  </a:moveTo>
                  <a:cubicBezTo>
                    <a:pt x="0" y="114"/>
                    <a:pt x="113" y="0"/>
                    <a:pt x="253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393" y="0"/>
                    <a:pt x="507" y="114"/>
                    <a:pt x="507" y="254"/>
                  </a:cubicBezTo>
                  <a:cubicBezTo>
                    <a:pt x="507" y="254"/>
                    <a:pt x="507" y="254"/>
                    <a:pt x="507" y="254"/>
                  </a:cubicBezTo>
                  <a:cubicBezTo>
                    <a:pt x="507" y="394"/>
                    <a:pt x="393" y="507"/>
                    <a:pt x="253" y="507"/>
                  </a:cubicBezTo>
                  <a:cubicBezTo>
                    <a:pt x="253" y="507"/>
                    <a:pt x="253" y="507"/>
                    <a:pt x="253" y="507"/>
                  </a:cubicBezTo>
                  <a:cubicBezTo>
                    <a:pt x="113" y="507"/>
                    <a:pt x="0" y="394"/>
                    <a:pt x="0" y="254"/>
                  </a:cubicBezTo>
                  <a:close/>
                  <a:moveTo>
                    <a:pt x="42" y="254"/>
                  </a:moveTo>
                  <a:cubicBezTo>
                    <a:pt x="42" y="312"/>
                    <a:pt x="65" y="365"/>
                    <a:pt x="104" y="404"/>
                  </a:cubicBezTo>
                  <a:cubicBezTo>
                    <a:pt x="104" y="404"/>
                    <a:pt x="104" y="404"/>
                    <a:pt x="104" y="404"/>
                  </a:cubicBezTo>
                  <a:cubicBezTo>
                    <a:pt x="142" y="442"/>
                    <a:pt x="195" y="465"/>
                    <a:pt x="253" y="465"/>
                  </a:cubicBezTo>
                  <a:cubicBezTo>
                    <a:pt x="253" y="465"/>
                    <a:pt x="253" y="465"/>
                    <a:pt x="253" y="465"/>
                  </a:cubicBezTo>
                  <a:cubicBezTo>
                    <a:pt x="312" y="465"/>
                    <a:pt x="364" y="442"/>
                    <a:pt x="403" y="404"/>
                  </a:cubicBezTo>
                  <a:cubicBezTo>
                    <a:pt x="403" y="404"/>
                    <a:pt x="403" y="404"/>
                    <a:pt x="403" y="404"/>
                  </a:cubicBezTo>
                  <a:cubicBezTo>
                    <a:pt x="441" y="365"/>
                    <a:pt x="465" y="312"/>
                    <a:pt x="465" y="254"/>
                  </a:cubicBezTo>
                  <a:cubicBezTo>
                    <a:pt x="465" y="254"/>
                    <a:pt x="465" y="254"/>
                    <a:pt x="465" y="254"/>
                  </a:cubicBezTo>
                  <a:cubicBezTo>
                    <a:pt x="465" y="196"/>
                    <a:pt x="441" y="143"/>
                    <a:pt x="403" y="104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364" y="66"/>
                    <a:pt x="312" y="42"/>
                    <a:pt x="253" y="42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195" y="42"/>
                    <a:pt x="142" y="66"/>
                    <a:pt x="104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65" y="143"/>
                    <a:pt x="42" y="196"/>
                    <a:pt x="42" y="254"/>
                  </a:cubicBezTo>
                  <a:cubicBezTo>
                    <a:pt x="42" y="254"/>
                    <a:pt x="42" y="254"/>
                    <a:pt x="42" y="254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7" name="Freeform 40"/>
            <p:cNvSpPr>
              <a:spLocks/>
            </p:cNvSpPr>
            <p:nvPr/>
          </p:nvSpPr>
          <p:spPr bwMode="auto">
            <a:xfrm>
              <a:off x="11142663" y="587375"/>
              <a:ext cx="93663" cy="179388"/>
            </a:xfrm>
            <a:custGeom>
              <a:avLst/>
              <a:gdLst>
                <a:gd name="T0" fmla="*/ 32 w 32"/>
                <a:gd name="T1" fmla="*/ 45 h 61"/>
                <a:gd name="T2" fmla="*/ 16 w 32"/>
                <a:gd name="T3" fmla="*/ 61 h 61"/>
                <a:gd name="T4" fmla="*/ 16 w 32"/>
                <a:gd name="T5" fmla="*/ 61 h 61"/>
                <a:gd name="T6" fmla="*/ 0 w 32"/>
                <a:gd name="T7" fmla="*/ 45 h 61"/>
                <a:gd name="T8" fmla="*/ 0 w 32"/>
                <a:gd name="T9" fmla="*/ 15 h 61"/>
                <a:gd name="T10" fmla="*/ 16 w 32"/>
                <a:gd name="T11" fmla="*/ 0 h 61"/>
                <a:gd name="T12" fmla="*/ 16 w 32"/>
                <a:gd name="T13" fmla="*/ 0 h 61"/>
                <a:gd name="T14" fmla="*/ 32 w 32"/>
                <a:gd name="T15" fmla="*/ 15 h 61"/>
                <a:gd name="T16" fmla="*/ 32 w 32"/>
                <a:gd name="T17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1">
                  <a:moveTo>
                    <a:pt x="32" y="45"/>
                  </a:moveTo>
                  <a:cubicBezTo>
                    <a:pt x="32" y="54"/>
                    <a:pt x="25" y="61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8" y="61"/>
                    <a:pt x="0" y="54"/>
                    <a:pt x="0" y="4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8" name="Freeform 41"/>
            <p:cNvSpPr>
              <a:spLocks/>
            </p:cNvSpPr>
            <p:nvPr/>
          </p:nvSpPr>
          <p:spPr bwMode="auto">
            <a:xfrm>
              <a:off x="11142663" y="1571625"/>
              <a:ext cx="93663" cy="179388"/>
            </a:xfrm>
            <a:custGeom>
              <a:avLst/>
              <a:gdLst>
                <a:gd name="T0" fmla="*/ 32 w 32"/>
                <a:gd name="T1" fmla="*/ 46 h 61"/>
                <a:gd name="T2" fmla="*/ 16 w 32"/>
                <a:gd name="T3" fmla="*/ 61 h 61"/>
                <a:gd name="T4" fmla="*/ 16 w 32"/>
                <a:gd name="T5" fmla="*/ 61 h 61"/>
                <a:gd name="T6" fmla="*/ 0 w 32"/>
                <a:gd name="T7" fmla="*/ 46 h 61"/>
                <a:gd name="T8" fmla="*/ 0 w 32"/>
                <a:gd name="T9" fmla="*/ 16 h 61"/>
                <a:gd name="T10" fmla="*/ 16 w 32"/>
                <a:gd name="T11" fmla="*/ 0 h 61"/>
                <a:gd name="T12" fmla="*/ 16 w 32"/>
                <a:gd name="T13" fmla="*/ 0 h 61"/>
                <a:gd name="T14" fmla="*/ 32 w 32"/>
                <a:gd name="T15" fmla="*/ 16 h 61"/>
                <a:gd name="T16" fmla="*/ 32 w 32"/>
                <a:gd name="T17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61">
                  <a:moveTo>
                    <a:pt x="32" y="46"/>
                  </a:moveTo>
                  <a:cubicBezTo>
                    <a:pt x="32" y="54"/>
                    <a:pt x="25" y="61"/>
                    <a:pt x="1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8" y="61"/>
                    <a:pt x="0" y="54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9" name="Freeform 42"/>
            <p:cNvSpPr>
              <a:spLocks/>
            </p:cNvSpPr>
            <p:nvPr/>
          </p:nvSpPr>
          <p:spPr bwMode="auto">
            <a:xfrm>
              <a:off x="10607676" y="1122363"/>
              <a:ext cx="179388" cy="93663"/>
            </a:xfrm>
            <a:custGeom>
              <a:avLst/>
              <a:gdLst>
                <a:gd name="T0" fmla="*/ 45 w 61"/>
                <a:gd name="T1" fmla="*/ 0 h 32"/>
                <a:gd name="T2" fmla="*/ 61 w 61"/>
                <a:gd name="T3" fmla="*/ 16 h 32"/>
                <a:gd name="T4" fmla="*/ 61 w 61"/>
                <a:gd name="T5" fmla="*/ 16 h 32"/>
                <a:gd name="T6" fmla="*/ 45 w 61"/>
                <a:gd name="T7" fmla="*/ 32 h 32"/>
                <a:gd name="T8" fmla="*/ 16 w 61"/>
                <a:gd name="T9" fmla="*/ 32 h 32"/>
                <a:gd name="T10" fmla="*/ 0 w 61"/>
                <a:gd name="T11" fmla="*/ 16 h 32"/>
                <a:gd name="T12" fmla="*/ 0 w 61"/>
                <a:gd name="T13" fmla="*/ 16 h 32"/>
                <a:gd name="T14" fmla="*/ 16 w 61"/>
                <a:gd name="T15" fmla="*/ 0 h 32"/>
                <a:gd name="T16" fmla="*/ 45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45" y="0"/>
                  </a:moveTo>
                  <a:cubicBezTo>
                    <a:pt x="54" y="0"/>
                    <a:pt x="61" y="7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25"/>
                    <a:pt x="54" y="32"/>
                    <a:pt x="4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0" name="Freeform 43"/>
            <p:cNvSpPr>
              <a:spLocks/>
            </p:cNvSpPr>
            <p:nvPr/>
          </p:nvSpPr>
          <p:spPr bwMode="auto">
            <a:xfrm>
              <a:off x="11591926" y="1122363"/>
              <a:ext cx="179388" cy="93663"/>
            </a:xfrm>
            <a:custGeom>
              <a:avLst/>
              <a:gdLst>
                <a:gd name="T0" fmla="*/ 46 w 61"/>
                <a:gd name="T1" fmla="*/ 0 h 32"/>
                <a:gd name="T2" fmla="*/ 61 w 61"/>
                <a:gd name="T3" fmla="*/ 16 h 32"/>
                <a:gd name="T4" fmla="*/ 61 w 61"/>
                <a:gd name="T5" fmla="*/ 16 h 32"/>
                <a:gd name="T6" fmla="*/ 46 w 61"/>
                <a:gd name="T7" fmla="*/ 32 h 32"/>
                <a:gd name="T8" fmla="*/ 16 w 61"/>
                <a:gd name="T9" fmla="*/ 32 h 32"/>
                <a:gd name="T10" fmla="*/ 0 w 61"/>
                <a:gd name="T11" fmla="*/ 16 h 32"/>
                <a:gd name="T12" fmla="*/ 0 w 61"/>
                <a:gd name="T13" fmla="*/ 16 h 32"/>
                <a:gd name="T14" fmla="*/ 16 w 61"/>
                <a:gd name="T15" fmla="*/ 0 h 32"/>
                <a:gd name="T16" fmla="*/ 46 w 61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2">
                  <a:moveTo>
                    <a:pt x="46" y="0"/>
                  </a:moveTo>
                  <a:cubicBezTo>
                    <a:pt x="54" y="0"/>
                    <a:pt x="61" y="7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25"/>
                    <a:pt x="54" y="32"/>
                    <a:pt x="4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1" name="Freeform 44"/>
            <p:cNvSpPr>
              <a:spLocks noEditPoints="1"/>
            </p:cNvSpPr>
            <p:nvPr/>
          </p:nvSpPr>
          <p:spPr bwMode="auto">
            <a:xfrm>
              <a:off x="10652126" y="631825"/>
              <a:ext cx="1077913" cy="1074738"/>
            </a:xfrm>
            <a:custGeom>
              <a:avLst/>
              <a:gdLst>
                <a:gd name="T0" fmla="*/ 311 w 367"/>
                <a:gd name="T1" fmla="*/ 183 h 366"/>
                <a:gd name="T2" fmla="*/ 334 w 367"/>
                <a:gd name="T3" fmla="*/ 159 h 366"/>
                <a:gd name="T4" fmla="*/ 367 w 367"/>
                <a:gd name="T5" fmla="*/ 159 h 366"/>
                <a:gd name="T6" fmla="*/ 207 w 367"/>
                <a:gd name="T7" fmla="*/ 0 h 366"/>
                <a:gd name="T8" fmla="*/ 207 w 367"/>
                <a:gd name="T9" fmla="*/ 32 h 366"/>
                <a:gd name="T10" fmla="*/ 183 w 367"/>
                <a:gd name="T11" fmla="*/ 56 h 366"/>
                <a:gd name="T12" fmla="*/ 159 w 367"/>
                <a:gd name="T13" fmla="*/ 32 h 366"/>
                <a:gd name="T14" fmla="*/ 159 w 367"/>
                <a:gd name="T15" fmla="*/ 0 h 366"/>
                <a:gd name="T16" fmla="*/ 0 w 367"/>
                <a:gd name="T17" fmla="*/ 159 h 366"/>
                <a:gd name="T18" fmla="*/ 32 w 367"/>
                <a:gd name="T19" fmla="*/ 159 h 366"/>
                <a:gd name="T20" fmla="*/ 56 w 367"/>
                <a:gd name="T21" fmla="*/ 183 h 366"/>
                <a:gd name="T22" fmla="*/ 32 w 367"/>
                <a:gd name="T23" fmla="*/ 207 h 366"/>
                <a:gd name="T24" fmla="*/ 0 w 367"/>
                <a:gd name="T25" fmla="*/ 207 h 366"/>
                <a:gd name="T26" fmla="*/ 159 w 367"/>
                <a:gd name="T27" fmla="*/ 366 h 366"/>
                <a:gd name="T28" fmla="*/ 159 w 367"/>
                <a:gd name="T29" fmla="*/ 334 h 366"/>
                <a:gd name="T30" fmla="*/ 183 w 367"/>
                <a:gd name="T31" fmla="*/ 310 h 366"/>
                <a:gd name="T32" fmla="*/ 207 w 367"/>
                <a:gd name="T33" fmla="*/ 334 h 366"/>
                <a:gd name="T34" fmla="*/ 207 w 367"/>
                <a:gd name="T35" fmla="*/ 366 h 366"/>
                <a:gd name="T36" fmla="*/ 367 w 367"/>
                <a:gd name="T37" fmla="*/ 207 h 366"/>
                <a:gd name="T38" fmla="*/ 334 w 367"/>
                <a:gd name="T39" fmla="*/ 207 h 366"/>
                <a:gd name="T40" fmla="*/ 311 w 367"/>
                <a:gd name="T41" fmla="*/ 183 h 366"/>
                <a:gd name="T42" fmla="*/ 292 w 367"/>
                <a:gd name="T43" fmla="*/ 308 h 366"/>
                <a:gd name="T44" fmla="*/ 276 w 367"/>
                <a:gd name="T45" fmla="*/ 307 h 366"/>
                <a:gd name="T46" fmla="*/ 189 w 367"/>
                <a:gd name="T47" fmla="*/ 207 h 366"/>
                <a:gd name="T48" fmla="*/ 183 w 367"/>
                <a:gd name="T49" fmla="*/ 208 h 366"/>
                <a:gd name="T50" fmla="*/ 158 w 367"/>
                <a:gd name="T51" fmla="*/ 183 h 366"/>
                <a:gd name="T52" fmla="*/ 183 w 367"/>
                <a:gd name="T53" fmla="*/ 158 h 366"/>
                <a:gd name="T54" fmla="*/ 191 w 367"/>
                <a:gd name="T55" fmla="*/ 159 h 366"/>
                <a:gd name="T56" fmla="*/ 261 w 367"/>
                <a:gd name="T57" fmla="*/ 91 h 366"/>
                <a:gd name="T58" fmla="*/ 277 w 367"/>
                <a:gd name="T59" fmla="*/ 92 h 366"/>
                <a:gd name="T60" fmla="*/ 277 w 367"/>
                <a:gd name="T61" fmla="*/ 108 h 366"/>
                <a:gd name="T62" fmla="*/ 207 w 367"/>
                <a:gd name="T63" fmla="*/ 175 h 366"/>
                <a:gd name="T64" fmla="*/ 208 w 367"/>
                <a:gd name="T65" fmla="*/ 183 h 366"/>
                <a:gd name="T66" fmla="*/ 206 w 367"/>
                <a:gd name="T67" fmla="*/ 193 h 366"/>
                <a:gd name="T68" fmla="*/ 293 w 367"/>
                <a:gd name="T69" fmla="*/ 293 h 366"/>
                <a:gd name="T70" fmla="*/ 292 w 367"/>
                <a:gd name="T71" fmla="*/ 30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7" h="366">
                  <a:moveTo>
                    <a:pt x="311" y="183"/>
                  </a:moveTo>
                  <a:cubicBezTo>
                    <a:pt x="311" y="170"/>
                    <a:pt x="321" y="159"/>
                    <a:pt x="334" y="159"/>
                  </a:cubicBezTo>
                  <a:cubicBezTo>
                    <a:pt x="367" y="159"/>
                    <a:pt x="367" y="159"/>
                    <a:pt x="367" y="159"/>
                  </a:cubicBezTo>
                  <a:cubicBezTo>
                    <a:pt x="356" y="76"/>
                    <a:pt x="290" y="10"/>
                    <a:pt x="207" y="0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07" y="45"/>
                    <a:pt x="196" y="55"/>
                    <a:pt x="183" y="56"/>
                  </a:cubicBezTo>
                  <a:cubicBezTo>
                    <a:pt x="170" y="55"/>
                    <a:pt x="159" y="45"/>
                    <a:pt x="159" y="32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76" y="10"/>
                    <a:pt x="11" y="76"/>
                    <a:pt x="0" y="159"/>
                  </a:cubicBezTo>
                  <a:cubicBezTo>
                    <a:pt x="32" y="159"/>
                    <a:pt x="32" y="159"/>
                    <a:pt x="32" y="159"/>
                  </a:cubicBezTo>
                  <a:cubicBezTo>
                    <a:pt x="45" y="159"/>
                    <a:pt x="56" y="170"/>
                    <a:pt x="56" y="183"/>
                  </a:cubicBezTo>
                  <a:cubicBezTo>
                    <a:pt x="56" y="196"/>
                    <a:pt x="45" y="207"/>
                    <a:pt x="32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1" y="290"/>
                    <a:pt x="76" y="356"/>
                    <a:pt x="159" y="366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159" y="321"/>
                    <a:pt x="170" y="310"/>
                    <a:pt x="183" y="310"/>
                  </a:cubicBezTo>
                  <a:cubicBezTo>
                    <a:pt x="196" y="310"/>
                    <a:pt x="207" y="321"/>
                    <a:pt x="207" y="334"/>
                  </a:cubicBezTo>
                  <a:cubicBezTo>
                    <a:pt x="207" y="366"/>
                    <a:pt x="207" y="366"/>
                    <a:pt x="207" y="366"/>
                  </a:cubicBezTo>
                  <a:cubicBezTo>
                    <a:pt x="290" y="356"/>
                    <a:pt x="356" y="290"/>
                    <a:pt x="367" y="207"/>
                  </a:cubicBezTo>
                  <a:cubicBezTo>
                    <a:pt x="334" y="207"/>
                    <a:pt x="334" y="207"/>
                    <a:pt x="334" y="207"/>
                  </a:cubicBezTo>
                  <a:cubicBezTo>
                    <a:pt x="321" y="207"/>
                    <a:pt x="311" y="196"/>
                    <a:pt x="311" y="183"/>
                  </a:cubicBezTo>
                  <a:close/>
                  <a:moveTo>
                    <a:pt x="292" y="308"/>
                  </a:moveTo>
                  <a:cubicBezTo>
                    <a:pt x="287" y="312"/>
                    <a:pt x="280" y="312"/>
                    <a:pt x="276" y="307"/>
                  </a:cubicBezTo>
                  <a:cubicBezTo>
                    <a:pt x="189" y="207"/>
                    <a:pt x="189" y="207"/>
                    <a:pt x="189" y="207"/>
                  </a:cubicBezTo>
                  <a:cubicBezTo>
                    <a:pt x="187" y="208"/>
                    <a:pt x="185" y="208"/>
                    <a:pt x="183" y="208"/>
                  </a:cubicBezTo>
                  <a:cubicBezTo>
                    <a:pt x="169" y="208"/>
                    <a:pt x="158" y="197"/>
                    <a:pt x="158" y="183"/>
                  </a:cubicBezTo>
                  <a:cubicBezTo>
                    <a:pt x="158" y="169"/>
                    <a:pt x="169" y="158"/>
                    <a:pt x="183" y="158"/>
                  </a:cubicBezTo>
                  <a:cubicBezTo>
                    <a:pt x="186" y="158"/>
                    <a:pt x="188" y="158"/>
                    <a:pt x="191" y="159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66" y="87"/>
                    <a:pt x="273" y="87"/>
                    <a:pt x="277" y="92"/>
                  </a:cubicBezTo>
                  <a:cubicBezTo>
                    <a:pt x="281" y="96"/>
                    <a:pt x="281" y="103"/>
                    <a:pt x="277" y="108"/>
                  </a:cubicBezTo>
                  <a:cubicBezTo>
                    <a:pt x="207" y="175"/>
                    <a:pt x="207" y="175"/>
                    <a:pt x="207" y="175"/>
                  </a:cubicBezTo>
                  <a:cubicBezTo>
                    <a:pt x="208" y="177"/>
                    <a:pt x="208" y="180"/>
                    <a:pt x="208" y="183"/>
                  </a:cubicBezTo>
                  <a:cubicBezTo>
                    <a:pt x="208" y="187"/>
                    <a:pt x="208" y="190"/>
                    <a:pt x="206" y="193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297" y="297"/>
                    <a:pt x="296" y="304"/>
                    <a:pt x="292" y="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2" name="矩形 971"/>
          <p:cNvSpPr/>
          <p:nvPr/>
        </p:nvSpPr>
        <p:spPr>
          <a:xfrm>
            <a:off x="4036440" y="2715822"/>
            <a:ext cx="1152128" cy="504056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基本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属性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73" name="组合 110"/>
          <p:cNvGrpSpPr/>
          <p:nvPr/>
        </p:nvGrpSpPr>
        <p:grpSpPr>
          <a:xfrm>
            <a:off x="4157570" y="2864126"/>
            <a:ext cx="332165" cy="279456"/>
            <a:chOff x="5146675" y="766763"/>
            <a:chExt cx="1590676" cy="1338263"/>
          </a:xfrm>
        </p:grpSpPr>
        <p:sp>
          <p:nvSpPr>
            <p:cNvPr id="974" name="Oval 18"/>
            <p:cNvSpPr>
              <a:spLocks noChangeArrowheads="1"/>
            </p:cNvSpPr>
            <p:nvPr/>
          </p:nvSpPr>
          <p:spPr bwMode="auto">
            <a:xfrm>
              <a:off x="5675313" y="766763"/>
              <a:ext cx="533400" cy="534988"/>
            </a:xfrm>
            <a:prstGeom prst="ellipse">
              <a:avLst/>
            </a:pr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5" name="Freeform 19"/>
            <p:cNvSpPr>
              <a:spLocks/>
            </p:cNvSpPr>
            <p:nvPr/>
          </p:nvSpPr>
          <p:spPr bwMode="auto">
            <a:xfrm>
              <a:off x="5511800" y="1344613"/>
              <a:ext cx="860425" cy="760413"/>
            </a:xfrm>
            <a:custGeom>
              <a:avLst/>
              <a:gdLst>
                <a:gd name="T0" fmla="*/ 201 w 301"/>
                <a:gd name="T1" fmla="*/ 0 h 266"/>
                <a:gd name="T2" fmla="*/ 151 w 301"/>
                <a:gd name="T3" fmla="*/ 67 h 266"/>
                <a:gd name="T4" fmla="*/ 101 w 301"/>
                <a:gd name="T5" fmla="*/ 0 h 266"/>
                <a:gd name="T6" fmla="*/ 0 w 301"/>
                <a:gd name="T7" fmla="*/ 144 h 266"/>
                <a:gd name="T8" fmla="*/ 0 w 301"/>
                <a:gd name="T9" fmla="*/ 235 h 266"/>
                <a:gd name="T10" fmla="*/ 0 w 301"/>
                <a:gd name="T11" fmla="*/ 235 h 266"/>
                <a:gd name="T12" fmla="*/ 151 w 301"/>
                <a:gd name="T13" fmla="*/ 266 h 266"/>
                <a:gd name="T14" fmla="*/ 301 w 301"/>
                <a:gd name="T15" fmla="*/ 235 h 266"/>
                <a:gd name="T16" fmla="*/ 301 w 301"/>
                <a:gd name="T17" fmla="*/ 235 h 266"/>
                <a:gd name="T18" fmla="*/ 301 w 301"/>
                <a:gd name="T19" fmla="*/ 144 h 266"/>
                <a:gd name="T20" fmla="*/ 201 w 301"/>
                <a:gd name="T2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66">
                  <a:moveTo>
                    <a:pt x="201" y="0"/>
                  </a:moveTo>
                  <a:cubicBezTo>
                    <a:pt x="151" y="67"/>
                    <a:pt x="151" y="67"/>
                    <a:pt x="151" y="67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2" y="21"/>
                    <a:pt x="0" y="78"/>
                    <a:pt x="0" y="14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3" y="252"/>
                    <a:pt x="69" y="266"/>
                    <a:pt x="151" y="266"/>
                  </a:cubicBezTo>
                  <a:cubicBezTo>
                    <a:pt x="232" y="266"/>
                    <a:pt x="298" y="252"/>
                    <a:pt x="301" y="235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1" y="144"/>
                    <a:pt x="301" y="144"/>
                    <a:pt x="301" y="144"/>
                  </a:cubicBezTo>
                  <a:cubicBezTo>
                    <a:pt x="301" y="78"/>
                    <a:pt x="259" y="21"/>
                    <a:pt x="201" y="0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6" name="Freeform 20"/>
            <p:cNvSpPr>
              <a:spLocks/>
            </p:cNvSpPr>
            <p:nvPr/>
          </p:nvSpPr>
          <p:spPr bwMode="auto">
            <a:xfrm>
              <a:off x="5900738" y="1319213"/>
              <a:ext cx="85725" cy="50800"/>
            </a:xfrm>
            <a:custGeom>
              <a:avLst/>
              <a:gdLst>
                <a:gd name="T0" fmla="*/ 30 w 30"/>
                <a:gd name="T1" fmla="*/ 1 h 18"/>
                <a:gd name="T2" fmla="*/ 15 w 30"/>
                <a:gd name="T3" fmla="*/ 0 h 18"/>
                <a:gd name="T4" fmla="*/ 1 w 30"/>
                <a:gd name="T5" fmla="*/ 1 h 18"/>
                <a:gd name="T6" fmla="*/ 7 w 30"/>
                <a:gd name="T7" fmla="*/ 18 h 18"/>
                <a:gd name="T8" fmla="*/ 24 w 30"/>
                <a:gd name="T9" fmla="*/ 18 h 18"/>
                <a:gd name="T10" fmla="*/ 30 w 30"/>
                <a:gd name="T1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8">
                  <a:moveTo>
                    <a:pt x="30" y="1"/>
                  </a:moveTo>
                  <a:cubicBezTo>
                    <a:pt x="25" y="0"/>
                    <a:pt x="20" y="0"/>
                    <a:pt x="15" y="0"/>
                  </a:cubicBezTo>
                  <a:cubicBezTo>
                    <a:pt x="10" y="0"/>
                    <a:pt x="6" y="0"/>
                    <a:pt x="1" y="1"/>
                  </a:cubicBezTo>
                  <a:cubicBezTo>
                    <a:pt x="1" y="1"/>
                    <a:pt x="0" y="11"/>
                    <a:pt x="7" y="18"/>
                  </a:cubicBezTo>
                  <a:cubicBezTo>
                    <a:pt x="7" y="18"/>
                    <a:pt x="18" y="18"/>
                    <a:pt x="24" y="18"/>
                  </a:cubicBezTo>
                  <a:cubicBezTo>
                    <a:pt x="24" y="18"/>
                    <a:pt x="30" y="12"/>
                    <a:pt x="30" y="1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7" name="Freeform 21"/>
            <p:cNvSpPr>
              <a:spLocks/>
            </p:cNvSpPr>
            <p:nvPr/>
          </p:nvSpPr>
          <p:spPr bwMode="auto">
            <a:xfrm>
              <a:off x="5894388" y="1377951"/>
              <a:ext cx="95250" cy="130175"/>
            </a:xfrm>
            <a:custGeom>
              <a:avLst/>
              <a:gdLst>
                <a:gd name="T0" fmla="*/ 15 w 60"/>
                <a:gd name="T1" fmla="*/ 0 h 82"/>
                <a:gd name="T2" fmla="*/ 47 w 60"/>
                <a:gd name="T3" fmla="*/ 0 h 82"/>
                <a:gd name="T4" fmla="*/ 60 w 60"/>
                <a:gd name="T5" fmla="*/ 47 h 82"/>
                <a:gd name="T6" fmla="*/ 31 w 60"/>
                <a:gd name="T7" fmla="*/ 82 h 82"/>
                <a:gd name="T8" fmla="*/ 0 w 60"/>
                <a:gd name="T9" fmla="*/ 47 h 82"/>
                <a:gd name="T10" fmla="*/ 15 w 60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2">
                  <a:moveTo>
                    <a:pt x="15" y="0"/>
                  </a:moveTo>
                  <a:lnTo>
                    <a:pt x="47" y="0"/>
                  </a:lnTo>
                  <a:lnTo>
                    <a:pt x="60" y="47"/>
                  </a:lnTo>
                  <a:lnTo>
                    <a:pt x="31" y="82"/>
                  </a:lnTo>
                  <a:lnTo>
                    <a:pt x="0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8" name="Freeform 22"/>
            <p:cNvSpPr>
              <a:spLocks/>
            </p:cNvSpPr>
            <p:nvPr/>
          </p:nvSpPr>
          <p:spPr bwMode="auto">
            <a:xfrm>
              <a:off x="5432425" y="1427163"/>
              <a:ext cx="71438" cy="96838"/>
            </a:xfrm>
            <a:custGeom>
              <a:avLst/>
              <a:gdLst>
                <a:gd name="T0" fmla="*/ 23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3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3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3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9" name="Freeform 23"/>
            <p:cNvSpPr>
              <a:spLocks/>
            </p:cNvSpPr>
            <p:nvPr/>
          </p:nvSpPr>
          <p:spPr bwMode="auto">
            <a:xfrm>
              <a:off x="5146675" y="1401763"/>
              <a:ext cx="465138" cy="568325"/>
            </a:xfrm>
            <a:custGeom>
              <a:avLst/>
              <a:gdLst>
                <a:gd name="T0" fmla="*/ 150 w 163"/>
                <a:gd name="T1" fmla="*/ 0 h 199"/>
                <a:gd name="T2" fmla="*/ 113 w 163"/>
                <a:gd name="T3" fmla="*/ 50 h 199"/>
                <a:gd name="T4" fmla="*/ 75 w 163"/>
                <a:gd name="T5" fmla="*/ 0 h 199"/>
                <a:gd name="T6" fmla="*/ 0 w 163"/>
                <a:gd name="T7" fmla="*/ 108 h 199"/>
                <a:gd name="T8" fmla="*/ 0 w 163"/>
                <a:gd name="T9" fmla="*/ 176 h 199"/>
                <a:gd name="T10" fmla="*/ 0 w 163"/>
                <a:gd name="T11" fmla="*/ 176 h 199"/>
                <a:gd name="T12" fmla="*/ 113 w 163"/>
                <a:gd name="T13" fmla="*/ 199 h 199"/>
                <a:gd name="T14" fmla="*/ 114 w 163"/>
                <a:gd name="T15" fmla="*/ 199 h 199"/>
                <a:gd name="T16" fmla="*/ 114 w 163"/>
                <a:gd name="T17" fmla="*/ 124 h 199"/>
                <a:gd name="T18" fmla="*/ 163 w 163"/>
                <a:gd name="T19" fmla="*/ 6 h 199"/>
                <a:gd name="T20" fmla="*/ 150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150" y="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1" y="16"/>
                    <a:pt x="0" y="58"/>
                    <a:pt x="0" y="10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" y="189"/>
                    <a:pt x="52" y="199"/>
                    <a:pt x="113" y="199"/>
                  </a:cubicBezTo>
                  <a:cubicBezTo>
                    <a:pt x="113" y="199"/>
                    <a:pt x="114" y="199"/>
                    <a:pt x="114" y="199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78"/>
                    <a:pt x="133" y="36"/>
                    <a:pt x="163" y="6"/>
                  </a:cubicBezTo>
                  <a:cubicBezTo>
                    <a:pt x="159" y="3"/>
                    <a:pt x="155" y="2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0" name="Freeform 24"/>
            <p:cNvSpPr>
              <a:spLocks/>
            </p:cNvSpPr>
            <p:nvPr/>
          </p:nvSpPr>
          <p:spPr bwMode="auto">
            <a:xfrm>
              <a:off x="5438775" y="1381126"/>
              <a:ext cx="61913" cy="41275"/>
            </a:xfrm>
            <a:custGeom>
              <a:avLst/>
              <a:gdLst>
                <a:gd name="T0" fmla="*/ 18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8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8" y="14"/>
                  </a:moveTo>
                  <a:cubicBezTo>
                    <a:pt x="18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8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1" name="Oval 25"/>
            <p:cNvSpPr>
              <a:spLocks noChangeArrowheads="1"/>
            </p:cNvSpPr>
            <p:nvPr/>
          </p:nvSpPr>
          <p:spPr bwMode="auto">
            <a:xfrm>
              <a:off x="5267325" y="966788"/>
              <a:ext cx="401638" cy="403225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2" name="Freeform 26"/>
            <p:cNvSpPr>
              <a:spLocks/>
            </p:cNvSpPr>
            <p:nvPr/>
          </p:nvSpPr>
          <p:spPr bwMode="auto">
            <a:xfrm>
              <a:off x="6386513" y="1381126"/>
              <a:ext cx="61913" cy="41275"/>
            </a:xfrm>
            <a:custGeom>
              <a:avLst/>
              <a:gdLst>
                <a:gd name="T0" fmla="*/ 17 w 22"/>
                <a:gd name="T1" fmla="*/ 14 h 14"/>
                <a:gd name="T2" fmla="*/ 22 w 22"/>
                <a:gd name="T3" fmla="*/ 1 h 14"/>
                <a:gd name="T4" fmla="*/ 11 w 22"/>
                <a:gd name="T5" fmla="*/ 0 h 14"/>
                <a:gd name="T6" fmla="*/ 0 w 22"/>
                <a:gd name="T7" fmla="*/ 1 h 14"/>
                <a:gd name="T8" fmla="*/ 5 w 22"/>
                <a:gd name="T9" fmla="*/ 14 h 14"/>
                <a:gd name="T10" fmla="*/ 17 w 22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17" y="14"/>
                  </a:moveTo>
                  <a:cubicBezTo>
                    <a:pt x="17" y="14"/>
                    <a:pt x="22" y="9"/>
                    <a:pt x="22" y="1"/>
                  </a:cubicBezTo>
                  <a:cubicBezTo>
                    <a:pt x="18" y="0"/>
                    <a:pt x="15" y="0"/>
                    <a:pt x="11" y="0"/>
                  </a:cubicBezTo>
                  <a:cubicBezTo>
                    <a:pt x="7" y="0"/>
                    <a:pt x="4" y="0"/>
                    <a:pt x="0" y="1"/>
                  </a:cubicBezTo>
                  <a:cubicBezTo>
                    <a:pt x="0" y="1"/>
                    <a:pt x="0" y="8"/>
                    <a:pt x="5" y="14"/>
                  </a:cubicBezTo>
                  <a:cubicBezTo>
                    <a:pt x="5" y="14"/>
                    <a:pt x="13" y="14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3" name="Freeform 27"/>
            <p:cNvSpPr>
              <a:spLocks/>
            </p:cNvSpPr>
            <p:nvPr/>
          </p:nvSpPr>
          <p:spPr bwMode="auto">
            <a:xfrm>
              <a:off x="6380163" y="1427163"/>
              <a:ext cx="71438" cy="96838"/>
            </a:xfrm>
            <a:custGeom>
              <a:avLst/>
              <a:gdLst>
                <a:gd name="T0" fmla="*/ 24 w 45"/>
                <a:gd name="T1" fmla="*/ 61 h 61"/>
                <a:gd name="T2" fmla="*/ 45 w 45"/>
                <a:gd name="T3" fmla="*/ 34 h 61"/>
                <a:gd name="T4" fmla="*/ 34 w 45"/>
                <a:gd name="T5" fmla="*/ 0 h 61"/>
                <a:gd name="T6" fmla="*/ 11 w 45"/>
                <a:gd name="T7" fmla="*/ 0 h 61"/>
                <a:gd name="T8" fmla="*/ 0 w 45"/>
                <a:gd name="T9" fmla="*/ 34 h 61"/>
                <a:gd name="T10" fmla="*/ 24 w 45"/>
                <a:gd name="T11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1">
                  <a:moveTo>
                    <a:pt x="24" y="61"/>
                  </a:moveTo>
                  <a:lnTo>
                    <a:pt x="45" y="34"/>
                  </a:lnTo>
                  <a:lnTo>
                    <a:pt x="34" y="0"/>
                  </a:lnTo>
                  <a:lnTo>
                    <a:pt x="11" y="0"/>
                  </a:lnTo>
                  <a:lnTo>
                    <a:pt x="0" y="34"/>
                  </a:lnTo>
                  <a:lnTo>
                    <a:pt x="24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4" name="Oval 28"/>
            <p:cNvSpPr>
              <a:spLocks noChangeArrowheads="1"/>
            </p:cNvSpPr>
            <p:nvPr/>
          </p:nvSpPr>
          <p:spPr bwMode="auto">
            <a:xfrm>
              <a:off x="6215063" y="966788"/>
              <a:ext cx="403225" cy="403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5" name="Freeform 29"/>
            <p:cNvSpPr>
              <a:spLocks/>
            </p:cNvSpPr>
            <p:nvPr/>
          </p:nvSpPr>
          <p:spPr bwMode="auto">
            <a:xfrm>
              <a:off x="6272213" y="1401763"/>
              <a:ext cx="465138" cy="568325"/>
            </a:xfrm>
            <a:custGeom>
              <a:avLst/>
              <a:gdLst>
                <a:gd name="T0" fmla="*/ 88 w 163"/>
                <a:gd name="T1" fmla="*/ 0 h 199"/>
                <a:gd name="T2" fmla="*/ 51 w 163"/>
                <a:gd name="T3" fmla="*/ 50 h 199"/>
                <a:gd name="T4" fmla="*/ 13 w 163"/>
                <a:gd name="T5" fmla="*/ 0 h 199"/>
                <a:gd name="T6" fmla="*/ 0 w 163"/>
                <a:gd name="T7" fmla="*/ 6 h 199"/>
                <a:gd name="T8" fmla="*/ 49 w 163"/>
                <a:gd name="T9" fmla="*/ 124 h 199"/>
                <a:gd name="T10" fmla="*/ 49 w 163"/>
                <a:gd name="T11" fmla="*/ 199 h 199"/>
                <a:gd name="T12" fmla="*/ 51 w 163"/>
                <a:gd name="T13" fmla="*/ 199 h 199"/>
                <a:gd name="T14" fmla="*/ 163 w 163"/>
                <a:gd name="T15" fmla="*/ 176 h 199"/>
                <a:gd name="T16" fmla="*/ 163 w 163"/>
                <a:gd name="T17" fmla="*/ 176 h 199"/>
                <a:gd name="T18" fmla="*/ 163 w 163"/>
                <a:gd name="T19" fmla="*/ 108 h 199"/>
                <a:gd name="T20" fmla="*/ 88 w 163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99">
                  <a:moveTo>
                    <a:pt x="88" y="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3"/>
                    <a:pt x="0" y="6"/>
                  </a:cubicBezTo>
                  <a:cubicBezTo>
                    <a:pt x="30" y="36"/>
                    <a:pt x="49" y="78"/>
                    <a:pt x="49" y="12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0" y="199"/>
                    <a:pt x="50" y="199"/>
                    <a:pt x="51" y="199"/>
                  </a:cubicBezTo>
                  <a:cubicBezTo>
                    <a:pt x="112" y="199"/>
                    <a:pt x="161" y="189"/>
                    <a:pt x="163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08"/>
                    <a:pt x="163" y="108"/>
                    <a:pt x="163" y="108"/>
                  </a:cubicBezTo>
                  <a:cubicBezTo>
                    <a:pt x="163" y="58"/>
                    <a:pt x="132" y="16"/>
                    <a:pt x="88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86" name="矩形 985"/>
          <p:cNvSpPr/>
          <p:nvPr/>
        </p:nvSpPr>
        <p:spPr>
          <a:xfrm>
            <a:off x="4036440" y="3399926"/>
            <a:ext cx="1152128" cy="504000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行为</a:t>
            </a:r>
            <a:endParaRPr kumimoji="1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属性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987" name="组 986"/>
          <p:cNvGrpSpPr>
            <a:grpSpLocks noChangeAspect="1"/>
          </p:cNvGrpSpPr>
          <p:nvPr/>
        </p:nvGrpSpPr>
        <p:grpSpPr>
          <a:xfrm>
            <a:off x="4177456" y="3473726"/>
            <a:ext cx="292393" cy="356400"/>
            <a:chOff x="3683997" y="856343"/>
            <a:chExt cx="576394" cy="702571"/>
          </a:xfrm>
          <a:solidFill>
            <a:srgbClr val="3B4449"/>
          </a:solidFill>
        </p:grpSpPr>
        <p:sp>
          <p:nvSpPr>
            <p:cNvPr id="988" name="Freeform 34"/>
            <p:cNvSpPr>
              <a:spLocks noEditPoints="1"/>
            </p:cNvSpPr>
            <p:nvPr/>
          </p:nvSpPr>
          <p:spPr bwMode="auto">
            <a:xfrm>
              <a:off x="3683997" y="856343"/>
              <a:ext cx="576394" cy="702571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9" name="Freeform 35"/>
            <p:cNvSpPr>
              <a:spLocks noEditPoints="1"/>
            </p:cNvSpPr>
            <p:nvPr/>
          </p:nvSpPr>
          <p:spPr bwMode="auto">
            <a:xfrm>
              <a:off x="3765921" y="1015436"/>
              <a:ext cx="412546" cy="433758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2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选取属性</a:t>
            </a:r>
            <a:r>
              <a:rPr kumimoji="1" lang="zh-CN" altLang="en-US" sz="2000" dirty="0" smtClean="0"/>
              <a:t>：不同属性指标</a:t>
            </a:r>
            <a:r>
              <a:rPr kumimoji="1" lang="en-US" altLang="zh-CN" sz="2000" dirty="0" smtClean="0"/>
              <a:t>diff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 smtClean="0"/>
              <a:t>DOD</a:t>
            </a:r>
            <a:r>
              <a:rPr kumimoji="1" lang="zh-CN" altLang="en-US" sz="2000" dirty="0" smtClean="0"/>
              <a:t>）差异</a:t>
            </a:r>
            <a:endParaRPr kumimoji="1"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9357"/>
              </p:ext>
            </p:extLst>
          </p:nvPr>
        </p:nvGraphicFramePr>
        <p:xfrm>
          <a:off x="467544" y="1059582"/>
          <a:ext cx="3888432" cy="339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1656184"/>
                <a:gridCol w="1080119"/>
              </a:tblGrid>
              <a:tr h="323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长点击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DOD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19881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交互点击率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交互点击率（高）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8818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交互点击率（低）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230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当前操作系统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0.0009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30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230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检索兴趣（人物）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对人物检索兴趣（高）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3080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对人物检索兴趣（低）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19881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（高）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8818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（低）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19881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当前网络环境（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0.23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8818"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（非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01181"/>
              </p:ext>
            </p:extLst>
          </p:nvPr>
        </p:nvGraphicFramePr>
        <p:xfrm>
          <a:off x="4788023" y="1059582"/>
          <a:ext cx="3888432" cy="33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/>
                <a:gridCol w="1656184"/>
                <a:gridCol w="1080119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DOD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当前操作系统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0.0066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89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交互点击率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交互点击率（高）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789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交互点击率（低）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当前网络环境（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</a:p>
                  </a:txBody>
                  <a:tcPr anchor="ctr" anchorCtr="1"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0.073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rgbClr val="D9D9D9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（非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）</a:t>
                      </a:r>
                      <a:endParaRPr lang="zh-CN" altLang="en-US" sz="12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rgbClr val="D9D9D9"/>
                    </a:solidFill>
                  </a:tcPr>
                </a:tc>
              </a:tr>
              <a:tr h="2778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（高）</a:t>
                      </a:r>
                    </a:p>
                  </a:txBody>
                  <a:tcPr anchor="ctr" anchorCtr="1">
                    <a:solidFill>
                      <a:srgbClr val="B9CDE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0.074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rgbClr val="B9CDE5"/>
                    </a:solidFill>
                  </a:tcPr>
                </a:tc>
              </a:tr>
              <a:tr h="27789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（低）</a:t>
                      </a:r>
                    </a:p>
                  </a:txBody>
                  <a:tcPr anchor="ctr" anchorCtr="1">
                    <a:solidFill>
                      <a:srgbClr val="B9CDE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7544" y="458797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按交互点击率划分的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PV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差距较大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且实验是视频产品，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故选取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当前操作系统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当前网络环境进行多维组合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7544" y="627534"/>
            <a:ext cx="828092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同理判断出其他属性的指标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DOD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显著性：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7544" y="2139702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7544" y="336383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7544" y="3939902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88024" y="1707654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88024" y="3219822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788024" y="3939902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5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手百二维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 smtClean="0"/>
              <a:t>当前</a:t>
            </a:r>
            <a:r>
              <a:rPr kumimoji="1" lang="zh-CN" altLang="en-US" sz="2000" dirty="0" smtClean="0"/>
              <a:t>操作系统</a:t>
            </a:r>
            <a:r>
              <a:rPr kumimoji="1" lang="en-US" altLang="en-US" sz="2000" dirty="0" smtClean="0"/>
              <a:t> </a:t>
            </a:r>
            <a:r>
              <a:rPr kumimoji="1" lang="en-US" altLang="zh-CN" sz="2000" dirty="0" smtClean="0"/>
              <a:t>vs</a:t>
            </a:r>
            <a:r>
              <a:rPr kumimoji="1" lang="zh-CN" altLang="en-US" sz="2000" dirty="0" smtClean="0"/>
              <a:t> 当前网络环境</a:t>
            </a:r>
            <a:endParaRPr kumimoji="1"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60828"/>
              </p:ext>
            </p:extLst>
          </p:nvPr>
        </p:nvGraphicFramePr>
        <p:xfrm>
          <a:off x="539552" y="1275606"/>
          <a:ext cx="7920881" cy="200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960107"/>
                <a:gridCol w="1200133"/>
                <a:gridCol w="1320147"/>
                <a:gridCol w="1320147"/>
                <a:gridCol w="13201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7640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Android,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非wifi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0.15%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0.72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2500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2505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非wifi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0.008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1994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8" name="组 7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9" name="矩形 8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67544" y="1779662"/>
            <a:ext cx="8064896" cy="3600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2571750"/>
            <a:ext cx="8064896" cy="72008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60432" y="177966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60432" y="271576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11"/>
          <p:cNvSpPr txBox="1"/>
          <p:nvPr/>
        </p:nvSpPr>
        <p:spPr>
          <a:xfrm>
            <a:off x="467544" y="4845809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* 换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比例均持平，未列出。</a:t>
            </a:r>
            <a:endParaRPr lang="en-US" altLang="zh-CN" sz="10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7544" y="627534"/>
            <a:ext cx="8280920" cy="67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en-US" altLang="zh-TW" sz="1600" dirty="0"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TW" altLang="en-US" sz="1600" dirty="0">
                <a:latin typeface="微软雅黑"/>
                <a:ea typeface="微软雅黑"/>
                <a:cs typeface="微软雅黑"/>
              </a:rPr>
              <a:t>下</a:t>
            </a:r>
            <a:r>
              <a:rPr kumimoji="1" lang="en-US" altLang="zh-TW" sz="1600" dirty="0" smtClean="0">
                <a:latin typeface="微软雅黑"/>
                <a:ea typeface="微软雅黑"/>
                <a:cs typeface="微软雅黑"/>
              </a:rPr>
              <a:t>wifi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手百</a:t>
            </a:r>
            <a:r>
              <a:rPr kumimoji="1" lang="zh-TW" altLang="en-US" sz="1600" dirty="0" smtClean="0">
                <a:latin typeface="微软雅黑"/>
                <a:ea typeface="微软雅黑"/>
                <a:cs typeface="微软雅黑"/>
              </a:rPr>
              <a:t>用户表现好于</a:t>
            </a:r>
            <a:r>
              <a:rPr kumimoji="1" lang="zh-TW" altLang="en-US" sz="1600" dirty="0">
                <a:latin typeface="微软雅黑"/>
                <a:ea typeface="微软雅黑"/>
                <a:cs typeface="微软雅黑"/>
              </a:rPr>
              <a:t>非</a:t>
            </a:r>
            <a:r>
              <a:rPr kumimoji="1" lang="en-US" altLang="zh-TW" sz="1600" dirty="0" err="1" smtClean="0">
                <a:latin typeface="微软雅黑"/>
                <a:ea typeface="微软雅黑"/>
                <a:cs typeface="微软雅黑"/>
              </a:rPr>
              <a:t>wifi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手百</a:t>
            </a:r>
            <a:r>
              <a:rPr kumimoji="1" lang="zh-TW" altLang="en-US" sz="1600" dirty="0" smtClean="0">
                <a:latin typeface="微软雅黑"/>
                <a:ea typeface="微软雅黑"/>
                <a:cs typeface="微软雅黑"/>
              </a:rPr>
              <a:t>用户。</a:t>
            </a:r>
            <a:endParaRPr kumimoji="1" lang="en-US" altLang="zh-TW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iPhone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用户和不同网络环境结合后的手百用户均正向。</a:t>
            </a:r>
            <a:endParaRPr kumimoji="1" lang="zh-TW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12220"/>
              </p:ext>
            </p:extLst>
          </p:nvPr>
        </p:nvGraphicFramePr>
        <p:xfrm>
          <a:off x="1763688" y="3507854"/>
          <a:ext cx="48965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224136"/>
                <a:gridCol w="1224136"/>
              </a:tblGrid>
              <a:tr h="270030">
                <a:tc rowSpan="2" grid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当前网络环境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gridSpan="2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非</a:t>
                      </a:r>
                      <a:r>
                        <a:rPr lang="en-US" altLang="zh-CN" sz="1200" dirty="0" err="1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row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当前操作系统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11560" y="350785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0598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手百二维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 smtClean="0"/>
              <a:t>当前</a:t>
            </a:r>
            <a:r>
              <a:rPr kumimoji="1" lang="zh-CN" altLang="en-US" sz="2000" dirty="0" smtClean="0"/>
              <a:t>操作系统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/>
              <a:t>vs UEI</a:t>
            </a:r>
            <a:endParaRPr kumimoji="1"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84594"/>
              </p:ext>
            </p:extLst>
          </p:nvPr>
        </p:nvGraphicFramePr>
        <p:xfrm>
          <a:off x="539552" y="1347614"/>
          <a:ext cx="79208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3"/>
                <a:gridCol w="1080120"/>
                <a:gridCol w="1320147"/>
                <a:gridCol w="1320147"/>
                <a:gridCol w="1320147"/>
                <a:gridCol w="132014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长电率显著性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.7%%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.13%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0.049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1159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0.000011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3154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0.08%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.86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0.76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6634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.97%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1.02%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5202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1" name="矩形 10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67544" y="1707654"/>
            <a:ext cx="8064896" cy="72008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2787774"/>
            <a:ext cx="8064896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60432" y="185167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60432" y="278777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544" y="627534"/>
            <a:ext cx="8280920" cy="67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en-US" altLang="zh-TW" sz="1600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用户</a:t>
            </a:r>
            <a:r>
              <a:rPr kumimoji="1" lang="zh-TW" altLang="en-US" sz="1600" dirty="0" smtClean="0">
                <a:latin typeface="微软雅黑"/>
                <a:ea typeface="微软雅黑"/>
                <a:cs typeface="微软雅黑"/>
              </a:rPr>
              <a:t>中</a:t>
            </a:r>
            <a:r>
              <a:rPr kumimoji="1" lang="en-US" altLang="zh-TW" sz="16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TW" altLang="en-US" sz="1600" dirty="0" smtClean="0">
                <a:latin typeface="微软雅黑"/>
                <a:ea typeface="微软雅黑"/>
                <a:cs typeface="微软雅黑"/>
              </a:rPr>
              <a:t>低的用户表现好于</a:t>
            </a:r>
            <a:r>
              <a:rPr kumimoji="1" lang="en-US" altLang="zh-TW" sz="16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TW" altLang="en-US" sz="1600" dirty="0" smtClean="0">
                <a:latin typeface="微软雅黑"/>
                <a:ea typeface="微软雅黑"/>
                <a:cs typeface="微软雅黑"/>
              </a:rPr>
              <a:t>高的用户。</a:t>
            </a:r>
            <a:endParaRPr kumimoji="1" lang="en-US" altLang="zh-TW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iPhone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用户和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不同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的用户结合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后的手百用户均正向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zh-TW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83061"/>
              </p:ext>
            </p:extLst>
          </p:nvPr>
        </p:nvGraphicFramePr>
        <p:xfrm>
          <a:off x="1763688" y="3507854"/>
          <a:ext cx="50405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140"/>
                <a:gridCol w="1260140"/>
                <a:gridCol w="1260140"/>
                <a:gridCol w="1260140"/>
              </a:tblGrid>
              <a:tr h="270030">
                <a:tc rowSpan="2" grid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gridSpan="2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row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当前操作系统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11560" y="336383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文本框 111"/>
          <p:cNvSpPr txBox="1"/>
          <p:nvPr/>
        </p:nvSpPr>
        <p:spPr>
          <a:xfrm>
            <a:off x="467544" y="4845809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* 换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比例均持平，未列出。</a:t>
            </a:r>
            <a:endParaRPr lang="en-US" altLang="zh-CN" sz="1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3147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手百二维</a:t>
            </a:r>
            <a:r>
              <a:rPr kumimoji="1" lang="zh-CN" altLang="en-US" sz="2000" dirty="0" smtClean="0"/>
              <a:t>：</a:t>
            </a:r>
            <a:r>
              <a:rPr kumimoji="1" lang="en-US" altLang="en-US" sz="2000" dirty="0" smtClean="0"/>
              <a:t>性别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vs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音乐检索兴趣</a:t>
            </a:r>
            <a:endParaRPr kumimoji="1"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01339"/>
              </p:ext>
            </p:extLst>
          </p:nvPr>
        </p:nvGraphicFramePr>
        <p:xfrm>
          <a:off x="539552" y="1586011"/>
          <a:ext cx="7920881" cy="181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152128"/>
                <a:gridCol w="1224136"/>
                <a:gridCol w="1080120"/>
                <a:gridCol w="912102"/>
                <a:gridCol w="1320147"/>
              </a:tblGrid>
              <a:tr h="48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243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女性，对音乐检索较少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.22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0.63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1067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243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女性，对音乐检索较多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.0001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.94%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.0078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8091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243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男性，对音乐检索较少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.17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0.20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511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243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男性，对音乐检索较多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.99%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.143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.14%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0.12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3403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1" name="矩形 10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67544" y="2407989"/>
            <a:ext cx="8064896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3056061"/>
            <a:ext cx="8064896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60432" y="238824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60432" y="310832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544" y="627534"/>
            <a:ext cx="8280920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对音乐检索较多的手百用户中，男性和女性都是正向</a:t>
            </a:r>
            <a:r>
              <a:rPr kumimoji="1" lang="zh-CN" altLang="zh-TW" sz="1600" dirty="0" smtClean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对音乐检索较多的手百用户中，男性和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女性都是持平，说明在音乐检索兴趣方面，性别对人群无法很好地进行用户体验差别的区分。</a:t>
            </a:r>
            <a:endParaRPr kumimoji="1" lang="zh-TW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33587"/>
              </p:ext>
            </p:extLst>
          </p:nvPr>
        </p:nvGraphicFramePr>
        <p:xfrm>
          <a:off x="1619672" y="3651870"/>
          <a:ext cx="51125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679"/>
                <a:gridCol w="1669831"/>
                <a:gridCol w="989529"/>
                <a:gridCol w="989529"/>
              </a:tblGrid>
              <a:tr h="270030">
                <a:tc rowSpan="2" grid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gridSpan="2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男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row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音乐检索兴趣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音乐检索兴趣多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030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音乐检索兴趣少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11560" y="341610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文本框 111"/>
          <p:cNvSpPr txBox="1"/>
          <p:nvPr/>
        </p:nvSpPr>
        <p:spPr>
          <a:xfrm>
            <a:off x="467544" y="4845809"/>
            <a:ext cx="4320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* 换</a:t>
            </a:r>
            <a:r>
              <a:rPr lang="en-US" altLang="zh-CN" sz="1000" dirty="0" smtClean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1000" dirty="0" smtClean="0">
                <a:latin typeface="微软雅黑"/>
                <a:ea typeface="微软雅黑"/>
                <a:cs typeface="微软雅黑"/>
              </a:rPr>
              <a:t>比例均持平，未列出。</a:t>
            </a:r>
            <a:endParaRPr lang="en-US" altLang="zh-CN" sz="1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1073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手百三维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 smtClean="0"/>
              <a:t>当前操作系统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vs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/>
              <a:t>UEI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vs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当前网络环境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9" name="矩形 8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7693"/>
              </p:ext>
            </p:extLst>
          </p:nvPr>
        </p:nvGraphicFramePr>
        <p:xfrm>
          <a:off x="503548" y="1559407"/>
          <a:ext cx="7992888" cy="2956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009"/>
                <a:gridCol w="1119004"/>
                <a:gridCol w="1039077"/>
                <a:gridCol w="1119003"/>
                <a:gridCol w="1358791"/>
                <a:gridCol w="1119004"/>
              </a:tblGrid>
              <a:tr h="4888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89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0.0022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3444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8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非wifi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0.55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799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89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.083%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0.86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.082%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0.84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4195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8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非wifi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0.64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0.44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1355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89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.77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.66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.0003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1929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8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非wifi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.56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048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.44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</a:t>
                      </a:r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442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894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.9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894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非wifi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,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.8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00012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.6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00073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67544" y="627534"/>
            <a:ext cx="8280920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en-US" altLang="zh-TW" sz="1600" dirty="0" smtClean="0">
                <a:latin typeface="微软雅黑"/>
                <a:ea typeface="微软雅黑"/>
                <a:cs typeface="微软雅黑"/>
              </a:rPr>
              <a:t>Android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wifi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低的手百用户为正向，且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PV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较大，为正向手百用户</a:t>
            </a:r>
            <a:r>
              <a:rPr kumimoji="1" lang="zh-TW" altLang="en-US" sz="16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TW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iPhone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wifi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低的手百用户为正向，但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iphone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用户组成的三维用户的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PV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较均匀且小，故抛弃。</a:t>
            </a:r>
            <a:endParaRPr kumimoji="1" lang="zh-TW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2131942"/>
            <a:ext cx="8064896" cy="259088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544" y="3291830"/>
            <a:ext cx="8064896" cy="259088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460432" y="213194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60432" y="329183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3098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手百三维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 smtClean="0"/>
              <a:t>当前操作系统 </a:t>
            </a:r>
            <a:r>
              <a:rPr kumimoji="1" lang="en-US" altLang="zh-CN" sz="2000" dirty="0" err="1" smtClean="0"/>
              <a:t>vs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/>
              <a:t>UEI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vs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当前网络环境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9" name="矩形 8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98583"/>
              </p:ext>
            </p:extLst>
          </p:nvPr>
        </p:nvGraphicFramePr>
        <p:xfrm>
          <a:off x="1763688" y="1275606"/>
          <a:ext cx="561662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445"/>
                <a:gridCol w="1225445"/>
                <a:gridCol w="919084"/>
                <a:gridCol w="1123325"/>
                <a:gridCol w="1123325"/>
              </a:tblGrid>
              <a:tr h="408045">
                <a:tc rowSpan="2" gridSpan="3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045">
                <a:tc gridSpan="3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045">
                <a:tc rowSpan="4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当前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操作系统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非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045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045"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非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 smtClean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 smtClean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11560" y="84355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29110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2088232" cy="504056"/>
          </a:xfrm>
        </p:spPr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69954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根据一维、二维、三维分析得出</a:t>
            </a:r>
            <a:r>
              <a:rPr kumimoji="1" lang="en-US" altLang="en-US" sz="1600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正向用户：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  <a:sym typeface="Wingdings"/>
              </a:rPr>
              <a:t>          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  <a:sym typeface="Wingdings"/>
              </a:rPr>
              <a:t>1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  <a:sym typeface="Wingdings"/>
              </a:rPr>
              <a:t>）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iphone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中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除去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wifi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条件下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比较高的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手百用户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     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Android&amp;UEI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低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&amp;wifi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环境下检索的手百用户。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03432"/>
              </p:ext>
            </p:extLst>
          </p:nvPr>
        </p:nvGraphicFramePr>
        <p:xfrm>
          <a:off x="539552" y="1851670"/>
          <a:ext cx="8136904" cy="163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手百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维用户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0.52%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1.73%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0.0037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17486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正向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0.0065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3.46%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0.00006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1.94%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0.00004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8559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其他用户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.02%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0.91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-0.005%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0.98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0.45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8927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5" name="组 4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6" name="矩形 5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69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lang="zh-CN" altLang="en-US" dirty="0"/>
              <a:t>股票多需</a:t>
            </a:r>
            <a:r>
              <a:rPr lang="zh-CN" altLang="en-US" dirty="0" smtClean="0"/>
              <a:t>求</a:t>
            </a:r>
            <a:r>
              <a:rPr lang="en-US" altLang="zh-CN" dirty="0" smtClean="0"/>
              <a:t>:</a:t>
            </a:r>
            <a:r>
              <a:rPr lang="zh-CN" altLang="en-US" dirty="0" smtClean="0"/>
              <a:t>添加引导卡</a:t>
            </a:r>
            <a:r>
              <a:rPr lang="zh-CN" altLang="en-US" dirty="0"/>
              <a:t>的方式，重新激发搜索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059582"/>
            <a:ext cx="2016224" cy="36004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059582"/>
            <a:ext cx="2016224" cy="360040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grpSp>
        <p:nvGrpSpPr>
          <p:cNvPr id="7" name="组 6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8" name="矩形 7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23528" y="699542"/>
            <a:ext cx="2016223" cy="2616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>
                <a:latin typeface="微软雅黑"/>
                <a:ea typeface="微软雅黑"/>
                <a:cs typeface="微软雅黑"/>
              </a:rPr>
              <a:t>对照组</a:t>
            </a:r>
            <a:endParaRPr kumimoji="1" lang="en-US" altLang="zh-CN" sz="11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2491196" y="758339"/>
            <a:ext cx="124574" cy="144016"/>
          </a:xfrm>
          <a:prstGeom prst="homePlate">
            <a:avLst>
              <a:gd name="adj" fmla="val 100000"/>
            </a:avLst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99792" y="699542"/>
            <a:ext cx="2016000" cy="2616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00" dirty="0" smtClean="0">
                <a:latin typeface="微软雅黑"/>
                <a:ea typeface="微软雅黑"/>
                <a:cs typeface="微软雅黑"/>
              </a:rPr>
              <a:t>实验组</a:t>
            </a:r>
            <a:endParaRPr kumimoji="1" lang="en-US" altLang="zh-CN" sz="1100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4860032" y="1075367"/>
            <a:ext cx="216024" cy="3584615"/>
          </a:xfrm>
          <a:prstGeom prst="rightBrace">
            <a:avLst>
              <a:gd name="adj1" fmla="val 5308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0072" y="987574"/>
            <a:ext cx="1412804" cy="360040"/>
          </a:xfrm>
          <a:prstGeom prst="rect">
            <a:avLst/>
          </a:prstGeom>
          <a:solidFill>
            <a:srgbClr val="28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背景</a:t>
            </a:r>
            <a:endParaRPr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0072" y="1408288"/>
            <a:ext cx="3222432" cy="1451494"/>
          </a:xfrm>
          <a:prstGeom prst="rect">
            <a:avLst/>
          </a:prstGeom>
          <a:solidFill>
            <a:srgbClr val="DCE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根据目前的</a:t>
            </a:r>
            <a:r>
              <a:rPr lang="en-US" altLang="zh-CN" sz="14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14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情况划分，目前各类别的</a:t>
            </a:r>
            <a:r>
              <a:rPr lang="en-US" altLang="zh-CN" sz="14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14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搜索结果页均已存在阿拉丁卡片，并可以满足用户各类目的基本需求，因此确定通过添加引导卡的方式，重新激发搜索，为用户提供更精确的需求。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5220072" y="3219822"/>
            <a:ext cx="3222432" cy="1224136"/>
            <a:chOff x="4283968" y="791888"/>
            <a:chExt cx="4122000" cy="1224136"/>
          </a:xfrm>
        </p:grpSpPr>
        <p:sp>
          <p:nvSpPr>
            <p:cNvPr id="17" name="矩形 16"/>
            <p:cNvSpPr/>
            <p:nvPr/>
          </p:nvSpPr>
          <p:spPr>
            <a:xfrm>
              <a:off x="4283968" y="791888"/>
              <a:ext cx="1807200" cy="360040"/>
            </a:xfrm>
            <a:prstGeom prst="rect">
              <a:avLst/>
            </a:prstGeom>
            <a:solidFill>
              <a:srgbClr val="2878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改动点</a:t>
              </a:r>
              <a:endParaRPr lang="zh-CN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3968" y="1212602"/>
              <a:ext cx="4122000" cy="803422"/>
            </a:xfrm>
            <a:prstGeom prst="rect">
              <a:avLst/>
            </a:prstGeom>
            <a:solidFill>
              <a:srgbClr val="DCE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添加引导卡的方式，重新激发搜索。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25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lang="en-US" altLang="zh-CN" dirty="0" smtClean="0"/>
              <a:t>Wise0</a:t>
            </a:r>
            <a:r>
              <a:rPr lang="zh-CN" altLang="en-US" dirty="0" smtClean="0"/>
              <a:t>维和手百</a:t>
            </a:r>
            <a:r>
              <a:rPr lang="en-US" altLang="zh-CN" dirty="0" smtClean="0"/>
              <a:t>0</a:t>
            </a:r>
            <a:r>
              <a:rPr lang="zh-CN" altLang="en-US" dirty="0" smtClean="0"/>
              <a:t>维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611560" y="699542"/>
            <a:ext cx="7848872" cy="523220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Wise0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维整体结论（抽样全量用户）：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正收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益</a:t>
            </a:r>
            <a:r>
              <a:rPr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，主要表现在实验组有点击行为比例和跳转点击率明显提高，其他整体关键指标无明显变化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1331352"/>
            <a:ext cx="78488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实验组有点击行为比例相对提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高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2.44%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，绝对提高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1.15%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47.34% -&gt; 48.49%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），该指标下用户体验正收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益。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endParaRPr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实验组跳转点击率相对提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高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4.12%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，绝对提高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2.35%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57.09% -&gt; 59.44%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），该指标下用户体验略正收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益。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endParaRPr lang="zh-CN" altLang="en-US" sz="1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实验组换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query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比例、长点击率无明显变化，该指标下用户体验持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平。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47868"/>
              </p:ext>
            </p:extLst>
          </p:nvPr>
        </p:nvGraphicFramePr>
        <p:xfrm>
          <a:off x="827584" y="3765015"/>
          <a:ext cx="5537032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211"/>
                <a:gridCol w="1137746"/>
                <a:gridCol w="1137746"/>
                <a:gridCol w="1198821"/>
                <a:gridCol w="1087508"/>
              </a:tblGrid>
              <a:tr h="408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92658"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47248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11560" y="3075806"/>
            <a:ext cx="7848872" cy="523220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手百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维整体结论（抽样手百用户）：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正收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益</a:t>
            </a:r>
            <a:r>
              <a:rPr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，主要表现在实验组有点击行为比例和跳转点击率明显提高，其他整体关键指标无明显变化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40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lang="zh-CN" altLang="en-US" dirty="0" smtClean="0"/>
              <a:t>手百一维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04152"/>
              </p:ext>
            </p:extLst>
          </p:nvPr>
        </p:nvGraphicFramePr>
        <p:xfrm>
          <a:off x="539552" y="1203598"/>
          <a:ext cx="7920880" cy="204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24"/>
                <a:gridCol w="1191924"/>
                <a:gridCol w="975211"/>
                <a:gridCol w="1137746"/>
                <a:gridCol w="1137746"/>
                <a:gridCol w="1198821"/>
                <a:gridCol w="1087508"/>
              </a:tblGrid>
              <a:tr h="408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9265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0.35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21854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658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14646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65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教育水平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高中及以下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-0.03%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0.89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0.072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16066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2658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大专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1.19%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0.12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0.34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6638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2658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本科及以上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1.21%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13739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39552" y="69954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不同性别、不同教育水平的手百用户存在明显差异。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19672" y="2931790"/>
            <a:ext cx="6912768" cy="2880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9672" y="1707654"/>
            <a:ext cx="6912768" cy="64807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60432" y="177966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60432" y="291204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081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zh-CN" altLang="en-US" dirty="0" smtClean="0"/>
              <a:t>评估框架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395264" y="699542"/>
            <a:ext cx="1080120" cy="301393"/>
          </a:xfrm>
          <a:prstGeom prst="rect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发起评估</a:t>
            </a:r>
          </a:p>
        </p:txBody>
      </p:sp>
      <p:sp>
        <p:nvSpPr>
          <p:cNvPr id="24" name="矩形 23"/>
          <p:cNvSpPr/>
          <p:nvPr/>
        </p:nvSpPr>
        <p:spPr>
          <a:xfrm>
            <a:off x="2745414" y="699542"/>
            <a:ext cx="1080120" cy="301393"/>
          </a:xfrm>
          <a:prstGeom prst="rect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人工评估</a:t>
            </a:r>
          </a:p>
        </p:txBody>
      </p:sp>
      <p:sp>
        <p:nvSpPr>
          <p:cNvPr id="37" name="矩形 36"/>
          <p:cNvSpPr/>
          <p:nvPr/>
        </p:nvSpPr>
        <p:spPr>
          <a:xfrm>
            <a:off x="4284088" y="699543"/>
            <a:ext cx="1080000" cy="302400"/>
          </a:xfrm>
          <a:prstGeom prst="rect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抽样小流量</a:t>
            </a:r>
          </a:p>
        </p:txBody>
      </p:sp>
      <p:sp>
        <p:nvSpPr>
          <p:cNvPr id="29" name="矩形 28"/>
          <p:cNvSpPr/>
          <p:nvPr/>
        </p:nvSpPr>
        <p:spPr>
          <a:xfrm>
            <a:off x="7263916" y="699542"/>
            <a:ext cx="1080120" cy="301393"/>
          </a:xfrm>
          <a:prstGeom prst="rect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结论审核</a:t>
            </a:r>
          </a:p>
        </p:txBody>
      </p:sp>
      <p:sp>
        <p:nvSpPr>
          <p:cNvPr id="34" name="矩形 33"/>
          <p:cNvSpPr/>
          <p:nvPr/>
        </p:nvSpPr>
        <p:spPr>
          <a:xfrm>
            <a:off x="387152" y="3921900"/>
            <a:ext cx="79208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评估团队</a:t>
            </a:r>
            <a:endParaRPr kumimoji="1" lang="en-US" altLang="zh-CN" sz="11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经理层</a:t>
            </a:r>
          </a:p>
        </p:txBody>
      </p:sp>
      <p:sp>
        <p:nvSpPr>
          <p:cNvPr id="31" name="矩形 30"/>
          <p:cNvSpPr/>
          <p:nvPr/>
        </p:nvSpPr>
        <p:spPr>
          <a:xfrm>
            <a:off x="387152" y="1059582"/>
            <a:ext cx="79208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PM/RD</a:t>
            </a:r>
          </a:p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发起人</a:t>
            </a:r>
          </a:p>
        </p:txBody>
      </p:sp>
      <p:sp>
        <p:nvSpPr>
          <p:cNvPr id="35" name="矩形 34"/>
          <p:cNvSpPr/>
          <p:nvPr/>
        </p:nvSpPr>
        <p:spPr>
          <a:xfrm>
            <a:off x="1395264" y="1059582"/>
            <a:ext cx="1080120" cy="4320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HI</a:t>
            </a:r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群报备</a:t>
            </a:r>
            <a:r>
              <a:rPr kumimoji="1" lang="zh-CN" altLang="en-US" sz="9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*</a:t>
            </a:r>
            <a:endParaRPr kumimoji="1" lang="en-US" altLang="zh-CN" sz="9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大禹平台送评</a:t>
            </a:r>
            <a:endParaRPr kumimoji="1" lang="en-US" altLang="zh-CN" sz="9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选择评估</a:t>
            </a:r>
            <a:r>
              <a:rPr kumimoji="1" lang="en-US" altLang="zh-CN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RD</a:t>
            </a:r>
            <a:r>
              <a:rPr kumimoji="1" lang="zh-CN" altLang="en-US" sz="9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*</a:t>
            </a:r>
          </a:p>
        </p:txBody>
      </p:sp>
      <p:sp>
        <p:nvSpPr>
          <p:cNvPr id="46" name="矩形 45"/>
          <p:cNvSpPr/>
          <p:nvPr/>
        </p:nvSpPr>
        <p:spPr>
          <a:xfrm>
            <a:off x="4283968" y="1086606"/>
            <a:ext cx="2592288" cy="33301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抽样平台</a:t>
            </a:r>
          </a:p>
          <a:p>
            <a:pPr algn="ctr"/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小流量实验</a:t>
            </a:r>
            <a:r>
              <a:rPr kumimoji="1" lang="en-US" altLang="zh-CN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多维实验</a:t>
            </a:r>
            <a:endParaRPr kumimoji="1" lang="en-US" altLang="zh-CN" sz="9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7152" y="3291830"/>
            <a:ext cx="79208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评估</a:t>
            </a:r>
            <a:r>
              <a:rPr kumimoji="1" lang="en-US" altLang="zh-CN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RD</a:t>
            </a:r>
          </a:p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指导人</a:t>
            </a:r>
          </a:p>
        </p:txBody>
      </p:sp>
      <p:sp>
        <p:nvSpPr>
          <p:cNvPr id="53" name="菱形 52"/>
          <p:cNvSpPr/>
          <p:nvPr/>
        </p:nvSpPr>
        <p:spPr>
          <a:xfrm>
            <a:off x="7191908" y="3273828"/>
            <a:ext cx="1224136" cy="432048"/>
          </a:xfrm>
          <a:prstGeom prst="diamond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指导人</a:t>
            </a:r>
            <a:endParaRPr kumimoji="1" lang="en-US" altLang="zh-CN" sz="9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9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审核</a:t>
            </a:r>
          </a:p>
        </p:txBody>
      </p:sp>
      <p:sp>
        <p:nvSpPr>
          <p:cNvPr id="54" name="菱形 53"/>
          <p:cNvSpPr/>
          <p:nvPr/>
        </p:nvSpPr>
        <p:spPr>
          <a:xfrm>
            <a:off x="7191908" y="3921900"/>
            <a:ext cx="1224136" cy="432048"/>
          </a:xfrm>
          <a:prstGeom prst="diamond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经理层</a:t>
            </a:r>
            <a:endParaRPr kumimoji="1" lang="en-US" altLang="zh-CN" sz="9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审核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55904" y="4443958"/>
            <a:ext cx="1296144" cy="360040"/>
          </a:xfrm>
          <a:prstGeom prst="roundRect">
            <a:avLst>
              <a:gd name="adj" fmla="val 50000"/>
            </a:avLst>
          </a:prstGeom>
          <a:solidFill>
            <a:srgbClr val="4F81BD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实验项目完成</a:t>
            </a:r>
          </a:p>
        </p:txBody>
      </p:sp>
      <p:sp>
        <p:nvSpPr>
          <p:cNvPr id="32" name="矩形 31"/>
          <p:cNvSpPr/>
          <p:nvPr/>
        </p:nvSpPr>
        <p:spPr>
          <a:xfrm>
            <a:off x="387152" y="1689652"/>
            <a:ext cx="792088" cy="70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评估</a:t>
            </a:r>
            <a:r>
              <a:rPr kumimoji="1" lang="en-US" altLang="zh-CN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RD</a:t>
            </a:r>
            <a:endParaRPr kumimoji="1" lang="zh-CN" altLang="en-US" sz="11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95264" y="1808915"/>
            <a:ext cx="1080120" cy="37804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需求审核</a:t>
            </a:r>
            <a:r>
              <a:rPr kumimoji="1" lang="en-US" altLang="zh-CN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&amp;</a:t>
            </a:r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实验设计</a:t>
            </a:r>
          </a:p>
        </p:txBody>
      </p:sp>
      <p:sp>
        <p:nvSpPr>
          <p:cNvPr id="47" name="矩形 46"/>
          <p:cNvSpPr/>
          <p:nvPr/>
        </p:nvSpPr>
        <p:spPr>
          <a:xfrm>
            <a:off x="5683932" y="1808936"/>
            <a:ext cx="1224136" cy="3780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确认评估方法和评估指标</a:t>
            </a:r>
          </a:p>
        </p:txBody>
      </p:sp>
      <p:sp>
        <p:nvSpPr>
          <p:cNvPr id="51" name="矩形 50"/>
          <p:cNvSpPr/>
          <p:nvPr/>
        </p:nvSpPr>
        <p:spPr>
          <a:xfrm>
            <a:off x="7263916" y="2139702"/>
            <a:ext cx="1080120" cy="2880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评估结论产出</a:t>
            </a:r>
            <a:endParaRPr kumimoji="1" lang="en-US" altLang="zh-CN" sz="9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3987552" y="1808936"/>
            <a:ext cx="1368152" cy="378000"/>
            <a:chOff x="3987552" y="1802551"/>
            <a:chExt cx="1368152" cy="378000"/>
          </a:xfrm>
        </p:grpSpPr>
        <p:sp>
          <p:nvSpPr>
            <p:cNvPr id="43" name="菱形 42"/>
            <p:cNvSpPr/>
            <p:nvPr/>
          </p:nvSpPr>
          <p:spPr>
            <a:xfrm>
              <a:off x="4049741" y="1802551"/>
              <a:ext cx="1243775" cy="378000"/>
            </a:xfrm>
            <a:prstGeom prst="diamond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87552" y="1806885"/>
              <a:ext cx="1368152" cy="36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是否需要小流量</a:t>
              </a:r>
              <a:endParaRPr kumimoji="1" lang="en-US" altLang="zh-CN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和多维评估</a:t>
              </a:r>
              <a:endParaRPr kumimoji="1" lang="zh-CN" altLang="en-US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808421" y="1808936"/>
            <a:ext cx="954106" cy="378000"/>
            <a:chOff x="2808421" y="1802548"/>
            <a:chExt cx="954106" cy="378000"/>
          </a:xfrm>
        </p:grpSpPr>
        <p:sp>
          <p:nvSpPr>
            <p:cNvPr id="6" name="菱形 5"/>
            <p:cNvSpPr/>
            <p:nvPr/>
          </p:nvSpPr>
          <p:spPr>
            <a:xfrm>
              <a:off x="2808421" y="1802548"/>
              <a:ext cx="954106" cy="378000"/>
            </a:xfrm>
            <a:prstGeom prst="diamond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840225" y="1806882"/>
              <a:ext cx="8904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90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是否</a:t>
              </a:r>
              <a:endParaRPr kumimoji="1" lang="en-US" altLang="zh-CN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sz="900" dirty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人工评估</a:t>
              </a:r>
            </a:p>
          </p:txBody>
        </p:sp>
      </p:grpSp>
      <p:cxnSp>
        <p:nvCxnSpPr>
          <p:cNvPr id="58" name="直线箭头连接符 57"/>
          <p:cNvCxnSpPr>
            <a:stCxn id="35" idx="2"/>
            <a:endCxn id="41" idx="0"/>
          </p:cNvCxnSpPr>
          <p:nvPr/>
        </p:nvCxnSpPr>
        <p:spPr>
          <a:xfrm>
            <a:off x="1935324" y="1491582"/>
            <a:ext cx="0" cy="317333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3" idx="3"/>
            <a:endCxn id="24" idx="1"/>
          </p:cNvCxnSpPr>
          <p:nvPr/>
        </p:nvCxnSpPr>
        <p:spPr>
          <a:xfrm>
            <a:off x="2475384" y="850239"/>
            <a:ext cx="270030" cy="0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24" idx="3"/>
            <a:endCxn id="37" idx="1"/>
          </p:cNvCxnSpPr>
          <p:nvPr/>
        </p:nvCxnSpPr>
        <p:spPr>
          <a:xfrm>
            <a:off x="3825534" y="850239"/>
            <a:ext cx="458554" cy="504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63" idx="3"/>
            <a:endCxn id="29" idx="1"/>
          </p:cNvCxnSpPr>
          <p:nvPr/>
        </p:nvCxnSpPr>
        <p:spPr>
          <a:xfrm flipV="1">
            <a:off x="6804128" y="850239"/>
            <a:ext cx="459788" cy="503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41" idx="3"/>
            <a:endCxn id="6" idx="1"/>
          </p:cNvCxnSpPr>
          <p:nvPr/>
        </p:nvCxnSpPr>
        <p:spPr>
          <a:xfrm>
            <a:off x="2475384" y="1997936"/>
            <a:ext cx="333037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763416" y="2193708"/>
            <a:ext cx="50405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需要</a:t>
            </a:r>
            <a:endParaRPr kumimoji="1" lang="zh-CN" altLang="en-US" sz="8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627512" y="1761660"/>
            <a:ext cx="50405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无需</a:t>
            </a:r>
            <a:endParaRPr kumimoji="1" lang="zh-CN" altLang="en-US" sz="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9" name="直线箭头连接符 78"/>
          <p:cNvCxnSpPr>
            <a:stCxn id="6" idx="3"/>
            <a:endCxn id="43" idx="1"/>
          </p:cNvCxnSpPr>
          <p:nvPr/>
        </p:nvCxnSpPr>
        <p:spPr>
          <a:xfrm>
            <a:off x="3762527" y="1997936"/>
            <a:ext cx="287214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>
            <a:stCxn id="43" idx="3"/>
            <a:endCxn id="47" idx="1"/>
          </p:cNvCxnSpPr>
          <p:nvPr/>
        </p:nvCxnSpPr>
        <p:spPr>
          <a:xfrm>
            <a:off x="5293516" y="1997936"/>
            <a:ext cx="390416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51" idx="2"/>
            <a:endCxn id="53" idx="0"/>
          </p:cNvCxnSpPr>
          <p:nvPr/>
        </p:nvCxnSpPr>
        <p:spPr>
          <a:xfrm>
            <a:off x="7803976" y="2427734"/>
            <a:ext cx="0" cy="846094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53" idx="2"/>
            <a:endCxn id="54" idx="0"/>
          </p:cNvCxnSpPr>
          <p:nvPr/>
        </p:nvCxnSpPr>
        <p:spPr>
          <a:xfrm>
            <a:off x="7803976" y="3705876"/>
            <a:ext cx="0" cy="216024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54" idx="2"/>
            <a:endCxn id="8" idx="0"/>
          </p:cNvCxnSpPr>
          <p:nvPr/>
        </p:nvCxnSpPr>
        <p:spPr>
          <a:xfrm>
            <a:off x="7803976" y="4353948"/>
            <a:ext cx="0" cy="9001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45" idx="3"/>
            <a:endCxn id="43" idx="2"/>
          </p:cNvCxnSpPr>
          <p:nvPr/>
        </p:nvCxnSpPr>
        <p:spPr>
          <a:xfrm flipV="1">
            <a:off x="3955740" y="2186936"/>
            <a:ext cx="715889" cy="870878"/>
          </a:xfrm>
          <a:prstGeom prst="bentConnector2">
            <a:avLst/>
          </a:prstGeom>
          <a:ln w="19050" cmpd="sng">
            <a:solidFill>
              <a:srgbClr val="4F81B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5211688" y="1761660"/>
            <a:ext cx="50405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需要</a:t>
            </a:r>
            <a:endParaRPr kumimoji="1" lang="zh-CN" altLang="en-US" sz="8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2" name="肘形连接符 101"/>
          <p:cNvCxnSpPr>
            <a:stCxn id="43" idx="3"/>
            <a:endCxn id="51" idx="1"/>
          </p:cNvCxnSpPr>
          <p:nvPr/>
        </p:nvCxnSpPr>
        <p:spPr>
          <a:xfrm>
            <a:off x="5293516" y="1997936"/>
            <a:ext cx="1970400" cy="285782"/>
          </a:xfrm>
          <a:prstGeom prst="bentConnector3">
            <a:avLst>
              <a:gd name="adj1" fmla="val 712"/>
            </a:avLst>
          </a:prstGeom>
          <a:ln w="19050" cmpd="sng">
            <a:solidFill>
              <a:srgbClr val="4F81B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5220072" y="2283718"/>
            <a:ext cx="50405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无需</a:t>
            </a:r>
            <a:endParaRPr kumimoji="1" lang="zh-CN" altLang="en-US" sz="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8" name="直线箭头连接符 107"/>
          <p:cNvCxnSpPr/>
          <p:nvPr/>
        </p:nvCxnSpPr>
        <p:spPr>
          <a:xfrm flipV="1">
            <a:off x="6296000" y="1464606"/>
            <a:ext cx="0" cy="34433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53" idx="3"/>
            <a:endCxn id="51" idx="3"/>
          </p:cNvCxnSpPr>
          <p:nvPr/>
        </p:nvCxnSpPr>
        <p:spPr>
          <a:xfrm flipH="1" flipV="1">
            <a:off x="8344036" y="2283718"/>
            <a:ext cx="72008" cy="1206134"/>
          </a:xfrm>
          <a:prstGeom prst="bentConnector3">
            <a:avLst>
              <a:gd name="adj1" fmla="val -317465"/>
            </a:avLst>
          </a:prstGeom>
          <a:ln w="19050" cmpd="sng">
            <a:solidFill>
              <a:srgbClr val="4F81B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/>
          <p:cNvCxnSpPr>
            <a:stCxn id="54" idx="3"/>
            <a:endCxn id="51" idx="3"/>
          </p:cNvCxnSpPr>
          <p:nvPr/>
        </p:nvCxnSpPr>
        <p:spPr>
          <a:xfrm flipH="1" flipV="1">
            <a:off x="8344036" y="2283718"/>
            <a:ext cx="72008" cy="1854206"/>
          </a:xfrm>
          <a:prstGeom prst="bentConnector3">
            <a:avLst>
              <a:gd name="adj1" fmla="val -317465"/>
            </a:avLst>
          </a:prstGeom>
          <a:ln w="19050" cmpd="sng">
            <a:solidFill>
              <a:srgbClr val="4F81B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8524056" y="3345836"/>
            <a:ext cx="50405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驳回</a:t>
            </a:r>
            <a:endParaRPr kumimoji="1" lang="zh-CN" altLang="en-US" sz="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532440" y="3993908"/>
            <a:ext cx="50405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驳回</a:t>
            </a:r>
            <a:endParaRPr kumimoji="1" lang="zh-CN" altLang="en-US" sz="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1" name="肘形连接符 120"/>
          <p:cNvCxnSpPr>
            <a:stCxn id="46" idx="3"/>
            <a:endCxn id="51" idx="0"/>
          </p:cNvCxnSpPr>
          <p:nvPr/>
        </p:nvCxnSpPr>
        <p:spPr>
          <a:xfrm>
            <a:off x="6876256" y="1253114"/>
            <a:ext cx="927720" cy="886588"/>
          </a:xfrm>
          <a:prstGeom prst="bentConnector2">
            <a:avLst/>
          </a:prstGeom>
          <a:ln w="19050" cmpd="sng">
            <a:solidFill>
              <a:srgbClr val="4F81B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7504" y="4587974"/>
            <a:ext cx="11338081" cy="506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项目报备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——1494863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；特型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类（哥伦布、阿拉丁等特型结果）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——1496922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；推荐类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——1496633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决策是否进行人工评估及小流量评估，若项目紧急申请两种评估并行，需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UBS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总监赵明华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zhaominghua@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2623592" y="2607782"/>
            <a:ext cx="1332148" cy="540032"/>
            <a:chOff x="2623592" y="2499742"/>
            <a:chExt cx="1332148" cy="540032"/>
          </a:xfrm>
        </p:grpSpPr>
        <p:sp>
          <p:nvSpPr>
            <p:cNvPr id="45" name="矩形 44"/>
            <p:cNvSpPr/>
            <p:nvPr/>
          </p:nvSpPr>
          <p:spPr>
            <a:xfrm>
              <a:off x="2623592" y="2859774"/>
              <a:ext cx="1332148" cy="18000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人工评估流程</a:t>
              </a:r>
              <a:endParaRPr kumimoji="1" lang="en-US" altLang="zh-CN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23592" y="2679734"/>
              <a:ext cx="1332148" cy="18000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评估方法</a:t>
              </a:r>
              <a:r>
                <a:rPr kumimoji="1" lang="en-US" altLang="zh-CN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&amp;</a:t>
              </a:r>
              <a:r>
                <a:rPr kumimoji="1" lang="zh-CN" altLang="en-US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指标确认</a:t>
              </a:r>
              <a:endParaRPr kumimoji="1" lang="en-US" altLang="zh-CN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623592" y="2499742"/>
              <a:ext cx="1332148" cy="180000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Query</a:t>
              </a:r>
              <a:r>
                <a:rPr kumimoji="1" lang="zh-CN" altLang="en-US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List</a:t>
              </a:r>
              <a:r>
                <a:rPr kumimoji="1" lang="zh-CN" altLang="en-US" sz="9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审核</a:t>
              </a:r>
              <a:endParaRPr kumimoji="1" lang="en-US" altLang="zh-CN" sz="9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69" name="直线箭头连接符 68"/>
          <p:cNvCxnSpPr>
            <a:stCxn id="6" idx="2"/>
            <a:endCxn id="66" idx="0"/>
          </p:cNvCxnSpPr>
          <p:nvPr/>
        </p:nvCxnSpPr>
        <p:spPr>
          <a:xfrm>
            <a:off x="3285474" y="2186936"/>
            <a:ext cx="4192" cy="420846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95536" y="2589752"/>
            <a:ext cx="792088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人工评估</a:t>
            </a:r>
            <a:endParaRPr kumimoji="1" lang="en-US" altLang="zh-CN" sz="11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PM</a:t>
            </a:r>
            <a:endParaRPr kumimoji="1" lang="zh-CN" altLang="en-US" sz="11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724128" y="699542"/>
            <a:ext cx="1080000" cy="302400"/>
          </a:xfrm>
          <a:prstGeom prst="rect">
            <a:avLst/>
          </a:prstGeom>
          <a:solidFill>
            <a:srgbClr val="FA5850"/>
          </a:solidFill>
          <a:ln>
            <a:solidFill>
              <a:srgbClr val="FA58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多维评估</a:t>
            </a:r>
          </a:p>
        </p:txBody>
      </p:sp>
      <p:cxnSp>
        <p:nvCxnSpPr>
          <p:cNvPr id="67" name="直线箭头连接符 66"/>
          <p:cNvCxnSpPr>
            <a:stCxn id="37" idx="3"/>
            <a:endCxn id="63" idx="1"/>
          </p:cNvCxnSpPr>
          <p:nvPr/>
        </p:nvCxnSpPr>
        <p:spPr>
          <a:xfrm flipV="1">
            <a:off x="5364088" y="850742"/>
            <a:ext cx="360040" cy="1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手百一维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69954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不同年龄段、不同城市手百用户存在明显差异。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40036"/>
              </p:ext>
            </p:extLst>
          </p:nvPr>
        </p:nvGraphicFramePr>
        <p:xfrm>
          <a:off x="539551" y="1203598"/>
          <a:ext cx="7920885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55"/>
                <a:gridCol w="1131555"/>
                <a:gridCol w="1131555"/>
                <a:gridCol w="1131555"/>
                <a:gridCol w="1131555"/>
                <a:gridCol w="1131555"/>
                <a:gridCol w="11315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属性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&lt;18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.12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.02%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0.96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1323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8-25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8764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5-35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0.58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0.51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8764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0.17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18077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岁以上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.86%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6244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城市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一二线城市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0.0036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23215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三四线城市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0.33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21655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619672" y="2067694"/>
            <a:ext cx="6912768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672" y="2859782"/>
            <a:ext cx="6912768" cy="108012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60432" y="206769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60432" y="320007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7717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手百二维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69954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组合年龄维度与性别维度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60677"/>
              </p:ext>
            </p:extLst>
          </p:nvPr>
        </p:nvGraphicFramePr>
        <p:xfrm>
          <a:off x="539553" y="1131590"/>
          <a:ext cx="7992887" cy="2717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298"/>
                <a:gridCol w="1187063"/>
                <a:gridCol w="1187063"/>
                <a:gridCol w="1266200"/>
                <a:gridCol w="1266200"/>
                <a:gridCol w="1187063"/>
              </a:tblGrid>
              <a:tr h="4664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29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&lt;18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岁，男性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.0447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577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  <a:tr h="3292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&lt;18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岁，女性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6.5%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745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  <a:tr h="366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岁，男性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.23%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17812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  <a:tr h="366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岁，女性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0.031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11013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  <a:tr h="366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岁以上，男性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.67%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3499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  <a:tr h="366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岁以上，女性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2745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67544" y="1995685"/>
            <a:ext cx="81369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60432" y="199568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负向</a:t>
            </a:r>
            <a:endParaRPr kumimoji="1" lang="zh-CN" altLang="en-US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65732"/>
              </p:ext>
            </p:extLst>
          </p:nvPr>
        </p:nvGraphicFramePr>
        <p:xfrm>
          <a:off x="1763688" y="4011910"/>
          <a:ext cx="496855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100"/>
                <a:gridCol w="795403"/>
                <a:gridCol w="1092016"/>
                <a:gridCol w="1092016"/>
                <a:gridCol w="1092016"/>
              </a:tblGrid>
              <a:tr h="168012">
                <a:tc rowSpan="2" grid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012">
                <a:tc gridSpan="2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微软雅黑"/>
                          <a:ea typeface="微软雅黑"/>
                          <a:cs typeface="微软雅黑"/>
                        </a:rPr>
                        <a:t>&lt;18</a:t>
                      </a:r>
                      <a:r>
                        <a:rPr lang="zh-CN" altLang="en-US" sz="10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0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0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000" dirty="0" smtClean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zh-CN" altLang="en-US" sz="1000" dirty="0" smtClean="0">
                          <a:latin typeface="微软雅黑"/>
                          <a:ea typeface="微软雅黑"/>
                          <a:cs typeface="微软雅黑"/>
                        </a:rPr>
                        <a:t>岁以上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012">
                <a:tc row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0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0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012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负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000" dirty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11560" y="395016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8934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手百二维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69954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组合年龄维度与教育水平维度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220920"/>
              </p:ext>
            </p:extLst>
          </p:nvPr>
        </p:nvGraphicFramePr>
        <p:xfrm>
          <a:off x="552477" y="1203598"/>
          <a:ext cx="7030935" cy="200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851"/>
                <a:gridCol w="965031"/>
                <a:gridCol w="827171"/>
                <a:gridCol w="1102890"/>
                <a:gridCol w="965031"/>
                <a:gridCol w="1033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本科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及</a:t>
                      </a:r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以上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11231</a:t>
                      </a:r>
                      <a:endParaRPr lang="zh-CN" alt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岁，大专及以下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.07%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.29%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22341</a:t>
                      </a:r>
                      <a:endParaRPr lang="zh-CN" alt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岁以上，本科及以上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2712</a:t>
                      </a:r>
                      <a:endParaRPr lang="zh-CN" alt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岁以上，大专及以下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.41%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.86%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0.17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2646</a:t>
                      </a:r>
                      <a:endParaRPr lang="zh-CN" alt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4911"/>
              </p:ext>
            </p:extLst>
          </p:nvPr>
        </p:nvGraphicFramePr>
        <p:xfrm>
          <a:off x="1763688" y="3641606"/>
          <a:ext cx="4248472" cy="120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73"/>
                <a:gridCol w="871719"/>
                <a:gridCol w="1196790"/>
                <a:gridCol w="1196790"/>
              </a:tblGrid>
              <a:tr h="221408">
                <a:tc rowSpan="2" grid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408">
                <a:tc gridSpan="2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0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0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000" dirty="0" smtClean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zh-CN" altLang="en-US" sz="1000" dirty="0" smtClean="0">
                          <a:latin typeface="微软雅黑"/>
                          <a:ea typeface="微软雅黑"/>
                          <a:cs typeface="微软雅黑"/>
                        </a:rPr>
                        <a:t>岁以上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788">
                <a:tc row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教育水平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本科及以上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0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788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大专及以下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1560" y="357986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1707654"/>
            <a:ext cx="7200800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2499742"/>
            <a:ext cx="7200800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2360" y="170765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12360" y="247999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7832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手百二维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69954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组合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性别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维度与城市维度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835"/>
              </p:ext>
            </p:extLst>
          </p:nvPr>
        </p:nvGraphicFramePr>
        <p:xfrm>
          <a:off x="539554" y="1203598"/>
          <a:ext cx="7030935" cy="200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851"/>
                <a:gridCol w="965031"/>
                <a:gridCol w="827171"/>
                <a:gridCol w="1102890"/>
                <a:gridCol w="965031"/>
                <a:gridCol w="10339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，一二线城市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000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0362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男性，三四线城市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623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女性，一二线城市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502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女性，三四线城市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.019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0.25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334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94692"/>
              </p:ext>
            </p:extLst>
          </p:nvPr>
        </p:nvGraphicFramePr>
        <p:xfrm>
          <a:off x="1763688" y="3641606"/>
          <a:ext cx="4392488" cy="120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501"/>
                <a:gridCol w="1186483"/>
                <a:gridCol w="1142288"/>
                <a:gridCol w="1047216"/>
              </a:tblGrid>
              <a:tr h="221408">
                <a:tc rowSpan="2" grid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408">
                <a:tc gridSpan="2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788">
                <a:tc rowSpan="2"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城市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一二线城市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0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788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三四线城市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1560" y="357986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2360" y="170765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707654"/>
            <a:ext cx="7200800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2499742"/>
            <a:ext cx="7200800" cy="72008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12360" y="264375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2344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手百三维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69954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组合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性别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维度、教育水平维度、年龄维度（针对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18-45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岁）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58907"/>
              </p:ext>
            </p:extLst>
          </p:nvPr>
        </p:nvGraphicFramePr>
        <p:xfrm>
          <a:off x="539554" y="1131593"/>
          <a:ext cx="7560838" cy="2002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8"/>
                <a:gridCol w="936104"/>
                <a:gridCol w="792088"/>
                <a:gridCol w="1008112"/>
                <a:gridCol w="936104"/>
                <a:gridCol w="1008112"/>
              </a:tblGrid>
              <a:tr h="459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男性，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岁，本科以上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008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343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男性，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岁，大专及以下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623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岁，本科以上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0.043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206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岁，大专及以下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0.034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0.23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779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1560" y="35078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8384" y="16356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635648"/>
            <a:ext cx="7704856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2427736"/>
            <a:ext cx="7704856" cy="720078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384" y="262401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20640"/>
              </p:ext>
            </p:extLst>
          </p:nvPr>
        </p:nvGraphicFramePr>
        <p:xfrm>
          <a:off x="2123728" y="3507854"/>
          <a:ext cx="52395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43"/>
                <a:gridCol w="1366843"/>
                <a:gridCol w="1252939"/>
                <a:gridCol w="1252939"/>
              </a:tblGrid>
              <a:tr h="240026">
                <a:tc rowSpan="2" grid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教育水平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gridSpan="2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本科及以上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大专及以下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rowSpan="2">
                  <a:txBody>
                    <a:bodyPr/>
                    <a:lstStyle/>
                    <a:p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手百三维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69954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组合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性别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维度、当前所在城市维度、年龄维度（针对</a:t>
            </a:r>
            <a:r>
              <a:rPr lang="zh-CN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8-45</a:t>
            </a:r>
            <a:r>
              <a:rPr lang="zh-CN" altLang="en-US" dirty="0">
                <a:latin typeface="微软雅黑"/>
                <a:ea typeface="微软雅黑"/>
                <a:cs typeface="微软雅黑"/>
              </a:rPr>
              <a:t>岁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01479"/>
              </p:ext>
            </p:extLst>
          </p:nvPr>
        </p:nvGraphicFramePr>
        <p:xfrm>
          <a:off x="539554" y="1131593"/>
          <a:ext cx="7560838" cy="2002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8"/>
                <a:gridCol w="936104"/>
                <a:gridCol w="792088"/>
                <a:gridCol w="1008112"/>
                <a:gridCol w="936104"/>
                <a:gridCol w="1008112"/>
              </a:tblGrid>
              <a:tr h="459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男性，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岁，一二线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001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220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男性，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三四线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890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岁，一二线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.026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685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18-45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岁，三四线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0.29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523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1560" y="35078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8384" y="16356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635648"/>
            <a:ext cx="7704856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2427736"/>
            <a:ext cx="7704856" cy="720078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384" y="255200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52522"/>
              </p:ext>
            </p:extLst>
          </p:nvPr>
        </p:nvGraphicFramePr>
        <p:xfrm>
          <a:off x="2123728" y="3418686"/>
          <a:ext cx="52395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43"/>
                <a:gridCol w="1366843"/>
                <a:gridCol w="1252939"/>
                <a:gridCol w="1252939"/>
              </a:tblGrid>
              <a:tr h="240026">
                <a:tc rowSpan="2" grid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当前所在城市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gridSpan="2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一二线城市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三四线城市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rowSpan="2">
                  <a:txBody>
                    <a:bodyPr/>
                    <a:lstStyle/>
                    <a:p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8-45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0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手百三维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552" y="69954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组合性别维度、年龄维度、当前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所在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城市维度（针对三四线城市）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55263"/>
              </p:ext>
            </p:extLst>
          </p:nvPr>
        </p:nvGraphicFramePr>
        <p:xfrm>
          <a:off x="539554" y="1131593"/>
          <a:ext cx="7560838" cy="2002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8"/>
                <a:gridCol w="936104"/>
                <a:gridCol w="792088"/>
                <a:gridCol w="1008112"/>
                <a:gridCol w="936104"/>
                <a:gridCol w="1008112"/>
              </a:tblGrid>
              <a:tr h="4594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三四线城市、男性，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-1.2%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.0%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076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三四线城市、男性，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8-35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.13%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814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三四线城市、女性，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5-45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</a:t>
                      </a:r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</a:t>
                      </a:r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361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1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三四线城市、女性，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8-35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162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1560" y="35078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8384" y="16356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负向</a:t>
            </a:r>
            <a:endParaRPr kumimoji="1" lang="zh-CN" altLang="en-US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635648"/>
            <a:ext cx="77048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2427736"/>
            <a:ext cx="7704856" cy="720078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28384" y="257175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50063"/>
              </p:ext>
            </p:extLst>
          </p:nvPr>
        </p:nvGraphicFramePr>
        <p:xfrm>
          <a:off x="2123728" y="3579862"/>
          <a:ext cx="52395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43"/>
                <a:gridCol w="1366843"/>
                <a:gridCol w="1252939"/>
                <a:gridCol w="1252939"/>
              </a:tblGrid>
              <a:tr h="240026">
                <a:tc rowSpan="2" grid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年龄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gridSpan="2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5-45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8-35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rowSpan="2"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三四线城市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负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79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</a:t>
            </a:r>
            <a:r>
              <a:rPr kumimoji="1" lang="zh-CN" altLang="en-US" dirty="0" smtClean="0"/>
              <a:t>四</a:t>
            </a:r>
            <a:r>
              <a:rPr kumimoji="1" lang="zh-CN" altLang="en-US" dirty="0" smtClean="0"/>
              <a:t>维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11560" y="69954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收益魔方：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70247"/>
              </p:ext>
            </p:extLst>
          </p:nvPr>
        </p:nvGraphicFramePr>
        <p:xfrm>
          <a:off x="467544" y="1131590"/>
          <a:ext cx="799287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27"/>
                <a:gridCol w="904561"/>
                <a:gridCol w="714810"/>
                <a:gridCol w="714810"/>
                <a:gridCol w="714810"/>
                <a:gridCol w="714810"/>
                <a:gridCol w="714810"/>
                <a:gridCol w="714810"/>
                <a:gridCol w="714810"/>
                <a:gridCol w="714810"/>
                <a:gridCol w="714810"/>
              </a:tblGrid>
              <a:tr h="240026">
                <a:tc rowSpan="3" grid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收益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性别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1744">
                <a:tc gridSpan="3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男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女</a:t>
                      </a:r>
                    </a:p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gridSpan="3"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18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岁以下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18-35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35-45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45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岁以上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18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岁以下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18-35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altLang="zh-CN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35-45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岁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45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岁以上</a:t>
                      </a:r>
                      <a:endParaRPr lang="zh-CN" altLang="en-US" sz="12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城市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一二线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城市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本科及以上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accent3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 smtClean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负</a:t>
                      </a:r>
                      <a:endParaRPr lang="zh-CN" altLang="en-US" sz="1200" dirty="0" smtClean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 smtClean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 smtClean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大专及以下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三四线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城市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本科及以上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负</a:t>
                      </a:r>
                      <a:endParaRPr lang="zh-CN" altLang="en-US" sz="1200" dirty="0" smtClean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9BBB59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正</a:t>
                      </a:r>
                      <a:endParaRPr lang="zh-CN" altLang="en-US" sz="1200" dirty="0" smtClean="0">
                        <a:solidFill>
                          <a:srgbClr val="9BBB59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26"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大专及以下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accent3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持平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2808312" cy="504056"/>
          </a:xfrm>
        </p:spPr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91195"/>
              </p:ext>
            </p:extLst>
          </p:nvPr>
        </p:nvGraphicFramePr>
        <p:xfrm>
          <a:off x="611560" y="2787774"/>
          <a:ext cx="7992888" cy="218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/>
                <a:gridCol w="1332148"/>
                <a:gridCol w="1332148"/>
                <a:gridCol w="1332148"/>
                <a:gridCol w="1332148"/>
                <a:gridCol w="1332148"/>
              </a:tblGrid>
              <a:tr h="501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33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Wise0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维用户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1.15%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2.35%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93039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33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手百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维用户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0.038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0.0078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44410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33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正向用户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.87%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18565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33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负向用户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-1.55%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0.0025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.29%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8839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334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其他用户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0.08%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0.71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0.27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7028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11560" y="627534"/>
            <a:ext cx="7344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正向用户：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18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岁以下的男性手百用户。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45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岁以上，教育水平本科以上的用户。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18-45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岁，在一二线城市的男性用户。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18-45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岁，教育水平本科及以上的女性用户。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负向用户：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18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岁以下的女性手百用户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    （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5-45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岁，在三四线城市的男性用户。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6" name="矩形 5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67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3960440" cy="504056"/>
          </a:xfrm>
        </p:spPr>
        <p:txBody>
          <a:bodyPr/>
          <a:lstStyle/>
          <a:p>
            <a:r>
              <a:rPr kumimoji="1" lang="zh-CN" altLang="en-US" dirty="0" smtClean="0"/>
              <a:t>多维评估实验配置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0" y="699542"/>
            <a:ext cx="4544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日志：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ps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ubs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/log/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wise_pv_merge_cuid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/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1419622"/>
            <a:ext cx="4824536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添加多维观察指标，如右图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添加维度组合列表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Gender,Age,Education</a:t>
            </a:r>
            <a:r>
              <a:rPr kumimoji="1" lang="zh-CN" altLang="zh-CN" sz="1600" dirty="0" smtClean="0"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在实验名后加上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”#</a:t>
            </a:r>
            <a:r>
              <a:rPr kumimoji="1" lang="en-US" altLang="zh-CN" sz="1600" dirty="0" err="1" smtClean="0">
                <a:latin typeface="微软雅黑"/>
                <a:ea typeface="微软雅黑"/>
                <a:cs typeface="微软雅黑"/>
              </a:rPr>
              <a:t>duowei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”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即可运行多维任务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python </a:t>
            </a:r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run.py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 new8528#duowei 20160828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987574"/>
            <a:ext cx="3208819" cy="3456384"/>
          </a:xfrm>
          <a:prstGeom prst="rect">
            <a:avLst/>
          </a:prstGeom>
        </p:spPr>
      </p:pic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716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zh-CN" altLang="en-US" dirty="0" smtClean="0"/>
              <a:t>多维评估概述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67544" y="771550"/>
            <a:ext cx="936000" cy="863967"/>
          </a:xfrm>
          <a:prstGeom prst="rect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原理</a:t>
            </a:r>
          </a:p>
        </p:txBody>
      </p:sp>
      <p:sp>
        <p:nvSpPr>
          <p:cNvPr id="8" name="矩形 7"/>
          <p:cNvSpPr/>
          <p:nvPr/>
        </p:nvSpPr>
        <p:spPr>
          <a:xfrm>
            <a:off x="467544" y="1788199"/>
            <a:ext cx="936000" cy="1440160"/>
          </a:xfrm>
          <a:prstGeom prst="rect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优点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3363838"/>
            <a:ext cx="936000" cy="989246"/>
          </a:xfrm>
          <a:prstGeom prst="rect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局限</a:t>
            </a:r>
          </a:p>
        </p:txBody>
      </p:sp>
      <p:sp>
        <p:nvSpPr>
          <p:cNvPr id="10" name="矩形 9"/>
          <p:cNvSpPr/>
          <p:nvPr/>
        </p:nvSpPr>
        <p:spPr>
          <a:xfrm>
            <a:off x="467544" y="4495438"/>
            <a:ext cx="936000" cy="431918"/>
          </a:xfrm>
          <a:prstGeom prst="rect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应用</a:t>
            </a:r>
          </a:p>
        </p:txBody>
      </p:sp>
      <p:sp>
        <p:nvSpPr>
          <p:cNvPr id="11" name="矩形 10"/>
          <p:cNvSpPr/>
          <p:nvPr/>
        </p:nvSpPr>
        <p:spPr>
          <a:xfrm>
            <a:off x="1619672" y="771550"/>
            <a:ext cx="7056784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构造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AB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（实验组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对照组）抽样环境下，通过对用户进行拆分，用相应</a:t>
            </a:r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的统计指标，得到对特定产品或策略优劣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的判断。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619672" y="4495397"/>
            <a:ext cx="7056784" cy="432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ctr"/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上线</a:t>
            </a:r>
            <a:r>
              <a:rPr lang="en-US" altLang="zh-CN" sz="1400" dirty="0">
                <a:latin typeface="微软雅黑"/>
                <a:ea typeface="微软雅黑"/>
                <a:cs typeface="微软雅黑"/>
              </a:rPr>
              <a:t>AB-test</a:t>
            </a:r>
            <a:r>
              <a:rPr lang="zh-CN" altLang="en-US" sz="1400" dirty="0">
                <a:latin typeface="微软雅黑"/>
                <a:ea typeface="微软雅黑"/>
                <a:cs typeface="微软雅黑"/>
              </a:rPr>
              <a:t>评估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1619672" y="1788199"/>
            <a:ext cx="7056784" cy="1440160"/>
            <a:chOff x="1619672" y="1779662"/>
            <a:chExt cx="7056784" cy="1440160"/>
          </a:xfrm>
        </p:grpSpPr>
        <p:sp>
          <p:nvSpPr>
            <p:cNvPr id="15" name="矩形 14"/>
            <p:cNvSpPr/>
            <p:nvPr/>
          </p:nvSpPr>
          <p:spPr>
            <a:xfrm>
              <a:off x="1619672" y="1779662"/>
              <a:ext cx="1440160" cy="6480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用户粒度分析</a:t>
              </a:r>
              <a:endParaRPr lang="en-US" altLang="zh-CN" sz="1400" dirty="0" smtClean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03848" y="2499742"/>
              <a:ext cx="5472608" cy="72008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发现负向实验</a:t>
              </a:r>
              <a:r>
                <a:rPr lang="zh-CN" altLang="en-US" sz="1400" dirty="0">
                  <a:latin typeface="微软雅黑"/>
                  <a:ea typeface="微软雅黑"/>
                  <a:cs typeface="微软雅黑"/>
                </a:rPr>
                <a:t>中的正向用户，为负向实验提供一种上线</a:t>
              </a:r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的可能。</a:t>
              </a:r>
              <a:endParaRPr lang="en-US" altLang="zh-CN" sz="1400" dirty="0" smtClean="0">
                <a:latin typeface="微软雅黑"/>
                <a:ea typeface="微软雅黑"/>
                <a:cs typeface="微软雅黑"/>
              </a:endParaRPr>
            </a:p>
            <a:p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找出正向实验中用户体验较差的</a:t>
              </a:r>
              <a:r>
                <a:rPr lang="en-US" altLang="zh-CN" sz="1400" dirty="0">
                  <a:latin typeface="微软雅黑"/>
                  <a:ea typeface="微软雅黑"/>
                  <a:cs typeface="微软雅黑"/>
                </a:rPr>
                <a:t>case</a:t>
              </a:r>
              <a:r>
                <a:rPr lang="zh-CN" altLang="en-US" sz="1400" dirty="0">
                  <a:latin typeface="微软雅黑"/>
                  <a:ea typeface="微软雅黑"/>
                  <a:cs typeface="微软雅黑"/>
                </a:rPr>
                <a:t>，屏蔽负向流量或进行产品优化，规避用户体验风险。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203848" y="1779662"/>
              <a:ext cx="5472608" cy="648072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帮助评估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rd</a:t>
              </a:r>
              <a:r>
                <a:rPr lang="zh-CN" altLang="en-US" sz="1400" dirty="0">
                  <a:latin typeface="微软雅黑"/>
                  <a:ea typeface="微软雅黑"/>
                  <a:cs typeface="微软雅黑"/>
                </a:rPr>
                <a:t>和产品方在多维度、</a:t>
              </a:r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多属性上分析实验。</a:t>
              </a:r>
              <a:endParaRPr lang="en-US" altLang="zh-CN" sz="1400" dirty="0" smtClean="0">
                <a:latin typeface="微软雅黑"/>
                <a:ea typeface="微软雅黑"/>
                <a:cs typeface="微软雅黑"/>
              </a:endParaRPr>
            </a:p>
            <a:p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属性分三类：用户</a:t>
              </a:r>
              <a:r>
                <a:rPr lang="zh-CN" altLang="en-US" sz="1400" dirty="0">
                  <a:latin typeface="微软雅黑"/>
                  <a:ea typeface="微软雅黑"/>
                  <a:cs typeface="微软雅黑"/>
                </a:rPr>
                <a:t>属性（基础属性、行为属性）、场景属性、</a:t>
              </a:r>
              <a:r>
                <a:rPr lang="en-US" altLang="zh-CN" sz="1400" dirty="0" smtClean="0">
                  <a:latin typeface="微软雅黑"/>
                  <a:ea typeface="微软雅黑"/>
                  <a:cs typeface="微软雅黑"/>
                </a:rPr>
                <a:t>query</a:t>
              </a:r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属性。</a:t>
              </a:r>
              <a:endParaRPr lang="en-US" altLang="zh-CN" sz="14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19672" y="2499742"/>
              <a:ext cx="1440160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正负流量分流</a:t>
              </a:r>
              <a:endParaRPr lang="en-US" altLang="zh-CN" sz="1400" dirty="0" smtClean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619672" y="3363838"/>
            <a:ext cx="7056784" cy="989246"/>
            <a:chOff x="1619672" y="3382704"/>
            <a:chExt cx="7056784" cy="989246"/>
          </a:xfrm>
        </p:grpSpPr>
        <p:sp>
          <p:nvSpPr>
            <p:cNvPr id="16" name="矩形 15"/>
            <p:cNvSpPr/>
            <p:nvPr/>
          </p:nvSpPr>
          <p:spPr>
            <a:xfrm>
              <a:off x="3203848" y="3382704"/>
              <a:ext cx="5472608" cy="43200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基础属性、行为属性数据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cuid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粒度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（手百用户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），约覆盖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的流量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。场景属性是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粒度（全量）。</a:t>
              </a:r>
              <a:endParaRPr lang="en-US" altLang="zh-CN" sz="14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19672" y="3382704"/>
              <a:ext cx="1440160" cy="43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覆盖范围</a:t>
              </a:r>
              <a:endParaRPr lang="en-US" altLang="zh-CN" sz="1400" dirty="0" smtClean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19672" y="3867894"/>
              <a:ext cx="1440160" cy="5040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流量切分</a:t>
              </a:r>
              <a:endParaRPr lang="en-US" altLang="zh-CN" sz="1400" dirty="0" smtClean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03848" y="3867894"/>
              <a:ext cx="5472608" cy="504056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ctr"/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根据属性切分流量之</a:t>
              </a:r>
              <a:r>
                <a:rPr lang="zh-CN" altLang="en-US" sz="1400" dirty="0">
                  <a:latin typeface="微软雅黑"/>
                  <a:ea typeface="微软雅黑"/>
                  <a:cs typeface="微软雅黑"/>
                </a:rPr>
                <a:t>后，</a:t>
              </a:r>
              <a:r>
                <a:rPr lang="en-US" altLang="zh-CN" sz="1400" dirty="0">
                  <a:latin typeface="微软雅黑"/>
                  <a:ea typeface="微软雅黑"/>
                  <a:cs typeface="微软雅黑"/>
                </a:rPr>
                <a:t>pv</a:t>
              </a:r>
              <a:r>
                <a:rPr lang="zh-CN" altLang="en-US" sz="1400" dirty="0">
                  <a:latin typeface="微软雅黑"/>
                  <a:ea typeface="微软雅黑"/>
                  <a:cs typeface="微软雅黑"/>
                </a:rPr>
                <a:t>过小可能导致</a:t>
              </a:r>
              <a:r>
                <a:rPr lang="en-US" altLang="zh-CN" sz="1400" dirty="0">
                  <a:latin typeface="微软雅黑"/>
                  <a:ea typeface="微软雅黑"/>
                  <a:cs typeface="微软雅黑"/>
                </a:rPr>
                <a:t>query</a:t>
              </a:r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不对齐</a:t>
              </a:r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等</a:t>
              </a:r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，</a:t>
              </a:r>
              <a:r>
                <a:rPr lang="zh-CN" altLang="en-US" sz="1400" dirty="0">
                  <a:latin typeface="微软雅黑"/>
                  <a:ea typeface="微软雅黑"/>
                  <a:cs typeface="微软雅黑"/>
                </a:rPr>
                <a:t>建议过滤评估数据</a:t>
              </a:r>
              <a:r>
                <a:rPr lang="en-US" altLang="zh-CN" sz="1400" dirty="0">
                  <a:latin typeface="微软雅黑"/>
                  <a:ea typeface="微软雅黑"/>
                  <a:cs typeface="微软雅黑"/>
                </a:rPr>
                <a:t>pv </a:t>
              </a:r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较小的</a:t>
              </a:r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属性</a:t>
              </a:r>
              <a:r>
                <a:rPr lang="zh-CN" altLang="en-US" sz="1400" dirty="0" smtClean="0">
                  <a:latin typeface="微软雅黑"/>
                  <a:ea typeface="微软雅黑"/>
                  <a:cs typeface="微软雅黑"/>
                </a:rPr>
                <a:t>。</a:t>
              </a:r>
              <a:endParaRPr lang="zh-CN" altLang="en-US" sz="1400" dirty="0"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39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62880" y="123478"/>
            <a:ext cx="6141368" cy="50405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75656" y="2105904"/>
            <a:ext cx="5677562" cy="371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方法论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75656" y="1491630"/>
            <a:ext cx="5677562" cy="371306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75656" y="2715766"/>
            <a:ext cx="5677562" cy="371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6" y="3363838"/>
            <a:ext cx="5677562" cy="37130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0" name="矩形 9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07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zh-CN" altLang="en-US" sz="2000" dirty="0" smtClean="0"/>
              <a:t>展望</a:t>
            </a:r>
            <a:endParaRPr lang="zh-CN" altLang="en-US" sz="2000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113" name="文本框 1112"/>
          <p:cNvSpPr txBox="1"/>
          <p:nvPr/>
        </p:nvSpPr>
        <p:spPr>
          <a:xfrm>
            <a:off x="467544" y="4497169"/>
            <a:ext cx="27363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* 举例：</a:t>
            </a:r>
            <a:endParaRPr kumimoji="1" lang="en-US" altLang="zh-CN" sz="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基础属性：性别</a:t>
            </a:r>
            <a:r>
              <a:rPr kumimoji="1" lang="zh-CN" altLang="en-US" sz="8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男、女）</a:t>
            </a:r>
            <a:endParaRPr kumimoji="1" lang="en-US" altLang="zh-CN" sz="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行为属性：活跃度（活跃度高、活跃度低）</a:t>
            </a:r>
            <a:endParaRPr kumimoji="1" lang="en-US" altLang="zh-CN" sz="800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场景属性：检索当时用的手机（安卓、苹果）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14" name="曲线连接符 1113"/>
          <p:cNvCxnSpPr>
            <a:stCxn id="1093" idx="3"/>
            <a:endCxn id="1111" idx="0"/>
          </p:cNvCxnSpPr>
          <p:nvPr/>
        </p:nvCxnSpPr>
        <p:spPr>
          <a:xfrm rot="16200000" flipH="1">
            <a:off x="6717179" y="1898998"/>
            <a:ext cx="265902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曲线连接符 1115"/>
          <p:cNvCxnSpPr>
            <a:stCxn id="1092" idx="3"/>
            <a:endCxn id="1110" idx="0"/>
          </p:cNvCxnSpPr>
          <p:nvPr/>
        </p:nvCxnSpPr>
        <p:spPr>
          <a:xfrm rot="16200000" flipH="1">
            <a:off x="6283840" y="1898998"/>
            <a:ext cx="265902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曲线连接符 1118"/>
          <p:cNvCxnSpPr>
            <a:stCxn id="1091" idx="3"/>
            <a:endCxn id="1109" idx="0"/>
          </p:cNvCxnSpPr>
          <p:nvPr/>
        </p:nvCxnSpPr>
        <p:spPr>
          <a:xfrm rot="16200000" flipH="1">
            <a:off x="5850502" y="1898998"/>
            <a:ext cx="265902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曲线连接符 1119"/>
          <p:cNvCxnSpPr>
            <a:stCxn id="1090" idx="3"/>
            <a:endCxn id="1108" idx="0"/>
          </p:cNvCxnSpPr>
          <p:nvPr/>
        </p:nvCxnSpPr>
        <p:spPr>
          <a:xfrm rot="16200000" flipH="1">
            <a:off x="5417163" y="1898998"/>
            <a:ext cx="265902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曲线连接符 1120"/>
          <p:cNvCxnSpPr>
            <a:stCxn id="1094" idx="3"/>
            <a:endCxn id="1112" idx="0"/>
          </p:cNvCxnSpPr>
          <p:nvPr/>
        </p:nvCxnSpPr>
        <p:spPr>
          <a:xfrm rot="16200000" flipH="1">
            <a:off x="7150516" y="1898998"/>
            <a:ext cx="265902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曲线连接符 1121"/>
          <p:cNvCxnSpPr>
            <a:stCxn id="1089" idx="3"/>
            <a:endCxn id="1107" idx="0"/>
          </p:cNvCxnSpPr>
          <p:nvPr/>
        </p:nvCxnSpPr>
        <p:spPr>
          <a:xfrm rot="16200000" flipH="1">
            <a:off x="4983824" y="1898998"/>
            <a:ext cx="265902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曲线连接符 1122"/>
          <p:cNvCxnSpPr>
            <a:stCxn id="1088" idx="3"/>
            <a:endCxn id="1106" idx="0"/>
          </p:cNvCxnSpPr>
          <p:nvPr/>
        </p:nvCxnSpPr>
        <p:spPr>
          <a:xfrm rot="16200000" flipH="1">
            <a:off x="4550486" y="1898998"/>
            <a:ext cx="265902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曲线连接符 1123"/>
          <p:cNvCxnSpPr>
            <a:stCxn id="1087" idx="3"/>
            <a:endCxn id="1105" idx="0"/>
          </p:cNvCxnSpPr>
          <p:nvPr/>
        </p:nvCxnSpPr>
        <p:spPr>
          <a:xfrm rot="16200000" flipH="1">
            <a:off x="4117147" y="1898998"/>
            <a:ext cx="265902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曲线连接符 1124"/>
          <p:cNvCxnSpPr>
            <a:stCxn id="1105" idx="3"/>
            <a:endCxn id="1070" idx="0"/>
          </p:cNvCxnSpPr>
          <p:nvPr/>
        </p:nvCxnSpPr>
        <p:spPr>
          <a:xfrm rot="16200000" flipH="1">
            <a:off x="4117148" y="2472373"/>
            <a:ext cx="265901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曲线连接符 1125"/>
          <p:cNvCxnSpPr>
            <a:stCxn id="1106" idx="3"/>
            <a:endCxn id="1071" idx="0"/>
          </p:cNvCxnSpPr>
          <p:nvPr/>
        </p:nvCxnSpPr>
        <p:spPr>
          <a:xfrm rot="16200000" flipH="1">
            <a:off x="4550487" y="2472373"/>
            <a:ext cx="265901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曲线连接符 1126"/>
          <p:cNvCxnSpPr>
            <a:stCxn id="1107" idx="3"/>
            <a:endCxn id="1072" idx="0"/>
          </p:cNvCxnSpPr>
          <p:nvPr/>
        </p:nvCxnSpPr>
        <p:spPr>
          <a:xfrm rot="16200000" flipH="1">
            <a:off x="4983825" y="2472373"/>
            <a:ext cx="265901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曲线连接符 1127"/>
          <p:cNvCxnSpPr>
            <a:stCxn id="1108" idx="3"/>
            <a:endCxn id="1073" idx="0"/>
          </p:cNvCxnSpPr>
          <p:nvPr/>
        </p:nvCxnSpPr>
        <p:spPr>
          <a:xfrm rot="16200000" flipH="1">
            <a:off x="5417164" y="2472373"/>
            <a:ext cx="265901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曲线连接符 1128"/>
          <p:cNvCxnSpPr>
            <a:stCxn id="1109" idx="3"/>
            <a:endCxn id="1075" idx="0"/>
          </p:cNvCxnSpPr>
          <p:nvPr/>
        </p:nvCxnSpPr>
        <p:spPr>
          <a:xfrm rot="16200000" flipH="1">
            <a:off x="6067172" y="2255704"/>
            <a:ext cx="265901" cy="510206"/>
          </a:xfrm>
          <a:prstGeom prst="curved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曲线连接符 1129"/>
          <p:cNvCxnSpPr>
            <a:stCxn id="1110" idx="3"/>
            <a:endCxn id="1076" idx="0"/>
          </p:cNvCxnSpPr>
          <p:nvPr/>
        </p:nvCxnSpPr>
        <p:spPr>
          <a:xfrm rot="16200000" flipH="1">
            <a:off x="6500510" y="2255703"/>
            <a:ext cx="265901" cy="510207"/>
          </a:xfrm>
          <a:prstGeom prst="curved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曲线连接符 1130"/>
          <p:cNvCxnSpPr>
            <a:stCxn id="1111" idx="3"/>
            <a:endCxn id="1074" idx="0"/>
          </p:cNvCxnSpPr>
          <p:nvPr/>
        </p:nvCxnSpPr>
        <p:spPr>
          <a:xfrm rot="5400000">
            <a:off x="6283842" y="2115903"/>
            <a:ext cx="265901" cy="789809"/>
          </a:xfrm>
          <a:prstGeom prst="curvedConnector3">
            <a:avLst>
              <a:gd name="adj1" fmla="val 50000"/>
            </a:avLst>
          </a:prstGeom>
          <a:ln w="9525">
            <a:solidFill>
              <a:srgbClr val="9BBB5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曲线连接符 1131"/>
          <p:cNvCxnSpPr>
            <a:stCxn id="1112" idx="3"/>
            <a:endCxn id="1077" idx="0"/>
          </p:cNvCxnSpPr>
          <p:nvPr/>
        </p:nvCxnSpPr>
        <p:spPr>
          <a:xfrm rot="16200000" flipH="1">
            <a:off x="7150517" y="2472373"/>
            <a:ext cx="265901" cy="76868"/>
          </a:xfrm>
          <a:prstGeom prst="curved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6" name="组 1135"/>
          <p:cNvGrpSpPr/>
          <p:nvPr/>
        </p:nvGrpSpPr>
        <p:grpSpPr>
          <a:xfrm>
            <a:off x="521544" y="843558"/>
            <a:ext cx="3258368" cy="1368152"/>
            <a:chOff x="4499993" y="627534"/>
            <a:chExt cx="3258368" cy="1368152"/>
          </a:xfrm>
        </p:grpSpPr>
        <p:grpSp>
          <p:nvGrpSpPr>
            <p:cNvPr id="1135" name="组 1134"/>
            <p:cNvGrpSpPr/>
            <p:nvPr/>
          </p:nvGrpSpPr>
          <p:grpSpPr>
            <a:xfrm>
              <a:off x="5331658" y="901021"/>
              <a:ext cx="1286710" cy="944323"/>
              <a:chOff x="5331658" y="901021"/>
              <a:chExt cx="1286710" cy="944323"/>
            </a:xfrm>
          </p:grpSpPr>
          <p:sp>
            <p:nvSpPr>
              <p:cNvPr id="746" name="AutoShape 10"/>
              <p:cNvSpPr>
                <a:spLocks noChangeArrowheads="1"/>
              </p:cNvSpPr>
              <p:nvPr/>
            </p:nvSpPr>
            <p:spPr bwMode="blackWhite">
              <a:xfrm>
                <a:off x="5734178" y="1322459"/>
                <a:ext cx="416413" cy="351450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lumMod val="20000"/>
                  <a:lumOff val="80000"/>
                  <a:alpha val="66000"/>
                </a:schemeClr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55" name="AutoShape 10"/>
              <p:cNvSpPr>
                <a:spLocks noChangeArrowheads="1"/>
              </p:cNvSpPr>
              <p:nvPr/>
            </p:nvSpPr>
            <p:spPr bwMode="blackWhite">
              <a:xfrm>
                <a:off x="5637724" y="1408490"/>
                <a:ext cx="416413" cy="351450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lumMod val="20000"/>
                  <a:lumOff val="80000"/>
                  <a:alpha val="66000"/>
                </a:schemeClr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56" name="AutoShape 10"/>
              <p:cNvSpPr>
                <a:spLocks noChangeArrowheads="1"/>
              </p:cNvSpPr>
              <p:nvPr/>
            </p:nvSpPr>
            <p:spPr bwMode="blackWhite">
              <a:xfrm>
                <a:off x="5957359" y="1404668"/>
                <a:ext cx="416413" cy="351450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50000"/>
                  <a:lumOff val="50000"/>
                  <a:alpha val="66000"/>
                </a:schemeClr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58" name="AutoShape 10"/>
              <p:cNvSpPr>
                <a:spLocks noChangeArrowheads="1"/>
              </p:cNvSpPr>
              <p:nvPr/>
            </p:nvSpPr>
            <p:spPr bwMode="blackWhite">
              <a:xfrm>
                <a:off x="5638285" y="1142112"/>
                <a:ext cx="416413" cy="351450"/>
              </a:xfrm>
              <a:prstGeom prst="cube">
                <a:avLst>
                  <a:gd name="adj" fmla="val 25000"/>
                </a:avLst>
              </a:prstGeom>
              <a:solidFill>
                <a:srgbClr val="7F7F7F"/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59" name="AutoShape 10"/>
              <p:cNvSpPr>
                <a:spLocks noChangeArrowheads="1"/>
              </p:cNvSpPr>
              <p:nvPr/>
            </p:nvSpPr>
            <p:spPr bwMode="blackWhite">
              <a:xfrm>
                <a:off x="5959165" y="1145934"/>
                <a:ext cx="416413" cy="351450"/>
              </a:xfrm>
              <a:prstGeom prst="cube">
                <a:avLst>
                  <a:gd name="adj" fmla="val 25000"/>
                </a:avLst>
              </a:prstGeom>
              <a:solidFill>
                <a:srgbClr val="7F7F7F">
                  <a:alpha val="66000"/>
                </a:srgbClr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66" name="AutoShape 10"/>
              <p:cNvSpPr>
                <a:spLocks noChangeArrowheads="1"/>
              </p:cNvSpPr>
              <p:nvPr/>
            </p:nvSpPr>
            <p:spPr bwMode="blackWhite">
              <a:xfrm>
                <a:off x="5545301" y="1493058"/>
                <a:ext cx="416413" cy="351450"/>
              </a:xfrm>
              <a:prstGeom prst="cube">
                <a:avLst>
                  <a:gd name="adj" fmla="val 25000"/>
                </a:avLst>
              </a:prstGeom>
              <a:solidFill>
                <a:srgbClr val="7F7F7F">
                  <a:alpha val="66000"/>
                </a:srgb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767" name="AutoShape 10"/>
              <p:cNvSpPr>
                <a:spLocks noChangeArrowheads="1"/>
              </p:cNvSpPr>
              <p:nvPr/>
            </p:nvSpPr>
            <p:spPr bwMode="blackWhite">
              <a:xfrm>
                <a:off x="5860019" y="1493058"/>
                <a:ext cx="416413" cy="351450"/>
              </a:xfrm>
              <a:prstGeom prst="cube">
                <a:avLst>
                  <a:gd name="adj" fmla="val 25000"/>
                </a:avLst>
              </a:prstGeom>
              <a:solidFill>
                <a:srgbClr val="7F7F7F">
                  <a:alpha val="66000"/>
                </a:srgbClr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26" name="AutoShape 10"/>
              <p:cNvSpPr>
                <a:spLocks noChangeArrowheads="1"/>
              </p:cNvSpPr>
              <p:nvPr/>
            </p:nvSpPr>
            <p:spPr bwMode="blackWhite">
              <a:xfrm>
                <a:off x="5545333" y="1233017"/>
                <a:ext cx="416413" cy="351450"/>
              </a:xfrm>
              <a:prstGeom prst="cube">
                <a:avLst>
                  <a:gd name="adj" fmla="val 25000"/>
                </a:avLst>
              </a:prstGeom>
              <a:solidFill>
                <a:srgbClr val="7F7F7F">
                  <a:alpha val="66000"/>
                </a:srgbClr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36" name="AutoShape 10"/>
              <p:cNvSpPr>
                <a:spLocks noChangeArrowheads="1"/>
              </p:cNvSpPr>
              <p:nvPr/>
            </p:nvSpPr>
            <p:spPr bwMode="blackWhite">
              <a:xfrm>
                <a:off x="5860019" y="1230501"/>
                <a:ext cx="416413" cy="351450"/>
              </a:xfrm>
              <a:prstGeom prst="cube">
                <a:avLst>
                  <a:gd name="adj" fmla="val 25000"/>
                </a:avLst>
              </a:prstGeom>
              <a:solidFill>
                <a:srgbClr val="7F7F7F">
                  <a:alpha val="66000"/>
                </a:srgbClr>
              </a:solidFill>
              <a:ln w="1270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cxnSp>
            <p:nvCxnSpPr>
              <p:cNvPr id="1042" name="直接箭头连接符 105"/>
              <p:cNvCxnSpPr/>
              <p:nvPr/>
            </p:nvCxnSpPr>
            <p:spPr>
              <a:xfrm flipH="1" flipV="1">
                <a:off x="6175558" y="901021"/>
                <a:ext cx="1" cy="942895"/>
              </a:xfrm>
              <a:prstGeom prst="straightConnector1">
                <a:avLst/>
              </a:prstGeom>
              <a:ln w="28575" cmpd="sng">
                <a:solidFill>
                  <a:schemeClr val="tx1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直接箭头连接符 105"/>
              <p:cNvCxnSpPr/>
              <p:nvPr/>
            </p:nvCxnSpPr>
            <p:spPr>
              <a:xfrm flipH="1">
                <a:off x="5331658" y="1845344"/>
                <a:ext cx="848943" cy="0"/>
              </a:xfrm>
              <a:prstGeom prst="straightConnector1">
                <a:avLst/>
              </a:prstGeom>
              <a:ln w="28575" cmpd="sng">
                <a:solidFill>
                  <a:srgbClr val="4040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直接箭头连接符 105"/>
              <p:cNvCxnSpPr/>
              <p:nvPr/>
            </p:nvCxnSpPr>
            <p:spPr>
              <a:xfrm flipV="1">
                <a:off x="6182070" y="1435686"/>
                <a:ext cx="436298" cy="408765"/>
              </a:xfrm>
              <a:prstGeom prst="straightConnector1">
                <a:avLst/>
              </a:prstGeom>
              <a:ln w="28575" cmpd="sng">
                <a:solidFill>
                  <a:srgbClr val="4040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7" name="矩形 1056"/>
            <p:cNvSpPr/>
            <p:nvPr/>
          </p:nvSpPr>
          <p:spPr>
            <a:xfrm>
              <a:off x="5652121" y="627534"/>
              <a:ext cx="959648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2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行为</a:t>
              </a:r>
              <a:r>
                <a:rPr lang="zh-CN" altLang="en-US" sz="1200" b="1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属性</a:t>
              </a:r>
              <a:endParaRPr lang="zh-CN" altLang="en-US" sz="1200" b="1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58" name="矩形 1057"/>
            <p:cNvSpPr/>
            <p:nvPr/>
          </p:nvSpPr>
          <p:spPr>
            <a:xfrm>
              <a:off x="6588224" y="1347614"/>
              <a:ext cx="1170137" cy="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场景属性</a:t>
              </a:r>
              <a:endParaRPr lang="zh-CN" altLang="en-US" sz="12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34" name="矩形 733"/>
            <p:cNvSpPr/>
            <p:nvPr/>
          </p:nvSpPr>
          <p:spPr>
            <a:xfrm>
              <a:off x="4499993" y="1652259"/>
              <a:ext cx="842456" cy="343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基础属性</a:t>
              </a:r>
              <a:endParaRPr lang="zh-CN" altLang="en-US" sz="1200" b="1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138" name="组 1137"/>
          <p:cNvGrpSpPr/>
          <p:nvPr/>
        </p:nvGrpSpPr>
        <p:grpSpPr>
          <a:xfrm>
            <a:off x="1566852" y="3291830"/>
            <a:ext cx="830277" cy="702396"/>
            <a:chOff x="5545301" y="1142112"/>
            <a:chExt cx="830277" cy="702396"/>
          </a:xfrm>
        </p:grpSpPr>
        <p:sp>
          <p:nvSpPr>
            <p:cNvPr id="1142" name="AutoShape 10"/>
            <p:cNvSpPr>
              <a:spLocks noChangeArrowheads="1"/>
            </p:cNvSpPr>
            <p:nvPr/>
          </p:nvSpPr>
          <p:spPr bwMode="blackWhite">
            <a:xfrm>
              <a:off x="5734178" y="1322459"/>
              <a:ext cx="416413" cy="351450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20000"/>
                <a:lumOff val="80000"/>
                <a:alpha val="66000"/>
              </a:schemeClr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43" name="AutoShape 10"/>
            <p:cNvSpPr>
              <a:spLocks noChangeArrowheads="1"/>
            </p:cNvSpPr>
            <p:nvPr/>
          </p:nvSpPr>
          <p:spPr bwMode="blackWhite">
            <a:xfrm>
              <a:off x="5637724" y="1408490"/>
              <a:ext cx="416413" cy="351450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20000"/>
                <a:lumOff val="80000"/>
                <a:alpha val="66000"/>
              </a:schemeClr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44" name="AutoShape 10"/>
            <p:cNvSpPr>
              <a:spLocks noChangeArrowheads="1"/>
            </p:cNvSpPr>
            <p:nvPr/>
          </p:nvSpPr>
          <p:spPr bwMode="blackWhite">
            <a:xfrm>
              <a:off x="5957359" y="1404668"/>
              <a:ext cx="416413" cy="351450"/>
            </a:xfrm>
            <a:prstGeom prst="cube">
              <a:avLst>
                <a:gd name="adj" fmla="val 25000"/>
              </a:avLst>
            </a:prstGeom>
            <a:solidFill>
              <a:schemeClr val="accent5">
                <a:alpha val="66000"/>
              </a:schemeClr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45" name="AutoShape 10"/>
            <p:cNvSpPr>
              <a:spLocks noChangeArrowheads="1"/>
            </p:cNvSpPr>
            <p:nvPr/>
          </p:nvSpPr>
          <p:spPr bwMode="blackWhite">
            <a:xfrm>
              <a:off x="5638285" y="1142112"/>
              <a:ext cx="416413" cy="351450"/>
            </a:xfrm>
            <a:prstGeom prst="cube">
              <a:avLst>
                <a:gd name="adj" fmla="val 25000"/>
              </a:avLst>
            </a:prstGeom>
            <a:solidFill>
              <a:schemeClr val="accent6"/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46" name="AutoShape 10"/>
            <p:cNvSpPr>
              <a:spLocks noChangeArrowheads="1"/>
            </p:cNvSpPr>
            <p:nvPr/>
          </p:nvSpPr>
          <p:spPr bwMode="blackWhite">
            <a:xfrm>
              <a:off x="5959165" y="1145934"/>
              <a:ext cx="416413" cy="351450"/>
            </a:xfrm>
            <a:prstGeom prst="cube">
              <a:avLst>
                <a:gd name="adj" fmla="val 25000"/>
              </a:avLst>
            </a:prstGeom>
            <a:solidFill>
              <a:schemeClr val="tx1">
                <a:lumMod val="65000"/>
                <a:lumOff val="35000"/>
                <a:alpha val="66000"/>
              </a:schemeClr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47" name="AutoShape 10"/>
            <p:cNvSpPr>
              <a:spLocks noChangeArrowheads="1"/>
            </p:cNvSpPr>
            <p:nvPr/>
          </p:nvSpPr>
          <p:spPr bwMode="blackWhite">
            <a:xfrm>
              <a:off x="5545301" y="1493058"/>
              <a:ext cx="416413" cy="351450"/>
            </a:xfrm>
            <a:prstGeom prst="cube">
              <a:avLst>
                <a:gd name="adj" fmla="val 25000"/>
              </a:avLst>
            </a:prstGeom>
            <a:solidFill>
              <a:srgbClr val="FF0000">
                <a:alpha val="66000"/>
              </a:srgbClr>
            </a:solidFill>
            <a:ln w="12700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48" name="AutoShape 10"/>
            <p:cNvSpPr>
              <a:spLocks noChangeArrowheads="1"/>
            </p:cNvSpPr>
            <p:nvPr/>
          </p:nvSpPr>
          <p:spPr bwMode="blackWhite">
            <a:xfrm>
              <a:off x="5860019" y="1493058"/>
              <a:ext cx="416413" cy="351450"/>
            </a:xfrm>
            <a:prstGeom prst="cube">
              <a:avLst>
                <a:gd name="adj" fmla="val 25000"/>
              </a:avLst>
            </a:prstGeom>
            <a:solidFill>
              <a:srgbClr val="FF99FF">
                <a:alpha val="66000"/>
              </a:srgbClr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49" name="AutoShape 10"/>
            <p:cNvSpPr>
              <a:spLocks noChangeArrowheads="1"/>
            </p:cNvSpPr>
            <p:nvPr/>
          </p:nvSpPr>
          <p:spPr bwMode="blackWhite">
            <a:xfrm>
              <a:off x="5545333" y="1233017"/>
              <a:ext cx="416413" cy="351450"/>
            </a:xfrm>
            <a:prstGeom prst="cube">
              <a:avLst>
                <a:gd name="adj" fmla="val 25000"/>
              </a:avLst>
            </a:prstGeom>
            <a:solidFill>
              <a:schemeClr val="accent3">
                <a:alpha val="66000"/>
              </a:schemeClr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50" name="AutoShape 10"/>
            <p:cNvSpPr>
              <a:spLocks noChangeArrowheads="1"/>
            </p:cNvSpPr>
            <p:nvPr/>
          </p:nvSpPr>
          <p:spPr bwMode="blackWhite">
            <a:xfrm>
              <a:off x="5860019" y="1230501"/>
              <a:ext cx="416413" cy="351450"/>
            </a:xfrm>
            <a:prstGeom prst="cube">
              <a:avLst>
                <a:gd name="adj" fmla="val 25000"/>
              </a:avLst>
            </a:prstGeom>
            <a:solidFill>
              <a:schemeClr val="tx2">
                <a:alpha val="66000"/>
              </a:schemeClr>
            </a:solidFill>
            <a:ln w="1270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-윤고딕130" pitchFamily="18" charset="-127"/>
                </a:defRPr>
              </a:lvl9pPr>
            </a:lstStyle>
            <a:p>
              <a:pPr algn="ctr" eaLnBrk="1" hangingPunct="1"/>
              <a:endParaRPr lang="zh-CN" altLang="en-US" sz="1632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154" name="文本框 1153"/>
          <p:cNvSpPr txBox="1"/>
          <p:nvPr/>
        </p:nvSpPr>
        <p:spPr>
          <a:xfrm>
            <a:off x="5298730" y="3003798"/>
            <a:ext cx="936104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is-IS" altLang="zh-CN" sz="1400" dirty="0" smtClean="0">
                <a:latin typeface="微软雅黑"/>
                <a:ea typeface="微软雅黑"/>
                <a:cs typeface="微软雅黑"/>
              </a:rPr>
              <a:t>……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56" name="Freeform 10"/>
          <p:cNvSpPr>
            <a:spLocks/>
          </p:cNvSpPr>
          <p:nvPr/>
        </p:nvSpPr>
        <p:spPr bwMode="auto">
          <a:xfrm rot="5400000">
            <a:off x="3594226" y="1461292"/>
            <a:ext cx="287336" cy="348013"/>
          </a:xfrm>
          <a:custGeom>
            <a:avLst/>
            <a:gdLst>
              <a:gd name="T0" fmla="*/ 63 w 179"/>
              <a:gd name="T1" fmla="*/ 90 h 205"/>
              <a:gd name="T2" fmla="*/ 0 w 179"/>
              <a:gd name="T3" fmla="*/ 128 h 205"/>
              <a:gd name="T4" fmla="*/ 88 w 179"/>
              <a:gd name="T5" fmla="*/ 0 h 205"/>
              <a:gd name="T6" fmla="*/ 179 w 179"/>
              <a:gd name="T7" fmla="*/ 128 h 205"/>
              <a:gd name="T8" fmla="*/ 116 w 179"/>
              <a:gd name="T9" fmla="*/ 91 h 205"/>
              <a:gd name="T10" fmla="*/ 116 w 179"/>
              <a:gd name="T11" fmla="*/ 140 h 205"/>
              <a:gd name="T12" fmla="*/ 116 w 179"/>
              <a:gd name="T13" fmla="*/ 205 h 205"/>
              <a:gd name="T14" fmla="*/ 63 w 179"/>
              <a:gd name="T15" fmla="*/ 205 h 205"/>
              <a:gd name="T16" fmla="*/ 63 w 179"/>
              <a:gd name="T17" fmla="*/ 140 h 205"/>
              <a:gd name="T18" fmla="*/ 63 w 179"/>
              <a:gd name="T19" fmla="*/ 9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205">
                <a:moveTo>
                  <a:pt x="63" y="90"/>
                </a:moveTo>
                <a:cubicBezTo>
                  <a:pt x="43" y="95"/>
                  <a:pt x="22" y="106"/>
                  <a:pt x="0" y="128"/>
                </a:cubicBezTo>
                <a:cubicBezTo>
                  <a:pt x="88" y="0"/>
                  <a:pt x="88" y="0"/>
                  <a:pt x="88" y="0"/>
                </a:cubicBezTo>
                <a:cubicBezTo>
                  <a:pt x="179" y="128"/>
                  <a:pt x="179" y="128"/>
                  <a:pt x="179" y="128"/>
                </a:cubicBezTo>
                <a:cubicBezTo>
                  <a:pt x="179" y="128"/>
                  <a:pt x="154" y="101"/>
                  <a:pt x="116" y="91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140"/>
                  <a:pt x="63" y="140"/>
                  <a:pt x="63" y="140"/>
                </a:cubicBezTo>
                <a:lnTo>
                  <a:pt x="63" y="9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175" name="组 1174"/>
          <p:cNvGrpSpPr/>
          <p:nvPr/>
        </p:nvGrpSpPr>
        <p:grpSpPr>
          <a:xfrm>
            <a:off x="4067944" y="1497007"/>
            <a:ext cx="4542651" cy="307474"/>
            <a:chOff x="4067944" y="1497007"/>
            <a:chExt cx="4542651" cy="307474"/>
          </a:xfrm>
        </p:grpSpPr>
        <p:grpSp>
          <p:nvGrpSpPr>
            <p:cNvPr id="1086" name="组 1085"/>
            <p:cNvGrpSpPr/>
            <p:nvPr/>
          </p:nvGrpSpPr>
          <p:grpSpPr>
            <a:xfrm>
              <a:off x="4067944" y="1497007"/>
              <a:ext cx="3397677" cy="307474"/>
              <a:chOff x="1691680" y="2797898"/>
              <a:chExt cx="5458097" cy="493932"/>
            </a:xfrm>
            <a:solidFill>
              <a:srgbClr val="7F7F7F"/>
            </a:solidFill>
          </p:grpSpPr>
          <p:sp>
            <p:nvSpPr>
              <p:cNvPr id="1087" name="AutoShape 10"/>
              <p:cNvSpPr>
                <a:spLocks noChangeArrowheads="1"/>
              </p:cNvSpPr>
              <p:nvPr/>
            </p:nvSpPr>
            <p:spPr bwMode="blackWhite">
              <a:xfrm>
                <a:off x="1691680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88" name="AutoShape 10"/>
              <p:cNvSpPr>
                <a:spLocks noChangeArrowheads="1"/>
              </p:cNvSpPr>
              <p:nvPr/>
            </p:nvSpPr>
            <p:spPr bwMode="blackWhite">
              <a:xfrm>
                <a:off x="2387804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89" name="AutoShape 10"/>
              <p:cNvSpPr>
                <a:spLocks noChangeArrowheads="1"/>
              </p:cNvSpPr>
              <p:nvPr/>
            </p:nvSpPr>
            <p:spPr bwMode="blackWhite">
              <a:xfrm>
                <a:off x="3083928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90" name="AutoShape 10"/>
              <p:cNvSpPr>
                <a:spLocks noChangeArrowheads="1"/>
              </p:cNvSpPr>
              <p:nvPr/>
            </p:nvSpPr>
            <p:spPr bwMode="blackWhite">
              <a:xfrm>
                <a:off x="3780052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91" name="AutoShape 10"/>
              <p:cNvSpPr>
                <a:spLocks noChangeArrowheads="1"/>
              </p:cNvSpPr>
              <p:nvPr/>
            </p:nvSpPr>
            <p:spPr bwMode="blackWhite">
              <a:xfrm>
                <a:off x="4476176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92" name="AutoShape 10"/>
              <p:cNvSpPr>
                <a:spLocks noChangeArrowheads="1"/>
              </p:cNvSpPr>
              <p:nvPr/>
            </p:nvSpPr>
            <p:spPr bwMode="blackWhite">
              <a:xfrm>
                <a:off x="5172300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93" name="AutoShape 10"/>
              <p:cNvSpPr>
                <a:spLocks noChangeArrowheads="1"/>
              </p:cNvSpPr>
              <p:nvPr/>
            </p:nvSpPr>
            <p:spPr bwMode="blackWhite">
              <a:xfrm>
                <a:off x="5868424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94" name="AutoShape 10"/>
              <p:cNvSpPr>
                <a:spLocks noChangeArrowheads="1"/>
              </p:cNvSpPr>
              <p:nvPr/>
            </p:nvSpPr>
            <p:spPr bwMode="blackWhite">
              <a:xfrm>
                <a:off x="6564546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grpFill/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158" name="文本框 1157"/>
            <p:cNvSpPr txBox="1"/>
            <p:nvPr/>
          </p:nvSpPr>
          <p:spPr>
            <a:xfrm>
              <a:off x="8028384" y="1527634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  <a:cs typeface="微软雅黑"/>
                </a:rPr>
                <a:t>版本</a:t>
              </a:r>
              <a:r>
                <a:rPr kumimoji="1"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  <a:cs typeface="微软雅黑"/>
                </a:rPr>
                <a:t>V</a:t>
              </a:r>
              <a:r>
                <a:rPr kumimoji="1" lang="zh-CN" altLang="zh-CN" sz="10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  <a:cs typeface="微软雅黑"/>
                </a:rPr>
                <a:t>0</a:t>
              </a:r>
              <a:endParaRPr kumimoji="1" lang="zh-CN" altLang="en-US" sz="1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59" name="矩形 1158"/>
            <p:cNvSpPr>
              <a:spLocks noChangeAspect="1"/>
            </p:cNvSpPr>
            <p:nvPr/>
          </p:nvSpPr>
          <p:spPr>
            <a:xfrm>
              <a:off x="7884368" y="1560744"/>
              <a:ext cx="18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6" name="组 1175"/>
          <p:cNvGrpSpPr/>
          <p:nvPr/>
        </p:nvGrpSpPr>
        <p:grpSpPr>
          <a:xfrm>
            <a:off x="4067944" y="2070383"/>
            <a:ext cx="4542651" cy="307474"/>
            <a:chOff x="4067944" y="2058053"/>
            <a:chExt cx="4542651" cy="307474"/>
          </a:xfrm>
        </p:grpSpPr>
        <p:grpSp>
          <p:nvGrpSpPr>
            <p:cNvPr id="1104" name="组 1103"/>
            <p:cNvGrpSpPr/>
            <p:nvPr/>
          </p:nvGrpSpPr>
          <p:grpSpPr>
            <a:xfrm>
              <a:off x="4067944" y="2058053"/>
              <a:ext cx="3397677" cy="307474"/>
              <a:chOff x="1691680" y="2797898"/>
              <a:chExt cx="5458097" cy="493932"/>
            </a:xfrm>
          </p:grpSpPr>
          <p:sp>
            <p:nvSpPr>
              <p:cNvPr id="1105" name="AutoShape 10"/>
              <p:cNvSpPr>
                <a:spLocks noChangeArrowheads="1"/>
              </p:cNvSpPr>
              <p:nvPr/>
            </p:nvSpPr>
            <p:spPr bwMode="blackWhite">
              <a:xfrm>
                <a:off x="1691680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6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6" name="AutoShape 10"/>
              <p:cNvSpPr>
                <a:spLocks noChangeArrowheads="1"/>
              </p:cNvSpPr>
              <p:nvPr/>
            </p:nvSpPr>
            <p:spPr bwMode="blackWhite">
              <a:xfrm>
                <a:off x="2387804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6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7" name="AutoShape 10"/>
              <p:cNvSpPr>
                <a:spLocks noChangeArrowheads="1"/>
              </p:cNvSpPr>
              <p:nvPr/>
            </p:nvSpPr>
            <p:spPr bwMode="blackWhite">
              <a:xfrm>
                <a:off x="3083928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6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8" name="AutoShape 10"/>
              <p:cNvSpPr>
                <a:spLocks noChangeArrowheads="1"/>
              </p:cNvSpPr>
              <p:nvPr/>
            </p:nvSpPr>
            <p:spPr bwMode="blackWhite">
              <a:xfrm>
                <a:off x="3780052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6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9" name="AutoShape 10"/>
              <p:cNvSpPr>
                <a:spLocks noChangeArrowheads="1"/>
              </p:cNvSpPr>
              <p:nvPr/>
            </p:nvSpPr>
            <p:spPr bwMode="blackWhite">
              <a:xfrm>
                <a:off x="4476176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6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10" name="AutoShape 10"/>
              <p:cNvSpPr>
                <a:spLocks noChangeArrowheads="1"/>
              </p:cNvSpPr>
              <p:nvPr/>
            </p:nvSpPr>
            <p:spPr bwMode="blackWhite">
              <a:xfrm>
                <a:off x="5172300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6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11" name="AutoShape 10"/>
              <p:cNvSpPr>
                <a:spLocks noChangeArrowheads="1"/>
              </p:cNvSpPr>
              <p:nvPr/>
            </p:nvSpPr>
            <p:spPr bwMode="blackWhite">
              <a:xfrm>
                <a:off x="5868424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12" name="AutoShape 10"/>
              <p:cNvSpPr>
                <a:spLocks noChangeArrowheads="1"/>
              </p:cNvSpPr>
              <p:nvPr/>
            </p:nvSpPr>
            <p:spPr bwMode="blackWhite">
              <a:xfrm>
                <a:off x="6564546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tx1">
                  <a:lumMod val="65000"/>
                  <a:lumOff val="35000"/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161" name="文本框 1160"/>
            <p:cNvSpPr txBox="1"/>
            <p:nvPr/>
          </p:nvSpPr>
          <p:spPr>
            <a:xfrm>
              <a:off x="8028384" y="2088680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chemeClr val="accent6"/>
                  </a:solidFill>
                  <a:latin typeface="微软雅黑"/>
                  <a:ea typeface="微软雅黑"/>
                  <a:cs typeface="微软雅黑"/>
                </a:rPr>
                <a:t>版本</a:t>
              </a:r>
              <a:r>
                <a:rPr kumimoji="1" lang="en-US" altLang="zh-CN" sz="1000" dirty="0" smtClean="0">
                  <a:solidFill>
                    <a:schemeClr val="accent6"/>
                  </a:solidFill>
                  <a:latin typeface="微软雅黑"/>
                  <a:ea typeface="微软雅黑"/>
                  <a:cs typeface="微软雅黑"/>
                </a:rPr>
                <a:t>V</a:t>
              </a:r>
              <a:r>
                <a:rPr kumimoji="1" lang="zh-CN" altLang="zh-CN" sz="1000" baseline="-25000" dirty="0">
                  <a:solidFill>
                    <a:schemeClr val="accent6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1" lang="zh-CN" altLang="en-US" sz="1000" baseline="-25000" dirty="0">
                <a:solidFill>
                  <a:schemeClr val="accent6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62" name="矩形 1161"/>
            <p:cNvSpPr>
              <a:spLocks noChangeAspect="1"/>
            </p:cNvSpPr>
            <p:nvPr/>
          </p:nvSpPr>
          <p:spPr>
            <a:xfrm>
              <a:off x="7884368" y="2121790"/>
              <a:ext cx="180000" cy="180000"/>
            </a:xfrm>
            <a:prstGeom prst="rect">
              <a:avLst/>
            </a:prstGeom>
            <a:solidFill>
              <a:srgbClr val="FAB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7" name="组 1176"/>
          <p:cNvGrpSpPr/>
          <p:nvPr/>
        </p:nvGrpSpPr>
        <p:grpSpPr>
          <a:xfrm>
            <a:off x="4067944" y="2643758"/>
            <a:ext cx="4542651" cy="307474"/>
            <a:chOff x="4067944" y="2598113"/>
            <a:chExt cx="4542651" cy="307474"/>
          </a:xfrm>
        </p:grpSpPr>
        <p:grpSp>
          <p:nvGrpSpPr>
            <p:cNvPr id="25" name="组 24"/>
            <p:cNvGrpSpPr/>
            <p:nvPr/>
          </p:nvGrpSpPr>
          <p:grpSpPr>
            <a:xfrm>
              <a:off x="4067944" y="2598113"/>
              <a:ext cx="3397677" cy="307474"/>
              <a:chOff x="1691680" y="2797898"/>
              <a:chExt cx="5458097" cy="493932"/>
            </a:xfrm>
          </p:grpSpPr>
          <p:sp>
            <p:nvSpPr>
              <p:cNvPr id="1070" name="AutoShape 10"/>
              <p:cNvSpPr>
                <a:spLocks noChangeArrowheads="1"/>
              </p:cNvSpPr>
              <p:nvPr/>
            </p:nvSpPr>
            <p:spPr bwMode="blackWhite">
              <a:xfrm>
                <a:off x="1691680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71" name="AutoShape 10"/>
              <p:cNvSpPr>
                <a:spLocks noChangeArrowheads="1"/>
              </p:cNvSpPr>
              <p:nvPr/>
            </p:nvSpPr>
            <p:spPr bwMode="blackWhite">
              <a:xfrm>
                <a:off x="2387804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72" name="AutoShape 10"/>
              <p:cNvSpPr>
                <a:spLocks noChangeArrowheads="1"/>
              </p:cNvSpPr>
              <p:nvPr/>
            </p:nvSpPr>
            <p:spPr bwMode="blackWhite">
              <a:xfrm>
                <a:off x="3083928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73" name="AutoShape 10"/>
              <p:cNvSpPr>
                <a:spLocks noChangeArrowheads="1"/>
              </p:cNvSpPr>
              <p:nvPr/>
            </p:nvSpPr>
            <p:spPr bwMode="blackWhite">
              <a:xfrm>
                <a:off x="3780052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74" name="AutoShape 10"/>
              <p:cNvSpPr>
                <a:spLocks noChangeArrowheads="1"/>
              </p:cNvSpPr>
              <p:nvPr/>
            </p:nvSpPr>
            <p:spPr bwMode="blackWhite">
              <a:xfrm>
                <a:off x="4476176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75" name="AutoShape 10"/>
              <p:cNvSpPr>
                <a:spLocks noChangeArrowheads="1"/>
              </p:cNvSpPr>
              <p:nvPr/>
            </p:nvSpPr>
            <p:spPr bwMode="blackWhite">
              <a:xfrm>
                <a:off x="5172300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rgbClr val="F79646">
                  <a:alpha val="66000"/>
                </a:srgb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76" name="AutoShape 10"/>
              <p:cNvSpPr>
                <a:spLocks noChangeArrowheads="1"/>
              </p:cNvSpPr>
              <p:nvPr/>
            </p:nvSpPr>
            <p:spPr bwMode="blackWhite">
              <a:xfrm>
                <a:off x="5868424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6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77" name="AutoShape 10"/>
              <p:cNvSpPr>
                <a:spLocks noChangeArrowheads="1"/>
              </p:cNvSpPr>
              <p:nvPr/>
            </p:nvSpPr>
            <p:spPr bwMode="blackWhite">
              <a:xfrm>
                <a:off x="6564546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rgbClr val="595959">
                  <a:alpha val="66000"/>
                </a:srgb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164" name="文本框 1163"/>
            <p:cNvSpPr txBox="1"/>
            <p:nvPr/>
          </p:nvSpPr>
          <p:spPr>
            <a:xfrm>
              <a:off x="8028384" y="2628740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  <a:cs typeface="微软雅黑"/>
                </a:rPr>
                <a:t>版本</a:t>
              </a:r>
              <a:r>
                <a:rPr kumimoji="1" lang="en-US" altLang="zh-CN" sz="1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  <a:cs typeface="微软雅黑"/>
                </a:rPr>
                <a:t>V</a:t>
              </a:r>
              <a:r>
                <a:rPr kumimoji="1" lang="zh-CN" altLang="zh-CN" sz="1000" baseline="-250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1" lang="zh-CN" altLang="en-US" sz="1000" baseline="-250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65" name="矩形 1164"/>
            <p:cNvSpPr>
              <a:spLocks noChangeAspect="1"/>
            </p:cNvSpPr>
            <p:nvPr/>
          </p:nvSpPr>
          <p:spPr>
            <a:xfrm>
              <a:off x="7884368" y="2661850"/>
              <a:ext cx="180000" cy="180000"/>
            </a:xfrm>
            <a:prstGeom prst="rect">
              <a:avLst/>
            </a:prstGeom>
            <a:solidFill>
              <a:srgbClr val="71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8" name="组 1177"/>
          <p:cNvGrpSpPr/>
          <p:nvPr/>
        </p:nvGrpSpPr>
        <p:grpSpPr>
          <a:xfrm>
            <a:off x="4067944" y="3507854"/>
            <a:ext cx="4542651" cy="307474"/>
            <a:chOff x="4067944" y="3507854"/>
            <a:chExt cx="4542651" cy="307474"/>
          </a:xfrm>
        </p:grpSpPr>
        <p:grpSp>
          <p:nvGrpSpPr>
            <p:cNvPr id="1095" name="组 1094"/>
            <p:cNvGrpSpPr/>
            <p:nvPr/>
          </p:nvGrpSpPr>
          <p:grpSpPr>
            <a:xfrm>
              <a:off x="4067944" y="3507854"/>
              <a:ext cx="3397677" cy="307474"/>
              <a:chOff x="1691680" y="2797898"/>
              <a:chExt cx="5458097" cy="493932"/>
            </a:xfrm>
          </p:grpSpPr>
          <p:sp>
            <p:nvSpPr>
              <p:cNvPr id="1096" name="AutoShape 10"/>
              <p:cNvSpPr>
                <a:spLocks noChangeArrowheads="1"/>
              </p:cNvSpPr>
              <p:nvPr/>
            </p:nvSpPr>
            <p:spPr bwMode="blackWhite">
              <a:xfrm>
                <a:off x="1691680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rgbClr val="FF0000">
                  <a:alpha val="66000"/>
                </a:srgb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97" name="AutoShape 10"/>
              <p:cNvSpPr>
                <a:spLocks noChangeArrowheads="1"/>
              </p:cNvSpPr>
              <p:nvPr/>
            </p:nvSpPr>
            <p:spPr bwMode="blackWhite">
              <a:xfrm>
                <a:off x="2387804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rgbClr val="FF99FF">
                  <a:alpha val="66000"/>
                </a:srgb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98" name="AutoShape 10"/>
              <p:cNvSpPr>
                <a:spLocks noChangeArrowheads="1"/>
              </p:cNvSpPr>
              <p:nvPr/>
            </p:nvSpPr>
            <p:spPr bwMode="blackWhite">
              <a:xfrm>
                <a:off x="3083928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rgbClr val="FFFF00">
                  <a:alpha val="66000"/>
                </a:srgb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099" name="AutoShape 10"/>
              <p:cNvSpPr>
                <a:spLocks noChangeArrowheads="1"/>
              </p:cNvSpPr>
              <p:nvPr/>
            </p:nvSpPr>
            <p:spPr bwMode="blackWhite">
              <a:xfrm>
                <a:off x="3780052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3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0" name="AutoShape 10"/>
              <p:cNvSpPr>
                <a:spLocks noChangeArrowheads="1"/>
              </p:cNvSpPr>
              <p:nvPr/>
            </p:nvSpPr>
            <p:spPr bwMode="blackWhite">
              <a:xfrm>
                <a:off x="4476176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1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1" name="AutoShape 10"/>
              <p:cNvSpPr>
                <a:spLocks noChangeArrowheads="1"/>
              </p:cNvSpPr>
              <p:nvPr/>
            </p:nvSpPr>
            <p:spPr bwMode="blackWhite">
              <a:xfrm>
                <a:off x="5172300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2" name="AutoShape 10"/>
              <p:cNvSpPr>
                <a:spLocks noChangeArrowheads="1"/>
              </p:cNvSpPr>
              <p:nvPr/>
            </p:nvSpPr>
            <p:spPr bwMode="blackWhite">
              <a:xfrm>
                <a:off x="5868424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chemeClr val="accent6">
                  <a:alpha val="66000"/>
                </a:scheme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3" name="AutoShape 10"/>
              <p:cNvSpPr>
                <a:spLocks noChangeArrowheads="1"/>
              </p:cNvSpPr>
              <p:nvPr/>
            </p:nvSpPr>
            <p:spPr bwMode="blackWhite">
              <a:xfrm>
                <a:off x="6564546" y="2797898"/>
                <a:ext cx="585231" cy="493932"/>
              </a:xfrm>
              <a:prstGeom prst="cube">
                <a:avLst>
                  <a:gd name="adj" fmla="val 25000"/>
                </a:avLst>
              </a:prstGeom>
              <a:solidFill>
                <a:srgbClr val="595959">
                  <a:alpha val="66000"/>
                </a:srgbClr>
              </a:solidFill>
              <a:ln w="12700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-윤고딕130" pitchFamily="18" charset="-127"/>
                  </a:defRPr>
                </a:lvl9pPr>
              </a:lstStyle>
              <a:p>
                <a:pPr algn="ctr" eaLnBrk="1" hangingPunct="1"/>
                <a:endParaRPr lang="zh-CN" altLang="en-US" sz="1632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sp>
          <p:nvSpPr>
            <p:cNvPr id="1167" name="文本框 1166"/>
            <p:cNvSpPr txBox="1"/>
            <p:nvPr/>
          </p:nvSpPr>
          <p:spPr>
            <a:xfrm>
              <a:off x="8028384" y="3538481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rgbClr val="FA5850"/>
                  </a:solidFill>
                  <a:latin typeface="微软雅黑"/>
                  <a:ea typeface="微软雅黑"/>
                  <a:cs typeface="微软雅黑"/>
                </a:rPr>
                <a:t>版本</a:t>
              </a:r>
              <a:r>
                <a:rPr kumimoji="1" lang="en-US" altLang="zh-CN" sz="1000" dirty="0" smtClean="0">
                  <a:solidFill>
                    <a:srgbClr val="FA5850"/>
                  </a:solidFill>
                  <a:latin typeface="微软雅黑"/>
                  <a:ea typeface="微软雅黑"/>
                  <a:cs typeface="微软雅黑"/>
                </a:rPr>
                <a:t>V</a:t>
              </a:r>
              <a:r>
                <a:rPr kumimoji="1" lang="en-US" altLang="zh-CN" sz="1000" baseline="-25000" dirty="0" smtClean="0">
                  <a:solidFill>
                    <a:srgbClr val="FA5850"/>
                  </a:solidFill>
                  <a:latin typeface="微软雅黑"/>
                  <a:ea typeface="微软雅黑"/>
                  <a:cs typeface="微软雅黑"/>
                </a:rPr>
                <a:t>n</a:t>
              </a:r>
              <a:endParaRPr kumimoji="1" lang="zh-CN" altLang="en-US" sz="1000" baseline="-25000" dirty="0">
                <a:solidFill>
                  <a:srgbClr val="FA585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68" name="矩形 1167"/>
            <p:cNvSpPr>
              <a:spLocks noChangeAspect="1"/>
            </p:cNvSpPr>
            <p:nvPr/>
          </p:nvSpPr>
          <p:spPr>
            <a:xfrm>
              <a:off x="7884368" y="3571591"/>
              <a:ext cx="180000" cy="180000"/>
            </a:xfrm>
            <a:prstGeom prst="rect">
              <a:avLst/>
            </a:prstGeom>
            <a:solidFill>
              <a:srgbClr val="FA5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9" name="Freeform 10"/>
          <p:cNvSpPr>
            <a:spLocks/>
          </p:cNvSpPr>
          <p:nvPr/>
        </p:nvSpPr>
        <p:spPr bwMode="auto">
          <a:xfrm rot="10800000">
            <a:off x="7920384" y="1834832"/>
            <a:ext cx="108000" cy="205200"/>
          </a:xfrm>
          <a:custGeom>
            <a:avLst/>
            <a:gdLst>
              <a:gd name="T0" fmla="*/ 63 w 179"/>
              <a:gd name="T1" fmla="*/ 90 h 205"/>
              <a:gd name="T2" fmla="*/ 0 w 179"/>
              <a:gd name="T3" fmla="*/ 128 h 205"/>
              <a:gd name="T4" fmla="*/ 88 w 179"/>
              <a:gd name="T5" fmla="*/ 0 h 205"/>
              <a:gd name="T6" fmla="*/ 179 w 179"/>
              <a:gd name="T7" fmla="*/ 128 h 205"/>
              <a:gd name="T8" fmla="*/ 116 w 179"/>
              <a:gd name="T9" fmla="*/ 91 h 205"/>
              <a:gd name="T10" fmla="*/ 116 w 179"/>
              <a:gd name="T11" fmla="*/ 140 h 205"/>
              <a:gd name="T12" fmla="*/ 116 w 179"/>
              <a:gd name="T13" fmla="*/ 205 h 205"/>
              <a:gd name="T14" fmla="*/ 63 w 179"/>
              <a:gd name="T15" fmla="*/ 205 h 205"/>
              <a:gd name="T16" fmla="*/ 63 w 179"/>
              <a:gd name="T17" fmla="*/ 140 h 205"/>
              <a:gd name="T18" fmla="*/ 63 w 179"/>
              <a:gd name="T19" fmla="*/ 9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205">
                <a:moveTo>
                  <a:pt x="63" y="90"/>
                </a:moveTo>
                <a:cubicBezTo>
                  <a:pt x="43" y="95"/>
                  <a:pt x="22" y="106"/>
                  <a:pt x="0" y="128"/>
                </a:cubicBezTo>
                <a:cubicBezTo>
                  <a:pt x="88" y="0"/>
                  <a:pt x="88" y="0"/>
                  <a:pt x="88" y="0"/>
                </a:cubicBezTo>
                <a:cubicBezTo>
                  <a:pt x="179" y="128"/>
                  <a:pt x="179" y="128"/>
                  <a:pt x="179" y="128"/>
                </a:cubicBezTo>
                <a:cubicBezTo>
                  <a:pt x="179" y="128"/>
                  <a:pt x="154" y="101"/>
                  <a:pt x="116" y="91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140"/>
                  <a:pt x="63" y="140"/>
                  <a:pt x="63" y="140"/>
                </a:cubicBezTo>
                <a:lnTo>
                  <a:pt x="63" y="9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b="1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72" name="Freeform 10"/>
          <p:cNvSpPr>
            <a:spLocks/>
          </p:cNvSpPr>
          <p:nvPr/>
        </p:nvSpPr>
        <p:spPr bwMode="auto">
          <a:xfrm rot="16200000">
            <a:off x="3594226" y="3487585"/>
            <a:ext cx="287336" cy="348013"/>
          </a:xfrm>
          <a:custGeom>
            <a:avLst/>
            <a:gdLst>
              <a:gd name="T0" fmla="*/ 63 w 179"/>
              <a:gd name="T1" fmla="*/ 90 h 205"/>
              <a:gd name="T2" fmla="*/ 0 w 179"/>
              <a:gd name="T3" fmla="*/ 128 h 205"/>
              <a:gd name="T4" fmla="*/ 88 w 179"/>
              <a:gd name="T5" fmla="*/ 0 h 205"/>
              <a:gd name="T6" fmla="*/ 179 w 179"/>
              <a:gd name="T7" fmla="*/ 128 h 205"/>
              <a:gd name="T8" fmla="*/ 116 w 179"/>
              <a:gd name="T9" fmla="*/ 91 h 205"/>
              <a:gd name="T10" fmla="*/ 116 w 179"/>
              <a:gd name="T11" fmla="*/ 140 h 205"/>
              <a:gd name="T12" fmla="*/ 116 w 179"/>
              <a:gd name="T13" fmla="*/ 205 h 205"/>
              <a:gd name="T14" fmla="*/ 63 w 179"/>
              <a:gd name="T15" fmla="*/ 205 h 205"/>
              <a:gd name="T16" fmla="*/ 63 w 179"/>
              <a:gd name="T17" fmla="*/ 140 h 205"/>
              <a:gd name="T18" fmla="*/ 63 w 179"/>
              <a:gd name="T19" fmla="*/ 9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205">
                <a:moveTo>
                  <a:pt x="63" y="90"/>
                </a:moveTo>
                <a:cubicBezTo>
                  <a:pt x="43" y="95"/>
                  <a:pt x="22" y="106"/>
                  <a:pt x="0" y="128"/>
                </a:cubicBezTo>
                <a:cubicBezTo>
                  <a:pt x="88" y="0"/>
                  <a:pt x="88" y="0"/>
                  <a:pt x="88" y="0"/>
                </a:cubicBezTo>
                <a:cubicBezTo>
                  <a:pt x="179" y="128"/>
                  <a:pt x="179" y="128"/>
                  <a:pt x="179" y="128"/>
                </a:cubicBezTo>
                <a:cubicBezTo>
                  <a:pt x="179" y="128"/>
                  <a:pt x="154" y="101"/>
                  <a:pt x="116" y="91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140"/>
                  <a:pt x="63" y="140"/>
                  <a:pt x="63" y="140"/>
                </a:cubicBezTo>
                <a:lnTo>
                  <a:pt x="63" y="9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73" name="Freeform 10"/>
          <p:cNvSpPr>
            <a:spLocks/>
          </p:cNvSpPr>
          <p:nvPr/>
        </p:nvSpPr>
        <p:spPr bwMode="auto">
          <a:xfrm rot="10800000">
            <a:off x="7920384" y="2408208"/>
            <a:ext cx="108000" cy="205200"/>
          </a:xfrm>
          <a:custGeom>
            <a:avLst/>
            <a:gdLst>
              <a:gd name="T0" fmla="*/ 63 w 179"/>
              <a:gd name="T1" fmla="*/ 90 h 205"/>
              <a:gd name="T2" fmla="*/ 0 w 179"/>
              <a:gd name="T3" fmla="*/ 128 h 205"/>
              <a:gd name="T4" fmla="*/ 88 w 179"/>
              <a:gd name="T5" fmla="*/ 0 h 205"/>
              <a:gd name="T6" fmla="*/ 179 w 179"/>
              <a:gd name="T7" fmla="*/ 128 h 205"/>
              <a:gd name="T8" fmla="*/ 116 w 179"/>
              <a:gd name="T9" fmla="*/ 91 h 205"/>
              <a:gd name="T10" fmla="*/ 116 w 179"/>
              <a:gd name="T11" fmla="*/ 140 h 205"/>
              <a:gd name="T12" fmla="*/ 116 w 179"/>
              <a:gd name="T13" fmla="*/ 205 h 205"/>
              <a:gd name="T14" fmla="*/ 63 w 179"/>
              <a:gd name="T15" fmla="*/ 205 h 205"/>
              <a:gd name="T16" fmla="*/ 63 w 179"/>
              <a:gd name="T17" fmla="*/ 140 h 205"/>
              <a:gd name="T18" fmla="*/ 63 w 179"/>
              <a:gd name="T19" fmla="*/ 9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205">
                <a:moveTo>
                  <a:pt x="63" y="90"/>
                </a:moveTo>
                <a:cubicBezTo>
                  <a:pt x="43" y="95"/>
                  <a:pt x="22" y="106"/>
                  <a:pt x="0" y="128"/>
                </a:cubicBezTo>
                <a:cubicBezTo>
                  <a:pt x="88" y="0"/>
                  <a:pt x="88" y="0"/>
                  <a:pt x="88" y="0"/>
                </a:cubicBezTo>
                <a:cubicBezTo>
                  <a:pt x="179" y="128"/>
                  <a:pt x="179" y="128"/>
                  <a:pt x="179" y="128"/>
                </a:cubicBezTo>
                <a:cubicBezTo>
                  <a:pt x="179" y="128"/>
                  <a:pt x="154" y="101"/>
                  <a:pt x="116" y="91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140"/>
                  <a:pt x="63" y="140"/>
                  <a:pt x="63" y="140"/>
                </a:cubicBezTo>
                <a:lnTo>
                  <a:pt x="63" y="9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b="1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74" name="Freeform 10"/>
          <p:cNvSpPr>
            <a:spLocks/>
          </p:cNvSpPr>
          <p:nvPr/>
        </p:nvSpPr>
        <p:spPr bwMode="auto">
          <a:xfrm rot="10800000">
            <a:off x="7920384" y="3055086"/>
            <a:ext cx="108000" cy="205200"/>
          </a:xfrm>
          <a:custGeom>
            <a:avLst/>
            <a:gdLst>
              <a:gd name="T0" fmla="*/ 63 w 179"/>
              <a:gd name="T1" fmla="*/ 90 h 205"/>
              <a:gd name="T2" fmla="*/ 0 w 179"/>
              <a:gd name="T3" fmla="*/ 128 h 205"/>
              <a:gd name="T4" fmla="*/ 88 w 179"/>
              <a:gd name="T5" fmla="*/ 0 h 205"/>
              <a:gd name="T6" fmla="*/ 179 w 179"/>
              <a:gd name="T7" fmla="*/ 128 h 205"/>
              <a:gd name="T8" fmla="*/ 116 w 179"/>
              <a:gd name="T9" fmla="*/ 91 h 205"/>
              <a:gd name="T10" fmla="*/ 116 w 179"/>
              <a:gd name="T11" fmla="*/ 140 h 205"/>
              <a:gd name="T12" fmla="*/ 116 w 179"/>
              <a:gd name="T13" fmla="*/ 205 h 205"/>
              <a:gd name="T14" fmla="*/ 63 w 179"/>
              <a:gd name="T15" fmla="*/ 205 h 205"/>
              <a:gd name="T16" fmla="*/ 63 w 179"/>
              <a:gd name="T17" fmla="*/ 140 h 205"/>
              <a:gd name="T18" fmla="*/ 63 w 179"/>
              <a:gd name="T19" fmla="*/ 9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205">
                <a:moveTo>
                  <a:pt x="63" y="90"/>
                </a:moveTo>
                <a:cubicBezTo>
                  <a:pt x="43" y="95"/>
                  <a:pt x="22" y="106"/>
                  <a:pt x="0" y="128"/>
                </a:cubicBezTo>
                <a:cubicBezTo>
                  <a:pt x="88" y="0"/>
                  <a:pt x="88" y="0"/>
                  <a:pt x="88" y="0"/>
                </a:cubicBezTo>
                <a:cubicBezTo>
                  <a:pt x="179" y="128"/>
                  <a:pt x="179" y="128"/>
                  <a:pt x="179" y="128"/>
                </a:cubicBezTo>
                <a:cubicBezTo>
                  <a:pt x="179" y="128"/>
                  <a:pt x="154" y="101"/>
                  <a:pt x="116" y="91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16" y="205"/>
                  <a:pt x="116" y="205"/>
                  <a:pt x="116" y="205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140"/>
                  <a:pt x="63" y="140"/>
                  <a:pt x="63" y="140"/>
                </a:cubicBezTo>
                <a:lnTo>
                  <a:pt x="63" y="9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b="1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79" name="文本框 1178"/>
          <p:cNvSpPr txBox="1"/>
          <p:nvPr/>
        </p:nvSpPr>
        <p:spPr>
          <a:xfrm>
            <a:off x="3767862" y="175252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zh-CN" sz="1200" b="1" dirty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+</a:t>
            </a:r>
            <a:endParaRPr kumimoji="1" lang="zh-CN" altLang="en-US" sz="1200" b="1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80" name="文本框 1179"/>
          <p:cNvSpPr txBox="1"/>
          <p:nvPr/>
        </p:nvSpPr>
        <p:spPr>
          <a:xfrm>
            <a:off x="3767862" y="2366759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zh-CN" sz="1200" b="1" dirty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+</a:t>
            </a:r>
            <a:endParaRPr kumimoji="1" lang="zh-CN" altLang="en-US" sz="1200" b="1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81" name="文本框 1180"/>
          <p:cNvSpPr txBox="1"/>
          <p:nvPr/>
        </p:nvSpPr>
        <p:spPr>
          <a:xfrm>
            <a:off x="7452320" y="1752528"/>
            <a:ext cx="251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zh-CN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-</a:t>
            </a:r>
            <a:endParaRPr kumimoji="1" lang="zh-CN" altLang="en-US" sz="1200" b="1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82" name="文本框 1181"/>
          <p:cNvSpPr txBox="1"/>
          <p:nvPr/>
        </p:nvSpPr>
        <p:spPr>
          <a:xfrm>
            <a:off x="7452320" y="2366759"/>
            <a:ext cx="251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zh-CN" sz="1200" b="1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-</a:t>
            </a:r>
            <a:endParaRPr kumimoji="1" lang="zh-CN" altLang="en-US" sz="1200" b="1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6059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6912768" cy="504056"/>
          </a:xfrm>
        </p:spPr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57301" y="1615901"/>
            <a:ext cx="63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多维评估体系</a:t>
            </a:r>
            <a:r>
              <a:rPr kumimoji="1"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wiki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：</a:t>
            </a:r>
            <a:r>
              <a:rPr kumimoji="1"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  <a:hlinkClick r:id="rId2"/>
              </a:rPr>
              <a:t>详细说明文档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2457301" y="1851670"/>
            <a:ext cx="4202931" cy="136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如有任何疑问或调研需求，请联系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UBS-IA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汤万万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   箱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tangwanwan01@baidu.com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：宋旭、徐志伟、马红烨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8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/>
          <a:lstStyle/>
          <a:p>
            <a:pPr algn="ctr"/>
            <a:r>
              <a:rPr lang="en-US" altLang="zh-CN" dirty="0" smtClean="0"/>
              <a:t>Q</a:t>
            </a:r>
            <a:r>
              <a:rPr lang="en-US" altLang="zh-CN" dirty="0"/>
              <a:t>&amp;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87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97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06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维：略正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00926"/>
              </p:ext>
            </p:extLst>
          </p:nvPr>
        </p:nvGraphicFramePr>
        <p:xfrm>
          <a:off x="611560" y="627534"/>
          <a:ext cx="331236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23"/>
                <a:gridCol w="1104123"/>
                <a:gridCol w="1104123"/>
              </a:tblGrid>
              <a:tr h="310833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指标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绝对变化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10833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0.52%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0.018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10833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1.73%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10833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长点占比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1.42%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0.0037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10833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0.9%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0.0017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10833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/>
                          <a:ea typeface="微软雅黑"/>
                          <a:cs typeface="微软雅黑"/>
                        </a:rPr>
                        <a:t>换</a:t>
                      </a:r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query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/>
                          <a:ea typeface="微软雅黑"/>
                          <a:cs typeface="微软雅黑"/>
                        </a:rPr>
                        <a:t>-0.07%</a:t>
                      </a:r>
                      <a:endParaRPr lang="zh-CN" altLang="en-US" sz="16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0.63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40052" y="257175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有点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318019"/>
              </p:ext>
            </p:extLst>
          </p:nvPr>
        </p:nvGraphicFramePr>
        <p:xfrm>
          <a:off x="539552" y="3003798"/>
          <a:ext cx="2592288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79612" y="458797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长点率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955393"/>
              </p:ext>
            </p:extLst>
          </p:nvPr>
        </p:nvGraphicFramePr>
        <p:xfrm>
          <a:off x="4572000" y="627534"/>
          <a:ext cx="3312368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703775"/>
              </p:ext>
            </p:extLst>
          </p:nvPr>
        </p:nvGraphicFramePr>
        <p:xfrm>
          <a:off x="3491880" y="3039802"/>
          <a:ext cx="244827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59932" y="458797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长点击占比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539073"/>
              </p:ext>
            </p:extLst>
          </p:nvPr>
        </p:nvGraphicFramePr>
        <p:xfrm>
          <a:off x="6300192" y="3039802"/>
          <a:ext cx="2448272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588224" y="458797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有长点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4" name="矩形 13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28384" y="1245409"/>
            <a:ext cx="973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n"/>
            </a:pPr>
            <a:r>
              <a:rPr kumimoji="1" lang="zh-CN" altLang="en-US" sz="1000" dirty="0" smtClean="0">
                <a:solidFill>
                  <a:srgbClr val="BE4B48"/>
                </a:solidFill>
                <a:latin typeface="微软雅黑"/>
                <a:ea typeface="微软雅黑"/>
                <a:cs typeface="微软雅黑"/>
              </a:rPr>
              <a:t>实验组</a:t>
            </a:r>
            <a:endParaRPr kumimoji="1" lang="zh-CN" altLang="en-US" sz="1000" dirty="0">
              <a:solidFill>
                <a:srgbClr val="BE4B48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28384" y="1605449"/>
            <a:ext cx="973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n"/>
            </a:pPr>
            <a:r>
              <a:rPr kumimoji="1" lang="zh-CN" altLang="en-US" sz="1000" dirty="0" smtClean="0">
                <a:solidFill>
                  <a:schemeClr val="accent1"/>
                </a:solidFill>
                <a:latin typeface="微软雅黑"/>
                <a:ea typeface="微软雅黑"/>
                <a:cs typeface="微软雅黑"/>
              </a:rPr>
              <a:t>对照组</a:t>
            </a:r>
            <a:endParaRPr kumimoji="1" lang="zh-CN" altLang="en-US" sz="1000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9552" y="4876006"/>
            <a:ext cx="12526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* 实验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pv</a:t>
            </a:r>
            <a:r>
              <a:rPr kumimoji="1" lang="zh-CN" altLang="en-US" sz="1000" dirty="0">
                <a:latin typeface="微软雅黑"/>
                <a:ea typeface="微软雅黑"/>
                <a:cs typeface="微软雅黑"/>
              </a:rPr>
              <a:t>大约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000" dirty="0" smtClean="0"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万</a:t>
            </a:r>
            <a:endParaRPr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4213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手百一维：验证准确性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699542"/>
            <a:ext cx="8280920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卡片参与点调，平均展现位置为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4.1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，本卡片展现在第二位和第三位的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PV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占比为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50%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，首位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pv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占比为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5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16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第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位的长点、有点绝对差值正向，新卡片提升了用户体验。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46070"/>
              </p:ext>
            </p:extLst>
          </p:nvPr>
        </p:nvGraphicFramePr>
        <p:xfrm>
          <a:off x="611560" y="1879839"/>
          <a:ext cx="8064896" cy="184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  <a:gridCol w="1152128"/>
                <a:gridCol w="1152128"/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第一位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长点率绝对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第二位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长点率绝对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第三位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长点率绝对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第一位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有点绝对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第二位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有点绝对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第三位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有点绝对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0.65%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.75%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.63%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0.39%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0.89%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1.1%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1.2%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1.52%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-0.05%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1.25%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1.04%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0.36%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1.44%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1.71%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0.08%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1.42%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1.16%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80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手百二维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 smtClean="0"/>
              <a:t>当前操作系统</a:t>
            </a:r>
            <a:r>
              <a:rPr kumimoji="1" lang="en-US" altLang="en-US" sz="2000" dirty="0" smtClean="0"/>
              <a:t> </a:t>
            </a:r>
            <a:r>
              <a:rPr kumimoji="1" lang="en-US" altLang="zh-CN" sz="2000" dirty="0" smtClean="0"/>
              <a:t>vs</a:t>
            </a:r>
            <a:r>
              <a:rPr kumimoji="1" lang="zh-CN" altLang="en-US" sz="2000" dirty="0" smtClean="0"/>
              <a:t> 当前网络环境</a:t>
            </a:r>
            <a:endParaRPr kumimoji="1"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3757"/>
              </p:ext>
            </p:extLst>
          </p:nvPr>
        </p:nvGraphicFramePr>
        <p:xfrm>
          <a:off x="539552" y="627534"/>
          <a:ext cx="7920881" cy="200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960107"/>
                <a:gridCol w="1200133"/>
                <a:gridCol w="1320147"/>
                <a:gridCol w="1320147"/>
                <a:gridCol w="132014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7640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Android,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0.15%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0.72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2500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2505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，非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4.4%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0.008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1332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666921"/>
              </p:ext>
            </p:extLst>
          </p:nvPr>
        </p:nvGraphicFramePr>
        <p:xfrm>
          <a:off x="827584" y="2883877"/>
          <a:ext cx="3240360" cy="1535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87624" y="444395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长点率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634537"/>
              </p:ext>
            </p:extLst>
          </p:nvPr>
        </p:nvGraphicFramePr>
        <p:xfrm>
          <a:off x="5148064" y="2859782"/>
          <a:ext cx="3312368" cy="1584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72100" y="444395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有长点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9" name="矩形 8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19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手百二维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 smtClean="0"/>
              <a:t>当前操作系统 </a:t>
            </a:r>
            <a:r>
              <a:rPr kumimoji="1" lang="en-US" altLang="zh-CN" sz="2000" dirty="0" err="1" smtClean="0"/>
              <a:t>vs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/>
              <a:t>UEI</a:t>
            </a:r>
            <a:endParaRPr kumimoji="1"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3160"/>
              </p:ext>
            </p:extLst>
          </p:nvPr>
        </p:nvGraphicFramePr>
        <p:xfrm>
          <a:off x="539552" y="627534"/>
          <a:ext cx="79208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173"/>
                <a:gridCol w="1080120"/>
                <a:gridCol w="1320147"/>
                <a:gridCol w="1320147"/>
                <a:gridCol w="1320147"/>
                <a:gridCol w="132014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长电率显著性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5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.7%%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.13%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0.049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1159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Iphone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.6%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0.000011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3154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0.08%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.86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0.76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6634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Android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.97%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1.02%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0.015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5202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1600" y="473199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长点率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6096" y="4731990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有长点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163603"/>
              </p:ext>
            </p:extLst>
          </p:nvPr>
        </p:nvGraphicFramePr>
        <p:xfrm>
          <a:off x="467544" y="2643758"/>
          <a:ext cx="4104456" cy="202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428483"/>
              </p:ext>
            </p:extLst>
          </p:nvPr>
        </p:nvGraphicFramePr>
        <p:xfrm>
          <a:off x="4644008" y="2643758"/>
          <a:ext cx="4283968" cy="1993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组 9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1" name="矩形 10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67544" y="987574"/>
            <a:ext cx="8064896" cy="72008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4" y="2067694"/>
            <a:ext cx="8064896" cy="360040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60432" y="113159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60432" y="206769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accent3"/>
                </a:solidFill>
                <a:latin typeface="微软雅黑"/>
                <a:ea typeface="微软雅黑"/>
                <a:cs typeface="微软雅黑"/>
              </a:rPr>
              <a:t>正向</a:t>
            </a:r>
            <a:endParaRPr kumimoji="1" lang="zh-CN" altLang="en-US" sz="1400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9599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zh-CN" altLang="en-US" dirty="0" smtClean="0"/>
              <a:t>上线评估流程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23528" y="627550"/>
            <a:ext cx="936104" cy="504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数据抽样</a:t>
            </a:r>
          </a:p>
        </p:txBody>
      </p:sp>
      <p:sp>
        <p:nvSpPr>
          <p:cNvPr id="24" name="矩形 23"/>
          <p:cNvSpPr/>
          <p:nvPr/>
        </p:nvSpPr>
        <p:spPr>
          <a:xfrm>
            <a:off x="323528" y="2571750"/>
            <a:ext cx="936104" cy="198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深入分析</a:t>
            </a:r>
          </a:p>
        </p:txBody>
      </p:sp>
      <p:sp>
        <p:nvSpPr>
          <p:cNvPr id="37" name="矩形 36"/>
          <p:cNvSpPr/>
          <p:nvPr/>
        </p:nvSpPr>
        <p:spPr>
          <a:xfrm>
            <a:off x="323528" y="4659992"/>
            <a:ext cx="936104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评估报告</a:t>
            </a:r>
          </a:p>
        </p:txBody>
      </p:sp>
      <p:sp>
        <p:nvSpPr>
          <p:cNvPr id="29" name="矩形 28"/>
          <p:cNvSpPr/>
          <p:nvPr/>
        </p:nvSpPr>
        <p:spPr>
          <a:xfrm>
            <a:off x="2483768" y="627534"/>
            <a:ext cx="6264696" cy="504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按照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cookie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随机抽取相等流量</a:t>
            </a:r>
            <a:r>
              <a:rPr kumimoji="1" lang="zh-CN" altLang="en-US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，一组展现新版本，另一组展现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老版本。</a:t>
            </a:r>
            <a:endParaRPr kumimoji="1" lang="en-US" altLang="zh-CN" sz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机器跑出抽样全量用户体验指标，手百用户、手百一维用户体验指标。</a:t>
            </a:r>
            <a:endParaRPr kumimoji="1" lang="en-US" altLang="zh-CN" sz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483768" y="4659992"/>
            <a:ext cx="6264696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评估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rd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结合产品特征，根据用户体验指标产出多维评估结论和报告。</a:t>
            </a:r>
          </a:p>
        </p:txBody>
      </p:sp>
      <p:sp>
        <p:nvSpPr>
          <p:cNvPr id="20" name="矩形 19"/>
          <p:cNvSpPr/>
          <p:nvPr/>
        </p:nvSpPr>
        <p:spPr>
          <a:xfrm>
            <a:off x="3779912" y="2098554"/>
            <a:ext cx="4968552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对某属性的某个取值用户的用户体验指标进行分析，如男性手百用户。</a:t>
            </a:r>
          </a:p>
        </p:txBody>
      </p:sp>
      <p:sp>
        <p:nvSpPr>
          <p:cNvPr id="21" name="矩形 20"/>
          <p:cNvSpPr/>
          <p:nvPr/>
        </p:nvSpPr>
        <p:spPr>
          <a:xfrm>
            <a:off x="3779912" y="3404984"/>
            <a:ext cx="4968552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个不同的属性对用户拆分，如维度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(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性别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和维度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年龄)。</a:t>
            </a:r>
            <a:endParaRPr kumimoji="1" lang="zh-CN" altLang="en-US" sz="12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75656" y="1687080"/>
            <a:ext cx="864096" cy="3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手百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维</a:t>
            </a:r>
          </a:p>
        </p:txBody>
      </p:sp>
      <p:sp>
        <p:nvSpPr>
          <p:cNvPr id="18" name="矩形 17"/>
          <p:cNvSpPr/>
          <p:nvPr/>
        </p:nvSpPr>
        <p:spPr>
          <a:xfrm>
            <a:off x="1475656" y="2098554"/>
            <a:ext cx="864096" cy="3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手百一维</a:t>
            </a:r>
          </a:p>
        </p:txBody>
      </p:sp>
      <p:sp>
        <p:nvSpPr>
          <p:cNvPr id="19" name="矩形 18"/>
          <p:cNvSpPr/>
          <p:nvPr/>
        </p:nvSpPr>
        <p:spPr>
          <a:xfrm>
            <a:off x="1475656" y="3404984"/>
            <a:ext cx="864096" cy="1148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手百多维</a:t>
            </a:r>
          </a:p>
        </p:txBody>
      </p:sp>
      <p:sp>
        <p:nvSpPr>
          <p:cNvPr id="25" name="矩形 24"/>
          <p:cNvSpPr/>
          <p:nvPr/>
        </p:nvSpPr>
        <p:spPr>
          <a:xfrm>
            <a:off x="1475656" y="627534"/>
            <a:ext cx="864096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抽样平台</a:t>
            </a:r>
          </a:p>
        </p:txBody>
      </p:sp>
      <p:sp>
        <p:nvSpPr>
          <p:cNvPr id="30" name="矩形 29"/>
          <p:cNvSpPr/>
          <p:nvPr/>
        </p:nvSpPr>
        <p:spPr>
          <a:xfrm>
            <a:off x="1475656" y="1275606"/>
            <a:ext cx="864096" cy="3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wise0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维</a:t>
            </a:r>
          </a:p>
        </p:txBody>
      </p:sp>
      <p:sp>
        <p:nvSpPr>
          <p:cNvPr id="31" name="矩形 30"/>
          <p:cNvSpPr/>
          <p:nvPr/>
        </p:nvSpPr>
        <p:spPr>
          <a:xfrm>
            <a:off x="2483768" y="1687080"/>
            <a:ext cx="118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抽样手百用户</a:t>
            </a:r>
          </a:p>
        </p:txBody>
      </p:sp>
      <p:sp>
        <p:nvSpPr>
          <p:cNvPr id="33" name="矩形 32"/>
          <p:cNvSpPr/>
          <p:nvPr/>
        </p:nvSpPr>
        <p:spPr>
          <a:xfrm>
            <a:off x="2483768" y="2098554"/>
            <a:ext cx="118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单维度分析</a:t>
            </a:r>
          </a:p>
        </p:txBody>
      </p:sp>
      <p:sp>
        <p:nvSpPr>
          <p:cNvPr id="34" name="矩形 33"/>
          <p:cNvSpPr/>
          <p:nvPr/>
        </p:nvSpPr>
        <p:spPr>
          <a:xfrm>
            <a:off x="2483768" y="1275606"/>
            <a:ext cx="118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抽样全量用户</a:t>
            </a:r>
          </a:p>
        </p:txBody>
      </p:sp>
      <p:sp>
        <p:nvSpPr>
          <p:cNvPr id="35" name="矩形 34"/>
          <p:cNvSpPr/>
          <p:nvPr/>
        </p:nvSpPr>
        <p:spPr>
          <a:xfrm>
            <a:off x="1475656" y="2582036"/>
            <a:ext cx="864096" cy="709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属性选择</a:t>
            </a:r>
          </a:p>
        </p:txBody>
      </p:sp>
      <p:sp>
        <p:nvSpPr>
          <p:cNvPr id="39" name="矩形 38"/>
          <p:cNvSpPr/>
          <p:nvPr/>
        </p:nvSpPr>
        <p:spPr>
          <a:xfrm>
            <a:off x="3779912" y="2582036"/>
            <a:ext cx="4968552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评估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rd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根据产品特征选定研究的维度，进行多维组合。建议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10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维左右</a:t>
            </a:r>
            <a:r>
              <a:rPr kumimoji="1" lang="en-US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12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23528" y="1275606"/>
            <a:ext cx="936104" cy="115212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初步分析</a:t>
            </a:r>
          </a:p>
        </p:txBody>
      </p:sp>
      <p:sp>
        <p:nvSpPr>
          <p:cNvPr id="42" name="矩形 41"/>
          <p:cNvSpPr/>
          <p:nvPr/>
        </p:nvSpPr>
        <p:spPr>
          <a:xfrm>
            <a:off x="2483768" y="3404984"/>
            <a:ext cx="118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手百二维</a:t>
            </a:r>
          </a:p>
        </p:txBody>
      </p:sp>
      <p:sp>
        <p:nvSpPr>
          <p:cNvPr id="43" name="矩形 42"/>
          <p:cNvSpPr/>
          <p:nvPr/>
        </p:nvSpPr>
        <p:spPr>
          <a:xfrm>
            <a:off x="2483768" y="3816458"/>
            <a:ext cx="118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手百三维</a:t>
            </a:r>
          </a:p>
        </p:txBody>
      </p:sp>
      <p:sp>
        <p:nvSpPr>
          <p:cNvPr id="44" name="矩形 43"/>
          <p:cNvSpPr/>
          <p:nvPr/>
        </p:nvSpPr>
        <p:spPr>
          <a:xfrm>
            <a:off x="2483768" y="4227934"/>
            <a:ext cx="118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手百四维</a:t>
            </a:r>
          </a:p>
        </p:txBody>
      </p:sp>
      <p:sp>
        <p:nvSpPr>
          <p:cNvPr id="45" name="矩形 44"/>
          <p:cNvSpPr/>
          <p:nvPr/>
        </p:nvSpPr>
        <p:spPr>
          <a:xfrm>
            <a:off x="3779912" y="1687080"/>
            <a:ext cx="4968552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对抽样手百用户作为整体，对其用户体验指标进行分析。</a:t>
            </a:r>
          </a:p>
        </p:txBody>
      </p:sp>
      <p:sp>
        <p:nvSpPr>
          <p:cNvPr id="46" name="矩形 45"/>
          <p:cNvSpPr/>
          <p:nvPr/>
        </p:nvSpPr>
        <p:spPr>
          <a:xfrm>
            <a:off x="3779912" y="1275606"/>
            <a:ext cx="4968552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对抽样全量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wise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用户作为整体，对其用户体验指标进行分析。</a:t>
            </a:r>
          </a:p>
        </p:txBody>
      </p:sp>
      <p:sp>
        <p:nvSpPr>
          <p:cNvPr id="47" name="矩形 46"/>
          <p:cNvSpPr/>
          <p:nvPr/>
        </p:nvSpPr>
        <p:spPr>
          <a:xfrm>
            <a:off x="2483768" y="2582036"/>
            <a:ext cx="118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人工筛选</a:t>
            </a:r>
          </a:p>
        </p:txBody>
      </p:sp>
      <p:sp>
        <p:nvSpPr>
          <p:cNvPr id="48" name="矩形 47"/>
          <p:cNvSpPr/>
          <p:nvPr/>
        </p:nvSpPr>
        <p:spPr>
          <a:xfrm>
            <a:off x="3779912" y="2993510"/>
            <a:ext cx="4968552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某属性某个取值用户的实验组和对照组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的差值的显著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性；同一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属性不同取值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的用户的指标差异（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DOD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）的显著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性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</a:p>
        </p:txBody>
      </p:sp>
      <p:sp>
        <p:nvSpPr>
          <p:cNvPr id="49" name="矩形 48"/>
          <p:cNvSpPr/>
          <p:nvPr/>
        </p:nvSpPr>
        <p:spPr>
          <a:xfrm>
            <a:off x="2483768" y="2993510"/>
            <a:ext cx="1188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选择条件</a:t>
            </a:r>
          </a:p>
        </p:txBody>
      </p:sp>
      <p:sp>
        <p:nvSpPr>
          <p:cNvPr id="50" name="矩形 49"/>
          <p:cNvSpPr/>
          <p:nvPr/>
        </p:nvSpPr>
        <p:spPr>
          <a:xfrm>
            <a:off x="3779912" y="3816458"/>
            <a:ext cx="4968552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个不同的属性对用户拆分，如维度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(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性别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维度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年龄)、维度（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）。</a:t>
            </a:r>
            <a:endParaRPr kumimoji="1" lang="zh-CN" altLang="en-US" sz="12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79912" y="4227934"/>
            <a:ext cx="4968552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个不同的属性对用户拆分，如维度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(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性别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)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维度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年龄)、维度（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UEI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）、维度（当前网络环境）。</a:t>
            </a:r>
            <a:endParaRPr kumimoji="1" lang="zh-CN" altLang="en-US" sz="12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75656" y="4659992"/>
            <a:ext cx="864096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大禹平台</a:t>
            </a:r>
          </a:p>
        </p:txBody>
      </p:sp>
      <p:cxnSp>
        <p:nvCxnSpPr>
          <p:cNvPr id="54" name="直线箭头连接符 53"/>
          <p:cNvCxnSpPr/>
          <p:nvPr/>
        </p:nvCxnSpPr>
        <p:spPr>
          <a:xfrm>
            <a:off x="791580" y="1131550"/>
            <a:ext cx="0" cy="144056"/>
          </a:xfrm>
          <a:prstGeom prst="straightConnector1">
            <a:avLst/>
          </a:prstGeom>
          <a:ln w="95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>
            <a:off x="791580" y="2427734"/>
            <a:ext cx="0" cy="144016"/>
          </a:xfrm>
          <a:prstGeom prst="straightConnector1">
            <a:avLst/>
          </a:prstGeom>
          <a:ln w="95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791580" y="4551750"/>
            <a:ext cx="0" cy="108242"/>
          </a:xfrm>
          <a:prstGeom prst="straightConnector1">
            <a:avLst/>
          </a:prstGeom>
          <a:ln w="95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403648" y="1275606"/>
            <a:ext cx="1008112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kumimoji="1" lang="zh-CN" altLang="en-US" dirty="0" smtClean="0"/>
              <a:t>手百三维</a:t>
            </a:r>
            <a:r>
              <a:rPr kumimoji="1" lang="zh-CN" altLang="en-US" sz="2000" dirty="0" smtClean="0"/>
              <a:t>：</a:t>
            </a:r>
            <a:r>
              <a:rPr kumimoji="1" lang="zh-CN" altLang="en-US" sz="2000" dirty="0" smtClean="0"/>
              <a:t>当前操作系统 </a:t>
            </a:r>
            <a:r>
              <a:rPr kumimoji="1" lang="en-US" altLang="zh-CN" sz="2000" dirty="0" err="1" smtClean="0"/>
              <a:t>vs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/>
              <a:t>UEI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vs</a:t>
            </a:r>
            <a:r>
              <a:rPr kumimoji="1" lang="zh-CN" altLang="en-US" sz="2000" dirty="0"/>
              <a:t> </a:t>
            </a:r>
            <a:r>
              <a:rPr kumimoji="1" lang="zh-CN" altLang="en-US" sz="2000" dirty="0" smtClean="0"/>
              <a:t>当前网络环境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97174"/>
              </p:ext>
            </p:extLst>
          </p:nvPr>
        </p:nvGraphicFramePr>
        <p:xfrm>
          <a:off x="539552" y="627534"/>
          <a:ext cx="79208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7"/>
                <a:gridCol w="1320147"/>
                <a:gridCol w="1320147"/>
                <a:gridCol w="1320147"/>
                <a:gridCol w="1320147"/>
                <a:gridCol w="132014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长点率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长电率显著性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diff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有长点显著性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 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0.0047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.4%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0.0022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低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0.55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.083%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0.86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.082%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0.84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非</a:t>
                      </a:r>
                      <a:r>
                        <a:rPr lang="en-US" altLang="zh-CN" sz="1400" dirty="0" err="1" smtClean="0">
                          <a:latin typeface="微软雅黑"/>
                          <a:ea typeface="微软雅黑"/>
                          <a:cs typeface="微软雅黑"/>
                        </a:rPr>
                        <a:t>wifi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UEI</a:t>
                      </a:r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0.64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0.44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1600" y="47319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长点率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36096" y="473199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有长点</a:t>
            </a:r>
            <a:endParaRPr kumimoji="1" lang="zh-CN" altLang="en-US" dirty="0"/>
          </a:p>
        </p:txBody>
      </p:sp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299211"/>
              </p:ext>
            </p:extLst>
          </p:nvPr>
        </p:nvGraphicFramePr>
        <p:xfrm>
          <a:off x="4644008" y="2715766"/>
          <a:ext cx="3995936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082333"/>
              </p:ext>
            </p:extLst>
          </p:nvPr>
        </p:nvGraphicFramePr>
        <p:xfrm>
          <a:off x="611560" y="2715766"/>
          <a:ext cx="3779912" cy="194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组 7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9" name="矩形 8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065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82"/>
            <a:ext cx="6912768" cy="504056"/>
          </a:xfrm>
        </p:spPr>
        <p:txBody>
          <a:bodyPr/>
          <a:lstStyle/>
          <a:p>
            <a:r>
              <a:rPr lang="en-US" altLang="zh-CN" dirty="0"/>
              <a:t>Wise0</a:t>
            </a:r>
            <a:r>
              <a:rPr lang="zh-CN" altLang="en-US" dirty="0"/>
              <a:t>维</a:t>
            </a:r>
            <a:r>
              <a:rPr lang="zh-CN" altLang="en-US" dirty="0" smtClean="0"/>
              <a:t>：正收益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699542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小流量结论：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有点比例绝对提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高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1.15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%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1600" dirty="0" smtClean="0">
                <a:latin typeface="微软雅黑"/>
                <a:ea typeface="微软雅黑"/>
                <a:cs typeface="微软雅黑"/>
              </a:rPr>
              <a:t>跳转点击绝对提</a:t>
            </a:r>
            <a:r>
              <a:rPr lang="zh-CN" altLang="en-US" sz="1600" dirty="0">
                <a:latin typeface="微软雅黑"/>
                <a:ea typeface="微软雅黑"/>
                <a:cs typeface="微软雅黑"/>
              </a:rPr>
              <a:t>高</a:t>
            </a:r>
            <a:r>
              <a:rPr lang="en-US" altLang="zh-CN" sz="1600" dirty="0">
                <a:latin typeface="微软雅黑"/>
                <a:ea typeface="微软雅黑"/>
                <a:cs typeface="微软雅黑"/>
              </a:rPr>
              <a:t>2.35</a:t>
            </a:r>
            <a:r>
              <a:rPr lang="en-US" altLang="zh-CN" sz="1600" dirty="0" smtClean="0">
                <a:latin typeface="微软雅黑"/>
                <a:ea typeface="微软雅黑"/>
                <a:cs typeface="微软雅黑"/>
              </a:rPr>
              <a:t>%</a:t>
            </a:r>
            <a:r>
              <a:rPr lang="zh-CN" altLang="zh-CN" sz="1600" dirty="0" smtClean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1600" dirty="0" smtClean="0">
              <a:latin typeface="微软雅黑"/>
              <a:ea typeface="微软雅黑"/>
              <a:cs typeface="微软雅黑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69684"/>
              </p:ext>
            </p:extLst>
          </p:nvPr>
        </p:nvGraphicFramePr>
        <p:xfrm>
          <a:off x="611559" y="1203599"/>
          <a:ext cx="7920880" cy="204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054"/>
                <a:gridCol w="1147954"/>
                <a:gridCol w="1339279"/>
                <a:gridCol w="1339279"/>
                <a:gridCol w="1411172"/>
                <a:gridCol w="1280142"/>
              </a:tblGrid>
              <a:tr h="408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用户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有点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绝对差值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跳转点击</a:t>
                      </a:r>
                      <a:endParaRPr lang="en-US" altLang="zh-CN" sz="1400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显著性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实验</a:t>
                      </a:r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pv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92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男性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0.5%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0.35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2%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21854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92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女性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0.024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1.7%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0.016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14646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92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高中及以下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-0.03%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0.89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0.072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16066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92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大专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1.19%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0.12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0.88%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0.34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6638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  <a:tr h="292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/>
                          <a:ea typeface="微软雅黑"/>
                          <a:cs typeface="微软雅黑"/>
                        </a:rPr>
                        <a:t>本科及以上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1.21%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/>
                          <a:ea typeface="微软雅黑"/>
                          <a:cs typeface="微软雅黑"/>
                        </a:rPr>
                        <a:t>3.3%</a:t>
                      </a:r>
                      <a:endParaRPr lang="zh-CN" altLang="en-US" sz="14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0.004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13739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7" name="矩形 6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89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229600" cy="504056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75656" y="2105904"/>
            <a:ext cx="5677562" cy="37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方法论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75656" y="1491630"/>
            <a:ext cx="5677562" cy="371306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r>
              <a:rPr lang="en-US" altLang="zh-CN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75656" y="2715766"/>
            <a:ext cx="5677562" cy="371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6" y="3363838"/>
            <a:ext cx="5677562" cy="371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r>
              <a:rPr lang="zh-CN" altLang="en-US" sz="135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展望</a:t>
            </a:r>
            <a:endParaRPr lang="zh-CN" altLang="en-US" sz="135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1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 80"/>
          <p:cNvGrpSpPr/>
          <p:nvPr/>
        </p:nvGrpSpPr>
        <p:grpSpPr>
          <a:xfrm>
            <a:off x="2627784" y="2286163"/>
            <a:ext cx="318128" cy="1022967"/>
            <a:chOff x="3893832" y="1752245"/>
            <a:chExt cx="318128" cy="1022967"/>
          </a:xfrm>
        </p:grpSpPr>
        <p:cxnSp>
          <p:nvCxnSpPr>
            <p:cNvPr id="82" name="直线连接符 81"/>
            <p:cNvCxnSpPr/>
            <p:nvPr/>
          </p:nvCxnSpPr>
          <p:spPr>
            <a:xfrm>
              <a:off x="3893832" y="2236795"/>
              <a:ext cx="318128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/>
            <p:nvPr/>
          </p:nvCxnSpPr>
          <p:spPr>
            <a:xfrm>
              <a:off x="4211960" y="1752245"/>
              <a:ext cx="0" cy="102296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 27"/>
          <p:cNvGrpSpPr/>
          <p:nvPr/>
        </p:nvGrpSpPr>
        <p:grpSpPr>
          <a:xfrm>
            <a:off x="2627784" y="1711887"/>
            <a:ext cx="318128" cy="298080"/>
            <a:chOff x="2051720" y="1495863"/>
            <a:chExt cx="318128" cy="298080"/>
          </a:xfrm>
        </p:grpSpPr>
        <p:cxnSp>
          <p:nvCxnSpPr>
            <p:cNvPr id="79" name="直线连接符 78"/>
            <p:cNvCxnSpPr/>
            <p:nvPr/>
          </p:nvCxnSpPr>
          <p:spPr>
            <a:xfrm>
              <a:off x="2051720" y="1644903"/>
              <a:ext cx="318128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/>
            <p:cNvCxnSpPr/>
            <p:nvPr/>
          </p:nvCxnSpPr>
          <p:spPr>
            <a:xfrm>
              <a:off x="2369848" y="1495863"/>
              <a:ext cx="0" cy="29808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4248472" cy="504056"/>
          </a:xfrm>
        </p:spPr>
        <p:txBody>
          <a:bodyPr/>
          <a:lstStyle/>
          <a:p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     方法论</a:t>
            </a:r>
            <a:endParaRPr lang="zh-CN" altLang="en-US" sz="20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2" name="矩形 1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403648" y="2633887"/>
            <a:ext cx="136815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多维评估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403648" y="3507855"/>
            <a:ext cx="1368152" cy="30777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反馈产品方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94" name="组 93"/>
          <p:cNvGrpSpPr/>
          <p:nvPr/>
        </p:nvGrpSpPr>
        <p:grpSpPr>
          <a:xfrm>
            <a:off x="755576" y="4176832"/>
            <a:ext cx="2664296" cy="483150"/>
            <a:chOff x="467544" y="3960808"/>
            <a:chExt cx="2664296" cy="483150"/>
          </a:xfrm>
        </p:grpSpPr>
        <p:grpSp>
          <p:nvGrpSpPr>
            <p:cNvPr id="39" name="组 38"/>
            <p:cNvGrpSpPr/>
            <p:nvPr/>
          </p:nvGrpSpPr>
          <p:grpSpPr>
            <a:xfrm>
              <a:off x="1907704" y="3960808"/>
              <a:ext cx="1224136" cy="483150"/>
              <a:chOff x="3275856" y="3384744"/>
              <a:chExt cx="1224136" cy="483150"/>
            </a:xfrm>
          </p:grpSpPr>
          <p:sp>
            <p:nvSpPr>
              <p:cNvPr id="86" name="文本框 85"/>
              <p:cNvSpPr txBox="1"/>
              <p:nvPr/>
            </p:nvSpPr>
            <p:spPr>
              <a:xfrm>
                <a:off x="3275856" y="3384744"/>
                <a:ext cx="1224136" cy="246221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4F81BD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000" dirty="0" smtClean="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</a:rPr>
                  <a:t>用户体验正向</a:t>
                </a:r>
                <a:endParaRPr kumimoji="1" lang="zh-CN" altLang="en-US" sz="10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3275856" y="3621673"/>
                <a:ext cx="1224136" cy="246221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000" dirty="0" smtClean="0">
                    <a:latin typeface="微软雅黑"/>
                    <a:ea typeface="微软雅黑"/>
                    <a:cs typeface="微软雅黑"/>
                  </a:rPr>
                  <a:t>产品上线</a:t>
                </a:r>
                <a:endParaRPr kumimoji="1" lang="zh-CN" altLang="en-US" sz="100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40" name="组 39"/>
            <p:cNvGrpSpPr/>
            <p:nvPr/>
          </p:nvGrpSpPr>
          <p:grpSpPr>
            <a:xfrm>
              <a:off x="467544" y="3960808"/>
              <a:ext cx="1224136" cy="483150"/>
              <a:chOff x="1403648" y="3384744"/>
              <a:chExt cx="1224136" cy="483150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1403648" y="3384744"/>
                <a:ext cx="1224136" cy="24622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4F81BD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000" dirty="0" smtClean="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</a:rPr>
                  <a:t>用户体验负向</a:t>
                </a:r>
                <a:endParaRPr kumimoji="1" lang="zh-CN" altLang="en-US" sz="100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403648" y="3621673"/>
                <a:ext cx="1224136" cy="24622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000" dirty="0" smtClean="0">
                    <a:latin typeface="微软雅黑"/>
                    <a:ea typeface="微软雅黑"/>
                    <a:cs typeface="微软雅黑"/>
                  </a:rPr>
                  <a:t>产品优化或屏蔽</a:t>
                </a:r>
                <a:endParaRPr kumimoji="1" lang="zh-CN" altLang="en-US" sz="100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1403724" y="987575"/>
            <a:ext cx="1368000" cy="30777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上线评估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03648" y="1707654"/>
            <a:ext cx="1368152" cy="307777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抽样流量实验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5652120" y="2973601"/>
            <a:ext cx="2448272" cy="246221"/>
            <a:chOff x="4853100" y="1317417"/>
            <a:chExt cx="2448272" cy="246221"/>
          </a:xfrm>
        </p:grpSpPr>
        <p:sp>
          <p:nvSpPr>
            <p:cNvPr id="68" name="文本框 67"/>
            <p:cNvSpPr txBox="1"/>
            <p:nvPr/>
          </p:nvSpPr>
          <p:spPr>
            <a:xfrm>
              <a:off x="4853100" y="1317417"/>
              <a:ext cx="720080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 smtClean="0">
                  <a:latin typeface="微软雅黑"/>
                  <a:ea typeface="微软雅黑"/>
                  <a:cs typeface="微软雅黑"/>
                </a:rPr>
                <a:t>基础属性</a:t>
              </a:r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717196" y="1317417"/>
              <a:ext cx="720080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 smtClean="0">
                  <a:latin typeface="微软雅黑"/>
                  <a:ea typeface="微软雅黑"/>
                  <a:cs typeface="微软雅黑"/>
                </a:rPr>
                <a:t>场景属性</a:t>
              </a:r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581292" y="1317417"/>
              <a:ext cx="720080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000" dirty="0" smtClean="0">
                  <a:latin typeface="微软雅黑"/>
                  <a:ea typeface="微软雅黑"/>
                  <a:cs typeface="微软雅黑"/>
                </a:rPr>
                <a:t>行为属性</a:t>
              </a:r>
              <a:endParaRPr kumimoji="1" lang="zh-CN" altLang="en-US" sz="1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5508104" y="2787774"/>
            <a:ext cx="3240360" cy="1944216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5655677" y="3291830"/>
            <a:ext cx="2441158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4860112" y="2787773"/>
            <a:ext cx="720000" cy="461665"/>
          </a:xfrm>
          <a:prstGeom prst="rect">
            <a:avLst/>
          </a:prstGeom>
          <a:solidFill>
            <a:srgbClr val="C0504D"/>
          </a:solidFill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多维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分析</a:t>
            </a:r>
            <a:endParaRPr kumimoji="1" lang="zh-CN" altLang="en-US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508104" y="987574"/>
            <a:ext cx="3240360" cy="1728192"/>
          </a:xfrm>
          <a:prstGeom prst="rect">
            <a:avLst/>
          </a:prstGeom>
          <a:noFill/>
          <a:ln w="12700"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 smtClean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163108" y="1059582"/>
            <a:ext cx="1296144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多方数据来源整合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451140" y="1505567"/>
            <a:ext cx="72008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属性分类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271120" y="1951552"/>
            <a:ext cx="108012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属性敏感度分析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271120" y="2397537"/>
            <a:ext cx="108012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属性准确性验证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6811180" y="1305803"/>
            <a:ext cx="0" cy="199764"/>
          </a:xfrm>
          <a:prstGeom prst="straightConnector1">
            <a:avLst/>
          </a:prstGeom>
          <a:ln w="9525">
            <a:solidFill>
              <a:srgbClr val="7F7F7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6811180" y="1751788"/>
            <a:ext cx="0" cy="199764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/>
          <p:cNvCxnSpPr/>
          <p:nvPr/>
        </p:nvCxnSpPr>
        <p:spPr>
          <a:xfrm>
            <a:off x="6811180" y="2197773"/>
            <a:ext cx="0" cy="199764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 128"/>
          <p:cNvGrpSpPr/>
          <p:nvPr/>
        </p:nvGrpSpPr>
        <p:grpSpPr>
          <a:xfrm>
            <a:off x="7243228" y="1398108"/>
            <a:ext cx="1145196" cy="525894"/>
            <a:chOff x="7171220" y="1398108"/>
            <a:chExt cx="1145196" cy="525894"/>
          </a:xfrm>
        </p:grpSpPr>
        <p:grpSp>
          <p:nvGrpSpPr>
            <p:cNvPr id="111" name="组 110"/>
            <p:cNvGrpSpPr/>
            <p:nvPr/>
          </p:nvGrpSpPr>
          <p:grpSpPr>
            <a:xfrm>
              <a:off x="7596336" y="1405063"/>
              <a:ext cx="720080" cy="518615"/>
              <a:chOff x="7596336" y="1275606"/>
              <a:chExt cx="720080" cy="518615"/>
            </a:xfrm>
          </p:grpSpPr>
          <p:sp>
            <p:nvSpPr>
              <p:cNvPr id="109" name="文本框 108"/>
              <p:cNvSpPr txBox="1"/>
              <p:nvPr/>
            </p:nvSpPr>
            <p:spPr>
              <a:xfrm>
                <a:off x="7596336" y="1275606"/>
                <a:ext cx="720080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000" dirty="0" smtClean="0">
                    <a:latin typeface="微软雅黑"/>
                    <a:ea typeface="微软雅黑"/>
                    <a:cs typeface="微软雅黑"/>
                  </a:rPr>
                  <a:t>离散属性</a:t>
                </a:r>
                <a:endParaRPr kumimoji="1" lang="zh-CN" altLang="en-US" sz="1000" dirty="0">
                  <a:latin typeface="微软雅黑"/>
                  <a:ea typeface="微软雅黑"/>
                  <a:cs typeface="微软雅黑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7596336" y="1548000"/>
                <a:ext cx="720080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000" dirty="0" smtClean="0">
                    <a:latin typeface="微软雅黑"/>
                    <a:ea typeface="微软雅黑"/>
                    <a:cs typeface="微软雅黑"/>
                  </a:rPr>
                  <a:t>连续属性</a:t>
                </a:r>
                <a:endParaRPr kumimoji="1" lang="zh-CN" altLang="en-US" sz="1000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cxnSp>
          <p:nvCxnSpPr>
            <p:cNvPr id="122" name="直线连接符 121"/>
            <p:cNvCxnSpPr/>
            <p:nvPr/>
          </p:nvCxnSpPr>
          <p:spPr>
            <a:xfrm>
              <a:off x="7489348" y="1398108"/>
              <a:ext cx="0" cy="525894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>
              <a:stCxn id="106" idx="3"/>
            </p:cNvCxnSpPr>
            <p:nvPr/>
          </p:nvCxnSpPr>
          <p:spPr>
            <a:xfrm>
              <a:off x="7171220" y="1628678"/>
              <a:ext cx="318128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6264188" y="3436425"/>
            <a:ext cx="1224136" cy="246221"/>
          </a:xfrm>
          <a:prstGeom prst="rect">
            <a:avLst/>
          </a:prstGeom>
          <a:solidFill>
            <a:srgbClr val="E6B9B8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属性选择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64188" y="3807724"/>
            <a:ext cx="1224136" cy="232542"/>
          </a:xfrm>
          <a:prstGeom prst="rect">
            <a:avLst/>
          </a:prstGeom>
          <a:solidFill>
            <a:srgbClr val="E6B9B8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评估模型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812360" y="3796465"/>
            <a:ext cx="72008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单维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812360" y="4056510"/>
            <a:ext cx="720080" cy="215444"/>
          </a:xfrm>
          <a:prstGeom prst="rect">
            <a:avLst/>
          </a:prstGeom>
          <a:solidFill>
            <a:srgbClr val="D9D9D9"/>
          </a:solidFill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多维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264188" y="4179023"/>
            <a:ext cx="1224136" cy="232542"/>
          </a:xfrm>
          <a:prstGeom prst="rect">
            <a:avLst/>
          </a:prstGeom>
          <a:solidFill>
            <a:srgbClr val="E6B9B8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 smtClean="0">
                <a:latin typeface="微软雅黑"/>
                <a:ea typeface="微软雅黑"/>
                <a:cs typeface="微软雅黑"/>
              </a:rPr>
              <a:t>多维分析</a:t>
            </a:r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5" name="直线箭头连接符 64"/>
          <p:cNvCxnSpPr/>
          <p:nvPr/>
        </p:nvCxnSpPr>
        <p:spPr>
          <a:xfrm>
            <a:off x="6876256" y="3668967"/>
            <a:ext cx="0" cy="138757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/>
          <p:nvPr/>
        </p:nvCxnSpPr>
        <p:spPr>
          <a:xfrm>
            <a:off x="6876256" y="4040266"/>
            <a:ext cx="0" cy="138757"/>
          </a:xfrm>
          <a:prstGeom prst="straightConnector1">
            <a:avLst/>
          </a:prstGeom>
          <a:ln w="9525">
            <a:solidFill>
              <a:srgbClr val="7F7F7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812360" y="4328524"/>
            <a:ext cx="720080" cy="215444"/>
          </a:xfrm>
          <a:prstGeom prst="rect">
            <a:avLst/>
          </a:prstGeom>
          <a:solidFill>
            <a:srgbClr val="D9D9D9"/>
          </a:solidFill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属性强度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9" name="直线连接符 68"/>
          <p:cNvCxnSpPr/>
          <p:nvPr/>
        </p:nvCxnSpPr>
        <p:spPr>
          <a:xfrm>
            <a:off x="7740352" y="3796465"/>
            <a:ext cx="0" cy="749183"/>
          </a:xfrm>
          <a:prstGeom prst="line">
            <a:avLst/>
          </a:prstGeom>
          <a:ln w="952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64" idx="3"/>
          </p:cNvCxnSpPr>
          <p:nvPr/>
        </p:nvCxnSpPr>
        <p:spPr>
          <a:xfrm>
            <a:off x="7488324" y="4295294"/>
            <a:ext cx="26430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264188" y="437253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（机器</a:t>
            </a:r>
            <a:r>
              <a:rPr kumimoji="1" lang="en-US" altLang="zh-CN" sz="800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800" dirty="0" smtClean="0">
                <a:latin typeface="微软雅黑"/>
                <a:ea typeface="微软雅黑"/>
                <a:cs typeface="微软雅黑"/>
              </a:rPr>
              <a:t>人工）</a:t>
            </a:r>
            <a:endParaRPr kumimoji="1" lang="zh-CN" altLang="en-US" sz="8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2" name="直线箭头连接符 71"/>
          <p:cNvCxnSpPr/>
          <p:nvPr/>
        </p:nvCxnSpPr>
        <p:spPr>
          <a:xfrm>
            <a:off x="6876256" y="3291830"/>
            <a:ext cx="0" cy="138757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99592" y="4773456"/>
            <a:ext cx="2376264" cy="318574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lang="en-US" altLang="zh-CN" sz="12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【</a:t>
            </a:r>
            <a:r>
              <a:rPr lang="zh-CN" altLang="en-US" sz="12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提升大搜用户体验</a:t>
            </a:r>
            <a:r>
              <a:rPr lang="en-US" altLang="zh-CN" sz="1200" b="1" dirty="0" smtClean="0">
                <a:solidFill>
                  <a:srgbClr val="800000"/>
                </a:solidFill>
                <a:latin typeface="微软雅黑"/>
                <a:ea typeface="微软雅黑"/>
                <a:cs typeface="微软雅黑"/>
              </a:rPr>
              <a:t>】</a:t>
            </a:r>
            <a:endParaRPr lang="en-US" altLang="zh-CN" sz="1200" b="1" dirty="0">
              <a:solidFill>
                <a:srgbClr val="8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860112" y="987573"/>
            <a:ext cx="720000" cy="461665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众生</a:t>
            </a:r>
            <a:endParaRPr kumimoji="1" lang="en-US" altLang="zh-CN" sz="12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数据</a:t>
            </a:r>
            <a:endParaRPr kumimoji="1" lang="zh-CN" altLang="en-US" sz="12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059832" y="1707039"/>
            <a:ext cx="122413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wise0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维</a:t>
            </a: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3059832" y="2283718"/>
            <a:ext cx="1224136" cy="1027857"/>
            <a:chOff x="2555776" y="2139702"/>
            <a:chExt cx="1224136" cy="1027857"/>
          </a:xfrm>
        </p:grpSpPr>
        <p:sp>
          <p:nvSpPr>
            <p:cNvPr id="62" name="文本框 61"/>
            <p:cNvSpPr txBox="1"/>
            <p:nvPr/>
          </p:nvSpPr>
          <p:spPr>
            <a:xfrm>
              <a:off x="2555776" y="2139702"/>
              <a:ext cx="1224136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手百</a:t>
              </a:r>
              <a:r>
                <a:rPr kumimoji="1" lang="en-US" altLang="zh-CN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0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维</a:t>
              </a:r>
              <a:endPara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555776" y="2499742"/>
              <a:ext cx="1224136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手百一维</a:t>
              </a:r>
              <a:endPara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555776" y="2859782"/>
              <a:ext cx="1224136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手百多维</a:t>
              </a:r>
              <a:endParaRPr kumimoji="1" lang="zh-CN" altLang="en-US" sz="1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90" name="直线箭头连接符 89"/>
          <p:cNvCxnSpPr>
            <a:stCxn id="5" idx="2"/>
            <a:endCxn id="45" idx="0"/>
          </p:cNvCxnSpPr>
          <p:nvPr/>
        </p:nvCxnSpPr>
        <p:spPr>
          <a:xfrm>
            <a:off x="2087724" y="1295352"/>
            <a:ext cx="0" cy="412302"/>
          </a:xfrm>
          <a:prstGeom prst="straightConnector1">
            <a:avLst/>
          </a:prstGeom>
          <a:ln w="95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45" idx="2"/>
            <a:endCxn id="52" idx="0"/>
          </p:cNvCxnSpPr>
          <p:nvPr/>
        </p:nvCxnSpPr>
        <p:spPr>
          <a:xfrm>
            <a:off x="2087724" y="2015431"/>
            <a:ext cx="0" cy="618456"/>
          </a:xfrm>
          <a:prstGeom prst="straightConnector1">
            <a:avLst/>
          </a:prstGeom>
          <a:ln w="95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>
            <a:stCxn id="52" idx="2"/>
            <a:endCxn id="85" idx="0"/>
          </p:cNvCxnSpPr>
          <p:nvPr/>
        </p:nvCxnSpPr>
        <p:spPr>
          <a:xfrm>
            <a:off x="2087724" y="2941664"/>
            <a:ext cx="0" cy="566191"/>
          </a:xfrm>
          <a:prstGeom prst="straightConnector1">
            <a:avLst/>
          </a:prstGeom>
          <a:ln w="95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87" idx="1"/>
            <a:endCxn id="5" idx="1"/>
          </p:cNvCxnSpPr>
          <p:nvPr/>
        </p:nvCxnSpPr>
        <p:spPr>
          <a:xfrm rot="10800000" flipH="1">
            <a:off x="755576" y="1141465"/>
            <a:ext cx="648148" cy="3158479"/>
          </a:xfrm>
          <a:prstGeom prst="bentConnector3">
            <a:avLst>
              <a:gd name="adj1" fmla="val -35270"/>
            </a:avLst>
          </a:prstGeom>
          <a:ln w="95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5" idx="2"/>
            <a:endCxn id="87" idx="0"/>
          </p:cNvCxnSpPr>
          <p:nvPr/>
        </p:nvCxnSpPr>
        <p:spPr>
          <a:xfrm rot="5400000">
            <a:off x="1547084" y="3636192"/>
            <a:ext cx="361200" cy="72008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5" idx="2"/>
            <a:endCxn id="86" idx="0"/>
          </p:cNvCxnSpPr>
          <p:nvPr/>
        </p:nvCxnSpPr>
        <p:spPr>
          <a:xfrm rot="16200000" flipH="1">
            <a:off x="2267164" y="3636192"/>
            <a:ext cx="361200" cy="72008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860032" y="53578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数据源和分析模型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11560" y="53578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技术框架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1070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23478"/>
            <a:ext cx="6912768" cy="504056"/>
          </a:xfrm>
        </p:spPr>
        <p:txBody>
          <a:bodyPr/>
          <a:lstStyle/>
          <a:p>
            <a:r>
              <a:rPr lang="zh-CN" altLang="en-US" dirty="0" smtClean="0"/>
              <a:t>众生</a:t>
            </a:r>
            <a:r>
              <a:rPr lang="en-US" altLang="en-US" dirty="0" smtClean="0"/>
              <a:t>数据</a:t>
            </a:r>
            <a:endParaRPr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0" y="231506"/>
            <a:ext cx="708768" cy="288000"/>
            <a:chOff x="0" y="231506"/>
            <a:chExt cx="708768" cy="288000"/>
          </a:xfrm>
        </p:grpSpPr>
        <p:sp>
          <p:nvSpPr>
            <p:cNvPr id="13" name="矩形 12"/>
            <p:cNvSpPr/>
            <p:nvPr/>
          </p:nvSpPr>
          <p:spPr>
            <a:xfrm>
              <a:off x="0" y="231507"/>
              <a:ext cx="611560" cy="287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83568" y="231506"/>
              <a:ext cx="25200" cy="28129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 smtClean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683568" y="1059582"/>
            <a:ext cx="768389" cy="768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用户历史行为</a:t>
            </a:r>
          </a:p>
        </p:txBody>
      </p:sp>
      <p:sp>
        <p:nvSpPr>
          <p:cNvPr id="17" name="椭圆 16"/>
          <p:cNvSpPr/>
          <p:nvPr/>
        </p:nvSpPr>
        <p:spPr>
          <a:xfrm>
            <a:off x="1691680" y="1059582"/>
            <a:ext cx="768389" cy="7683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用户画像数据</a:t>
            </a:r>
          </a:p>
        </p:txBody>
      </p:sp>
      <p:sp>
        <p:nvSpPr>
          <p:cNvPr id="18" name="椭圆 17"/>
          <p:cNvSpPr/>
          <p:nvPr/>
        </p:nvSpPr>
        <p:spPr>
          <a:xfrm>
            <a:off x="2699792" y="1059582"/>
            <a:ext cx="768389" cy="7683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自建数据</a:t>
            </a:r>
          </a:p>
        </p:txBody>
      </p:sp>
      <p:grpSp>
        <p:nvGrpSpPr>
          <p:cNvPr id="29" name="组 28"/>
          <p:cNvGrpSpPr/>
          <p:nvPr/>
        </p:nvGrpSpPr>
        <p:grpSpPr>
          <a:xfrm>
            <a:off x="4211960" y="1060234"/>
            <a:ext cx="4487203" cy="830997"/>
            <a:chOff x="4369585" y="1419622"/>
            <a:chExt cx="4487203" cy="830997"/>
          </a:xfrm>
        </p:grpSpPr>
        <p:sp>
          <p:nvSpPr>
            <p:cNvPr id="7" name="矩形 6"/>
            <p:cNvSpPr/>
            <p:nvPr/>
          </p:nvSpPr>
          <p:spPr>
            <a:xfrm>
              <a:off x="4369585" y="1583120"/>
              <a:ext cx="994503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过滤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328788" y="1419622"/>
              <a:ext cx="352800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反作弊过滤（作弊流量</a:t>
              </a: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）。</a:t>
              </a:r>
              <a:endParaRPr lang="en-US" altLang="zh-CN" sz="12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非法字段过滤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（</a:t>
              </a:r>
              <a:r>
                <a:rPr lang="en-US" altLang="zh-CN" sz="1200" dirty="0">
                  <a:latin typeface="微软雅黑"/>
                  <a:ea typeface="微软雅黑"/>
                  <a:cs typeface="微软雅黑"/>
                </a:rPr>
                <a:t>query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非法</a:t>
              </a: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）。</a:t>
              </a:r>
              <a:endParaRPr lang="en-US" altLang="zh-CN" sz="12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准确率、召回率过滤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（准确率较低等</a:t>
              </a: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）。</a:t>
              </a:r>
              <a:endParaRPr lang="en-US" altLang="zh-CN" sz="1200" dirty="0" smtClean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字段过滤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（冗余字段）</a:t>
              </a: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等。</a:t>
              </a:r>
              <a:endParaRPr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4211960" y="2068709"/>
            <a:ext cx="4487399" cy="1015663"/>
            <a:chOff x="4369585" y="2355726"/>
            <a:chExt cx="4487399" cy="1015663"/>
          </a:xfrm>
        </p:grpSpPr>
        <p:sp>
          <p:nvSpPr>
            <p:cNvPr id="8" name="矩形 7"/>
            <p:cNvSpPr/>
            <p:nvPr/>
          </p:nvSpPr>
          <p:spPr>
            <a:xfrm>
              <a:off x="4369585" y="2611557"/>
              <a:ext cx="994503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转化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328592" y="2355726"/>
              <a:ext cx="3528392" cy="1015663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altLang="zh-CN" sz="1200" dirty="0" err="1">
                  <a:latin typeface="微软雅黑"/>
                  <a:ea typeface="微软雅黑"/>
                  <a:cs typeface="微软雅黑"/>
                </a:rPr>
                <a:t>ip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，</a:t>
              </a:r>
              <a:r>
                <a:rPr lang="en-US" altLang="zh-CN" sz="1200" dirty="0" err="1">
                  <a:latin typeface="微软雅黑"/>
                  <a:ea typeface="微软雅黑"/>
                  <a:cs typeface="微软雅黑"/>
                </a:rPr>
                <a:t>baidloc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变为城市名，</a:t>
              </a: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省份名。</a:t>
              </a:r>
              <a:endParaRPr lang="en-US" altLang="zh-CN" sz="12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altLang="zh-CN" sz="1200" dirty="0" smtClean="0">
                  <a:latin typeface="微软雅黑"/>
                  <a:ea typeface="微软雅黑"/>
                  <a:cs typeface="微软雅黑"/>
                </a:rPr>
                <a:t>query</a:t>
              </a: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转化为需求分类。</a:t>
              </a:r>
              <a:endParaRPr lang="en-US" altLang="zh-CN" sz="12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连续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属性离散化，</a:t>
              </a: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划分标签，如分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成</a:t>
              </a:r>
              <a:r>
                <a:rPr lang="en-US" altLang="zh-CN" sz="1200" dirty="0">
                  <a:latin typeface="微软雅黑"/>
                  <a:ea typeface="微软雅黑"/>
                  <a:cs typeface="微软雅黑"/>
                </a:rPr>
                <a:t>H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，</a:t>
              </a:r>
              <a:r>
                <a:rPr lang="en-US" altLang="zh-CN" sz="1200" dirty="0">
                  <a:latin typeface="微软雅黑"/>
                  <a:ea typeface="微软雅黑"/>
                  <a:cs typeface="微软雅黑"/>
                </a:rPr>
                <a:t>L</a:t>
              </a: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两组。</a:t>
              </a:r>
              <a:endParaRPr lang="en-US" altLang="zh-CN" sz="1200" dirty="0">
                <a:latin typeface="微软雅黑"/>
                <a:ea typeface="微软雅黑"/>
                <a:cs typeface="微软雅黑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过细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的离散属性进行聚合：例如年龄属性， </a:t>
              </a:r>
              <a:r>
                <a:rPr lang="en-US" altLang="zh-CN" sz="1200" dirty="0">
                  <a:latin typeface="微软雅黑"/>
                  <a:ea typeface="微软雅黑"/>
                  <a:cs typeface="微软雅黑"/>
                </a:rPr>
                <a:t>45</a:t>
              </a:r>
              <a:r>
                <a:rPr lang="zh-CN" altLang="en-US" sz="1200" dirty="0" smtClean="0">
                  <a:latin typeface="微软雅黑"/>
                  <a:ea typeface="微软雅黑"/>
                  <a:cs typeface="微软雅黑"/>
                </a:rPr>
                <a:t>岁以上转化非一类。</a:t>
              </a:r>
              <a:endParaRPr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211960" y="3261850"/>
            <a:ext cx="4487203" cy="646331"/>
            <a:chOff x="4369585" y="3651870"/>
            <a:chExt cx="4487203" cy="646331"/>
          </a:xfrm>
        </p:grpSpPr>
        <p:sp>
          <p:nvSpPr>
            <p:cNvPr id="9" name="矩形 8"/>
            <p:cNvSpPr/>
            <p:nvPr/>
          </p:nvSpPr>
          <p:spPr>
            <a:xfrm>
              <a:off x="4369585" y="3723035"/>
              <a:ext cx="994503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rgbClr val="000000"/>
                  </a:solidFill>
                  <a:latin typeface="微软雅黑"/>
                  <a:ea typeface="微软雅黑"/>
                  <a:cs typeface="微软雅黑"/>
                </a:rPr>
                <a:t>建表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5328788" y="3651870"/>
              <a:ext cx="3528000" cy="646331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将数据以分级的表形式存储，可以使数据结构清晰，简化处理逻辑，有利于删减属性，便于数据更新。</a:t>
              </a: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4211961" y="4085659"/>
            <a:ext cx="4487202" cy="646331"/>
            <a:chOff x="4369586" y="4353153"/>
            <a:chExt cx="4487202" cy="646331"/>
          </a:xfrm>
        </p:grpSpPr>
        <p:sp>
          <p:nvSpPr>
            <p:cNvPr id="10" name="矩形 9"/>
            <p:cNvSpPr/>
            <p:nvPr/>
          </p:nvSpPr>
          <p:spPr>
            <a:xfrm>
              <a:off x="4369586" y="4424318"/>
              <a:ext cx="1008112" cy="5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/>
                  <a:ea typeface="微软雅黑"/>
                  <a:cs typeface="微软雅黑"/>
                </a:rPr>
                <a:t>ID-Mapping</a:t>
              </a:r>
              <a:endParaRPr lang="zh-CN" altLang="en-US" sz="14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328788" y="4353153"/>
              <a:ext cx="3528000" cy="646331"/>
            </a:xfrm>
            <a:prstGeom prst="rect">
              <a:avLst/>
            </a:prstGeom>
            <a:solidFill>
              <a:srgbClr val="D9D9D9"/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将不同来源数据进行聚合，按照</a:t>
              </a:r>
              <a:r>
                <a:rPr lang="en-US" altLang="zh-CN" sz="1200" dirty="0">
                  <a:latin typeface="微软雅黑"/>
                  <a:ea typeface="微软雅黑"/>
                  <a:cs typeface="微软雅黑"/>
                </a:rPr>
                <a:t>ID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进行聚合，最后合并到</a:t>
              </a:r>
              <a:r>
                <a:rPr lang="en-US" altLang="zh-CN" sz="1200" dirty="0">
                  <a:latin typeface="微软雅黑"/>
                  <a:ea typeface="微软雅黑"/>
                  <a:cs typeface="微软雅黑"/>
                </a:rPr>
                <a:t>PV</a:t>
              </a:r>
              <a:r>
                <a:rPr lang="zh-CN" altLang="en-US" sz="1200" dirty="0">
                  <a:latin typeface="微软雅黑"/>
                  <a:ea typeface="微软雅黑"/>
                  <a:cs typeface="微软雅黑"/>
                </a:rPr>
                <a:t>日志中，生成完整的用户属性数据。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355976" y="63392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数据处理过程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11560" y="63392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数据来源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1560" y="363212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数据处理难点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899592" y="3867894"/>
            <a:ext cx="237626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8558" tIns="34289" rIns="68558" bIns="34289" rtlCol="0" anchor="ctr"/>
          <a:lstStyle/>
          <a:p>
            <a:pPr marL="171450" indent="-171450" algn="dist">
              <a:lnSpc>
                <a:spcPct val="150000"/>
              </a:lnSpc>
              <a:buFont typeface="Arial"/>
              <a:buChar char="•"/>
            </a:pPr>
            <a:r>
              <a:rPr lang="zh-CN" altLang="en-US" sz="105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数据量庞大且冗余</a:t>
            </a:r>
            <a:endParaRPr lang="en-US" altLang="zh-CN" sz="105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dist">
              <a:lnSpc>
                <a:spcPct val="150000"/>
              </a:lnSpc>
              <a:buFont typeface="Arial"/>
              <a:buChar char="•"/>
            </a:pPr>
            <a:r>
              <a:rPr lang="zh-CN" altLang="en-US" sz="105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数据缺失</a:t>
            </a:r>
            <a:endParaRPr lang="en-US" altLang="zh-CN" sz="10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dist">
              <a:lnSpc>
                <a:spcPct val="150000"/>
              </a:lnSpc>
              <a:buFont typeface="Arial"/>
              <a:buChar char="•"/>
            </a:pPr>
            <a:r>
              <a:rPr lang="zh-CN" altLang="en-US" sz="105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部分数据准确率召回率低</a:t>
            </a:r>
            <a:endParaRPr lang="en-US" altLang="zh-CN" sz="10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dist">
              <a:lnSpc>
                <a:spcPct val="150000"/>
              </a:lnSpc>
              <a:buFont typeface="Arial"/>
              <a:buChar char="•"/>
            </a:pPr>
            <a:r>
              <a:rPr lang="zh-CN" altLang="en-US" sz="105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属性不够简洁且连续</a:t>
            </a:r>
            <a:r>
              <a:rPr lang="zh-CN" altLang="en-US" sz="10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属性偏</a:t>
            </a:r>
            <a:r>
              <a:rPr lang="zh-CN" altLang="en-US" sz="105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en-US" altLang="zh-CN" sz="10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02356"/>
              </p:ext>
            </p:extLst>
          </p:nvPr>
        </p:nvGraphicFramePr>
        <p:xfrm>
          <a:off x="611560" y="1910050"/>
          <a:ext cx="864096" cy="14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0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行为</a:t>
                      </a:r>
                      <a:r>
                        <a:rPr lang="zh-CN" altLang="en-US" sz="10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属性</a:t>
                      </a:r>
                      <a:endParaRPr lang="en-US" altLang="zh-CN" sz="10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场景属性</a:t>
                      </a:r>
                    </a:p>
                  </a:txBody>
                  <a:tcPr anchor="ctr" anchorCtr="1">
                    <a:solidFill>
                      <a:srgbClr val="C0504D"/>
                    </a:solidFill>
                  </a:tcPr>
                </a:tc>
              </a:tr>
              <a:tr h="274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点击率</a:t>
                      </a:r>
                      <a:endParaRPr lang="zh-CN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/>
                </a:tc>
              </a:tr>
              <a:tr h="274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当前时间</a:t>
                      </a:r>
                    </a:p>
                  </a:txBody>
                  <a:tcPr anchor="ctr" anchorCtr="1"/>
                </a:tc>
              </a:tr>
              <a:tr h="274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网络环境</a:t>
                      </a:r>
                    </a:p>
                  </a:txBody>
                  <a:tcPr anchor="ctr" anchorCtr="1"/>
                </a:tc>
              </a:tr>
              <a:tr h="2749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…….</a:t>
                      </a:r>
                      <a:endParaRPr lang="zh-CN" altLang="en-US" sz="10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91803"/>
              </p:ext>
            </p:extLst>
          </p:nvPr>
        </p:nvGraphicFramePr>
        <p:xfrm>
          <a:off x="1691680" y="1909251"/>
          <a:ext cx="864000" cy="14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423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基础属性</a:t>
                      </a:r>
                      <a:endParaRPr lang="en-US" altLang="zh-CN" sz="10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兴趣属性</a:t>
                      </a:r>
                    </a:p>
                  </a:txBody>
                  <a:tcPr anchor="ctr" anchorCtr="1">
                    <a:solidFill>
                      <a:srgbClr val="F69647"/>
                    </a:solidFill>
                  </a:tcPr>
                </a:tc>
              </a:tr>
              <a:tr h="2685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性别</a:t>
                      </a:r>
                      <a:endParaRPr lang="zh-CN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/>
                </a:tc>
              </a:tr>
              <a:tr h="2685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年龄</a:t>
                      </a:r>
                      <a:endParaRPr lang="zh-CN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/>
                </a:tc>
              </a:tr>
              <a:tr h="2685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教育水平</a:t>
                      </a:r>
                    </a:p>
                  </a:txBody>
                  <a:tcPr anchor="ctr" anchorCtr="1"/>
                </a:tc>
              </a:tr>
              <a:tr h="2685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…….</a:t>
                      </a:r>
                      <a:endParaRPr lang="zh-CN" altLang="en-US" sz="10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35518"/>
              </p:ext>
            </p:extLst>
          </p:nvPr>
        </p:nvGraphicFramePr>
        <p:xfrm>
          <a:off x="2699792" y="1907420"/>
          <a:ext cx="864000" cy="14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/>
              </a:tblGrid>
              <a:tr h="3925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自建属性</a:t>
                      </a:r>
                      <a:endParaRPr lang="en-US" altLang="zh-CN" sz="10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>
                    <a:solidFill>
                      <a:srgbClr val="8064A2"/>
                    </a:solidFill>
                  </a:tcPr>
                </a:tc>
              </a:tr>
              <a:tr h="358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用户活跃度</a:t>
                      </a:r>
                      <a:endParaRPr lang="zh-CN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/>
                </a:tc>
              </a:tr>
              <a:tr h="2488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UEI</a:t>
                      </a:r>
                      <a:endParaRPr lang="zh-CN" altLang="en-US" sz="10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/>
                </a:tc>
              </a:tr>
              <a:tr h="2488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检索兴趣</a:t>
                      </a:r>
                    </a:p>
                  </a:txBody>
                  <a:tcPr anchor="ctr" anchorCtr="1"/>
                </a:tc>
              </a:tr>
              <a:tr h="2488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…….</a:t>
                      </a:r>
                      <a:endParaRPr lang="zh-CN" altLang="en-US" sz="10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4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42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/&gt;&lt;m_precDefaultYear/&gt;&lt;m_precDefaultQuarter/&gt;&lt;m_precDefaultMonth/&gt;&lt;m_precDefaultWeek/&gt;&lt;m_precDefaultDay/&gt;&lt;m_mruColor&gt;&lt;m_vecMRU length=&quot;0&quot;/&gt;&lt;/m_mruColor&gt;&lt;/CPresentation&gt;&lt;/root&gt;"/>
  <p:tag name="THINKCELLUNDODONOTDELETE" val="0"/>
  <p:tag name="TEXTBOX" val="Text"/>
</p:tagLst>
</file>

<file path=ppt/theme/theme1.xml><?xml version="1.0" encoding="utf-8"?>
<a:theme xmlns:a="http://schemas.openxmlformats.org/drawingml/2006/main" name="UE推荐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5893D8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49229</TotalTime>
  <Words>5467</Words>
  <Application>Microsoft Macintosh PowerPoint</Application>
  <PresentationFormat>全屏显示(16:9)</PresentationFormat>
  <Paragraphs>2015</Paragraphs>
  <Slides>61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UE推荐模板</vt:lpstr>
      <vt:lpstr>多维评估体系</vt:lpstr>
      <vt:lpstr>目录</vt:lpstr>
      <vt:lpstr>     背景&amp;目标</vt:lpstr>
      <vt:lpstr>评估框架</vt:lpstr>
      <vt:lpstr>多维评估概述</vt:lpstr>
      <vt:lpstr>上线评估流程</vt:lpstr>
      <vt:lpstr>目录</vt:lpstr>
      <vt:lpstr>     方法论</vt:lpstr>
      <vt:lpstr>众生数据</vt:lpstr>
      <vt:lpstr>众生数据：处理框架</vt:lpstr>
      <vt:lpstr>众生数据：准召</vt:lpstr>
      <vt:lpstr>     多维分析</vt:lpstr>
      <vt:lpstr>用户属性</vt:lpstr>
      <vt:lpstr>用户属性</vt:lpstr>
      <vt:lpstr>用户属性</vt:lpstr>
      <vt:lpstr>用户属性</vt:lpstr>
      <vt:lpstr>多维分析</vt:lpstr>
      <vt:lpstr>多维分析</vt:lpstr>
      <vt:lpstr>目录</vt:lpstr>
      <vt:lpstr>影视原声带视频卡</vt:lpstr>
      <vt:lpstr>Wise0维：略正</vt:lpstr>
      <vt:lpstr>手百0维：略正</vt:lpstr>
      <vt:lpstr>手百一维属性</vt:lpstr>
      <vt:lpstr>手百一维：当前操作系统</vt:lpstr>
      <vt:lpstr>手百一维：当前网络环境</vt:lpstr>
      <vt:lpstr>手百一维：UEI</vt:lpstr>
      <vt:lpstr>选取属性 ：根据指标变化显著性</vt:lpstr>
      <vt:lpstr>选取属性：依据属性指标diff（DOD）的显著性</vt:lpstr>
      <vt:lpstr>选取属性：依据人群指标diff（DOD）的显著性</vt:lpstr>
      <vt:lpstr>选取属性：不同属性指标diff（DOD）差异</vt:lpstr>
      <vt:lpstr>手百二维：当前操作系统 vs 当前网络环境</vt:lpstr>
      <vt:lpstr>手百二维：当前操作系统 vs UEI</vt:lpstr>
      <vt:lpstr>手百二维：性别 vs 音乐检索兴趣</vt:lpstr>
      <vt:lpstr>手百三维：当前操作系统 vs UEI vs 当前网络环境</vt:lpstr>
      <vt:lpstr>手百三维：当前操作系统 vs UEI vs 当前网络环境</vt:lpstr>
      <vt:lpstr>结论</vt:lpstr>
      <vt:lpstr>股票多需求:添加引导卡的方式，重新激发搜索</vt:lpstr>
      <vt:lpstr>Wise0维和手百0维</vt:lpstr>
      <vt:lpstr>手百一维</vt:lpstr>
      <vt:lpstr>手百一维</vt:lpstr>
      <vt:lpstr>手百二维</vt:lpstr>
      <vt:lpstr>手百二维</vt:lpstr>
      <vt:lpstr>手百二维</vt:lpstr>
      <vt:lpstr>手百三维</vt:lpstr>
      <vt:lpstr>手百三维</vt:lpstr>
      <vt:lpstr>手百三维</vt:lpstr>
      <vt:lpstr>手百四维</vt:lpstr>
      <vt:lpstr>结论</vt:lpstr>
      <vt:lpstr>多维评估实验配置</vt:lpstr>
      <vt:lpstr>目录</vt:lpstr>
      <vt:lpstr>展望</vt:lpstr>
      <vt:lpstr>附录</vt:lpstr>
      <vt:lpstr>Q&amp;A</vt:lpstr>
      <vt:lpstr>谢谢</vt:lpstr>
      <vt:lpstr>Backup</vt:lpstr>
      <vt:lpstr>手百0维：略正</vt:lpstr>
      <vt:lpstr>手百一维：验证准确性</vt:lpstr>
      <vt:lpstr>手百二维：当前操作系统 vs 当前网络环境</vt:lpstr>
      <vt:lpstr>手百二维：当前操作系统 vs UEI</vt:lpstr>
      <vt:lpstr>手百三维：当前操作系统 vs UEI vs 当前网络环境</vt:lpstr>
      <vt:lpstr>Wise0维：正收益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2011年8月商业运营月报</dc:title>
  <dc:creator>afooli</dc:creator>
  <cp:lastModifiedBy>baidu baidu</cp:lastModifiedBy>
  <cp:revision>7206</cp:revision>
  <dcterms:created xsi:type="dcterms:W3CDTF">2011-09-01T09:03:30Z</dcterms:created>
  <dcterms:modified xsi:type="dcterms:W3CDTF">2016-09-07T10:13:49Z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