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9283-7F40-4B01-B34D-CE3A36A459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37A4DD-CE93-479B-8581-1CBC846B3D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09CC9E-786D-4BCC-BEE3-90523F3349D4}"/>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5" name="Footer Placeholder 4">
            <a:extLst>
              <a:ext uri="{FF2B5EF4-FFF2-40B4-BE49-F238E27FC236}">
                <a16:creationId xmlns:a16="http://schemas.microsoft.com/office/drawing/2014/main" id="{29EAD3AD-DEDC-4CCC-B189-4D66AB697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FA7BB-A05B-4BC5-8665-EC3D7E6FE9C3}"/>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116982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6C45-AF67-4437-BB26-B6DCB0F64C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39C91D-DD61-4AB7-BE15-9A1C5217E3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48B1CA-8CD3-462B-ACD5-B98BDC873A2E}"/>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5" name="Footer Placeholder 4">
            <a:extLst>
              <a:ext uri="{FF2B5EF4-FFF2-40B4-BE49-F238E27FC236}">
                <a16:creationId xmlns:a16="http://schemas.microsoft.com/office/drawing/2014/main" id="{F73EE60E-2FA2-48F8-8F14-29D352F1EA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3C46E-C9E7-408B-B136-5FAE957D64E4}"/>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90396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AC0557-BC3D-49FD-B09E-8A1BC792B1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79722A-EBBF-4671-8353-FE230C3AFB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00A93E-4F35-4EFC-9A3D-7E9D91CCA50C}"/>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5" name="Footer Placeholder 4">
            <a:extLst>
              <a:ext uri="{FF2B5EF4-FFF2-40B4-BE49-F238E27FC236}">
                <a16:creationId xmlns:a16="http://schemas.microsoft.com/office/drawing/2014/main" id="{3CDC97C5-0969-4481-A502-63506905E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9F18E-DDBC-45AE-AF45-3ABF1EF54C8C}"/>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00112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0F49-AB45-4CA5-84F6-6E278CD5A3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0050FA-0AA7-4700-8218-3A26668B71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456DF-D6B5-4FAF-BC61-CED59FD6BDD4}"/>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5" name="Footer Placeholder 4">
            <a:extLst>
              <a:ext uri="{FF2B5EF4-FFF2-40B4-BE49-F238E27FC236}">
                <a16:creationId xmlns:a16="http://schemas.microsoft.com/office/drawing/2014/main" id="{22E651AA-960A-4B22-A48F-ABF85A1D3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A8B167-297C-48C1-815B-97E69D80B113}"/>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139803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0B01-EA3D-4BA5-BAB8-032914D8C0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E116A5-BA7D-48FB-84C0-C726F38DD4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ADAB8C-806F-428B-A5F9-8AC193925645}"/>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5" name="Footer Placeholder 4">
            <a:extLst>
              <a:ext uri="{FF2B5EF4-FFF2-40B4-BE49-F238E27FC236}">
                <a16:creationId xmlns:a16="http://schemas.microsoft.com/office/drawing/2014/main" id="{2D5F853D-FF9C-4EAA-A73D-00101CA01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4BBFC-4997-491B-80E7-A97AD7868B06}"/>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25693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1A48-8063-4E0D-9DF7-3659654BDA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2546EA-07E3-4A89-B528-CE13C3D402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02ED74-4211-4FCD-A8F2-90F1B8BA87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3217FF-04F4-4514-B735-30348BA11A65}"/>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6" name="Footer Placeholder 5">
            <a:extLst>
              <a:ext uri="{FF2B5EF4-FFF2-40B4-BE49-F238E27FC236}">
                <a16:creationId xmlns:a16="http://schemas.microsoft.com/office/drawing/2014/main" id="{37EF7039-4680-4B09-A71D-D315D1C0A9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645D71-FE5E-4F46-B60E-9DFEF38E1769}"/>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43264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A7DD-68B0-4542-9945-E7D0135098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6B5EF1-D2DC-411D-BF2A-5A9E40BFB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74D4AC-67BD-4965-B242-92AA7F8E89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3D2842-810A-454A-A8AF-BFB512EEB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B8A0B7-9E68-441A-AFAF-973B4AB87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B932DF-F824-4CA4-97A4-AAFDE905952B}"/>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8" name="Footer Placeholder 7">
            <a:extLst>
              <a:ext uri="{FF2B5EF4-FFF2-40B4-BE49-F238E27FC236}">
                <a16:creationId xmlns:a16="http://schemas.microsoft.com/office/drawing/2014/main" id="{0DD00577-C900-4CF4-8076-EAF469099C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F3C4FB-A050-4017-94BD-53D1784B6D29}"/>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3810615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16BB-A462-4D3F-9145-A31D209990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F0F9C4-86E9-4F6B-B498-1856B7F38C74}"/>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4" name="Footer Placeholder 3">
            <a:extLst>
              <a:ext uri="{FF2B5EF4-FFF2-40B4-BE49-F238E27FC236}">
                <a16:creationId xmlns:a16="http://schemas.microsoft.com/office/drawing/2014/main" id="{D82DDD8C-B58E-462A-B1C4-DFE4B3FBCD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99858-B928-4338-A82A-898CC65C0B35}"/>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72019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7AAF9-0A3B-410C-BB0F-3ED0EEEDB238}"/>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3" name="Footer Placeholder 2">
            <a:extLst>
              <a:ext uri="{FF2B5EF4-FFF2-40B4-BE49-F238E27FC236}">
                <a16:creationId xmlns:a16="http://schemas.microsoft.com/office/drawing/2014/main" id="{6057B454-D6AB-4802-9C65-28C38F2FDA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D769EC-C1AD-4F90-825B-DBA5051E829F}"/>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113981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5A2C-D388-4612-B8F5-AB58D5896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8BACC9-2B33-4368-AB91-C6B5FCF94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E105A2-AF76-4A70-9B6B-C267CFCC4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56CDD3-B14E-401B-A995-5174C8C004BC}"/>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6" name="Footer Placeholder 5">
            <a:extLst>
              <a:ext uri="{FF2B5EF4-FFF2-40B4-BE49-F238E27FC236}">
                <a16:creationId xmlns:a16="http://schemas.microsoft.com/office/drawing/2014/main" id="{E79A67EF-06BC-468A-A658-A1EDB92326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ED9698-1224-4EF7-9D66-3771C5725A5B}"/>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352683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B682-CAA9-43DC-B39E-820AB8F64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E810BA-9F10-4DAF-BE64-5F1717A04A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0B3093-315A-4A3D-830B-4B6D134DA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848088-FD36-48D2-991B-8C43249ED721}"/>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6" name="Footer Placeholder 5">
            <a:extLst>
              <a:ext uri="{FF2B5EF4-FFF2-40B4-BE49-F238E27FC236}">
                <a16:creationId xmlns:a16="http://schemas.microsoft.com/office/drawing/2014/main" id="{D2280344-1F8E-43E2-B7DB-7AD8EE2917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1D1967-C3BF-43E0-8AA1-168EEB4A7984}"/>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324970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0029E9-F9AB-417C-8350-0A07D5C977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D84C06-2923-481E-810E-5026ACA5C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3343C3-F97E-420B-9AA7-A323C2072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3426E-2126-4A84-81BF-4C484C19E4B9}" type="datetimeFigureOut">
              <a:rPr lang="en-IN" smtClean="0"/>
              <a:t>12-08-2018</a:t>
            </a:fld>
            <a:endParaRPr lang="en-IN"/>
          </a:p>
        </p:txBody>
      </p:sp>
      <p:sp>
        <p:nvSpPr>
          <p:cNvPr id="5" name="Footer Placeholder 4">
            <a:extLst>
              <a:ext uri="{FF2B5EF4-FFF2-40B4-BE49-F238E27FC236}">
                <a16:creationId xmlns:a16="http://schemas.microsoft.com/office/drawing/2014/main" id="{C1A3484D-C810-4D00-98E2-E88040D203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DC97AD-815F-41D6-9A01-849B80F93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28F15-FA5B-4A7F-BB7D-C8669E1AE8EB}" type="slidenum">
              <a:rPr lang="en-IN" smtClean="0"/>
              <a:t>‹#›</a:t>
            </a:fld>
            <a:endParaRPr lang="en-IN"/>
          </a:p>
        </p:txBody>
      </p:sp>
    </p:spTree>
    <p:extLst>
      <p:ext uri="{BB962C8B-B14F-4D97-AF65-F5344CB8AC3E}">
        <p14:creationId xmlns:p14="http://schemas.microsoft.com/office/powerpoint/2010/main" val="6997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harriken/employeeturnove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472A-F53E-4B8F-ABDD-C8FAC3CC5B61}"/>
              </a:ext>
            </a:extLst>
          </p:cNvPr>
          <p:cNvSpPr>
            <a:spLocks noGrp="1"/>
          </p:cNvSpPr>
          <p:nvPr>
            <p:ph type="ctrTitle"/>
          </p:nvPr>
        </p:nvSpPr>
        <p:spPr>
          <a:xfrm>
            <a:off x="1524000" y="536714"/>
            <a:ext cx="9144000" cy="1972711"/>
          </a:xfrm>
        </p:spPr>
        <p:txBody>
          <a:bodyPr>
            <a:normAutofit/>
          </a:bodyPr>
          <a:lstStyle/>
          <a:p>
            <a:r>
              <a:rPr lang="en-IN" sz="4400" b="1" dirty="0"/>
              <a:t>Daily Happiness &amp; Employee Turnover</a:t>
            </a:r>
            <a:br>
              <a:rPr lang="en-IN" sz="4400" b="1" dirty="0"/>
            </a:br>
            <a:endParaRPr lang="en-IN" sz="4400" dirty="0"/>
          </a:p>
        </p:txBody>
      </p:sp>
      <p:sp>
        <p:nvSpPr>
          <p:cNvPr id="3" name="Subtitle 2">
            <a:extLst>
              <a:ext uri="{FF2B5EF4-FFF2-40B4-BE49-F238E27FC236}">
                <a16:creationId xmlns:a16="http://schemas.microsoft.com/office/drawing/2014/main" id="{DE78D4A7-764A-4406-860F-01D88A09C866}"/>
              </a:ext>
            </a:extLst>
          </p:cNvPr>
          <p:cNvSpPr>
            <a:spLocks noGrp="1"/>
          </p:cNvSpPr>
          <p:nvPr>
            <p:ph type="subTitle" idx="1"/>
          </p:nvPr>
        </p:nvSpPr>
        <p:spPr>
          <a:xfrm>
            <a:off x="1524000" y="4731026"/>
            <a:ext cx="9144000" cy="1590260"/>
          </a:xfrm>
        </p:spPr>
        <p:txBody>
          <a:bodyPr>
            <a:normAutofit/>
          </a:bodyPr>
          <a:lstStyle/>
          <a:p>
            <a:r>
              <a:rPr lang="en-IN" dirty="0"/>
              <a:t>Data Set: </a:t>
            </a:r>
            <a:r>
              <a:rPr lang="en-IN" dirty="0">
                <a:hlinkClick r:id="rId2"/>
              </a:rPr>
              <a:t>https://www.kaggle.com/harriken/employeeturnover</a:t>
            </a:r>
            <a:endParaRPr lang="en-IN" dirty="0"/>
          </a:p>
          <a:p>
            <a:r>
              <a:rPr lang="en-IN" dirty="0"/>
              <a:t>Python, PostgreSQL, </a:t>
            </a:r>
            <a:r>
              <a:rPr lang="en-IN" dirty="0" err="1"/>
              <a:t>sklearn</a:t>
            </a:r>
            <a:endParaRPr lang="en-IN" dirty="0"/>
          </a:p>
        </p:txBody>
      </p:sp>
      <p:sp>
        <p:nvSpPr>
          <p:cNvPr id="6" name="Title 1">
            <a:extLst>
              <a:ext uri="{FF2B5EF4-FFF2-40B4-BE49-F238E27FC236}">
                <a16:creationId xmlns:a16="http://schemas.microsoft.com/office/drawing/2014/main" id="{36B0D0E3-DE05-4F22-86A9-709AAE6CE8C6}"/>
              </a:ext>
            </a:extLst>
          </p:cNvPr>
          <p:cNvSpPr txBox="1">
            <a:spLocks/>
          </p:cNvSpPr>
          <p:nvPr/>
        </p:nvSpPr>
        <p:spPr>
          <a:xfrm>
            <a:off x="1524000" y="2356476"/>
            <a:ext cx="9144000" cy="19727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b="1" dirty="0"/>
              <a:t>Is There a Relationship Between Employee Happiness and Job Turnover?</a:t>
            </a:r>
            <a:br>
              <a:rPr lang="en-IN" sz="3200" b="1" dirty="0"/>
            </a:br>
            <a:endParaRPr lang="en-IN" sz="3200" dirty="0"/>
          </a:p>
        </p:txBody>
      </p:sp>
    </p:spTree>
    <p:extLst>
      <p:ext uri="{BB962C8B-B14F-4D97-AF65-F5344CB8AC3E}">
        <p14:creationId xmlns:p14="http://schemas.microsoft.com/office/powerpoint/2010/main" val="313997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0263DC5-3E3E-46C8-87CE-D522DF63A084}"/>
              </a:ext>
            </a:extLst>
          </p:cNvPr>
          <p:cNvSpPr>
            <a:spLocks noGrp="1"/>
          </p:cNvSpPr>
          <p:nvPr>
            <p:ph type="title"/>
          </p:nvPr>
        </p:nvSpPr>
        <p:spPr>
          <a:xfrm>
            <a:off x="838200" y="351270"/>
            <a:ext cx="10515600" cy="668545"/>
          </a:xfrm>
        </p:spPr>
        <p:txBody>
          <a:bodyPr>
            <a:normAutofit/>
          </a:bodyPr>
          <a:lstStyle/>
          <a:p>
            <a:r>
              <a:rPr lang="en-IN" sz="2800" dirty="0"/>
              <a:t>Setup</a:t>
            </a:r>
          </a:p>
        </p:txBody>
      </p:sp>
      <p:sp>
        <p:nvSpPr>
          <p:cNvPr id="8" name="Content Placeholder 2">
            <a:extLst>
              <a:ext uri="{FF2B5EF4-FFF2-40B4-BE49-F238E27FC236}">
                <a16:creationId xmlns:a16="http://schemas.microsoft.com/office/drawing/2014/main" id="{A3D0BD4B-5A06-4CAB-8A50-2A8D0681F0DA}"/>
              </a:ext>
            </a:extLst>
          </p:cNvPr>
          <p:cNvSpPr>
            <a:spLocks noGrp="1"/>
          </p:cNvSpPr>
          <p:nvPr>
            <p:ph idx="1"/>
          </p:nvPr>
        </p:nvSpPr>
        <p:spPr>
          <a:xfrm>
            <a:off x="838200" y="1033669"/>
            <a:ext cx="10515600" cy="5155095"/>
          </a:xfrm>
        </p:spPr>
        <p:txBody>
          <a:bodyPr>
            <a:normAutofit/>
          </a:bodyPr>
          <a:lstStyle/>
          <a:p>
            <a:pPr marL="0" indent="0">
              <a:buNone/>
            </a:pPr>
            <a:r>
              <a:rPr lang="en-IN" sz="1400" dirty="0"/>
              <a:t>For this project, the data set comes from a survey where employees can indicate their happiness levels and write comments and like/dislike comments posted by others. Aim is to explore following questions:</a:t>
            </a:r>
          </a:p>
          <a:p>
            <a:r>
              <a:rPr lang="en-IN" sz="1400" dirty="0"/>
              <a:t>Can we do a prediction about employee churn</a:t>
            </a:r>
          </a:p>
          <a:p>
            <a:r>
              <a:rPr lang="en-IN" sz="1400" dirty="0"/>
              <a:t>Can we identify employees with low motivation, highly probable to churn</a:t>
            </a:r>
          </a:p>
          <a:p>
            <a:pPr marL="0" indent="0">
              <a:buNone/>
            </a:pPr>
            <a:endParaRPr lang="en-IN" sz="1400" dirty="0"/>
          </a:p>
          <a:p>
            <a:pPr marL="0" indent="0">
              <a:buNone/>
            </a:pPr>
            <a:r>
              <a:rPr lang="en-IN" sz="1400" dirty="0"/>
              <a:t>The original data set consists of following 4 files, below is the description of fields:</a:t>
            </a:r>
          </a:p>
          <a:p>
            <a:pPr marL="0" indent="0">
              <a:buNone/>
            </a:pPr>
            <a:r>
              <a:rPr lang="en-IN" sz="1400" dirty="0"/>
              <a:t>Churn.csv: </a:t>
            </a:r>
            <a:r>
              <a:rPr lang="en-IN" sz="1400" dirty="0" err="1"/>
              <a:t>EmployeeId</a:t>
            </a:r>
            <a:r>
              <a:rPr lang="en-IN" sz="1400" dirty="0"/>
              <a:t>, </a:t>
            </a:r>
            <a:r>
              <a:rPr lang="en-IN" sz="1400" dirty="0" err="1"/>
              <a:t>CompanyId</a:t>
            </a:r>
            <a:r>
              <a:rPr lang="en-IN" sz="1400" dirty="0"/>
              <a:t>, Number of time an employee voted, last voting date, whether the employee is still with the company</a:t>
            </a:r>
          </a:p>
          <a:p>
            <a:pPr marL="0" indent="0">
              <a:buNone/>
            </a:pPr>
            <a:r>
              <a:rPr lang="en-IN" sz="1400" dirty="0"/>
              <a:t>Votes.csv: </a:t>
            </a:r>
            <a:r>
              <a:rPr lang="en-IN" sz="1400" dirty="0" err="1"/>
              <a:t>EmployeeId</a:t>
            </a:r>
            <a:r>
              <a:rPr lang="en-IN" sz="1400" dirty="0"/>
              <a:t>, </a:t>
            </a:r>
            <a:r>
              <a:rPr lang="en-IN" sz="1400" dirty="0" err="1"/>
              <a:t>CompanyId</a:t>
            </a:r>
            <a:r>
              <a:rPr lang="en-IN" sz="1400" dirty="0"/>
              <a:t>, Voting date, Happiness value voted on that day</a:t>
            </a:r>
          </a:p>
          <a:p>
            <a:pPr marL="0" indent="0">
              <a:buNone/>
            </a:pPr>
            <a:r>
              <a:rPr lang="en-IN" sz="1400" dirty="0"/>
              <a:t>CommentsInteraction.csv: </a:t>
            </a:r>
            <a:r>
              <a:rPr lang="en-IN" sz="1400" dirty="0" err="1"/>
              <a:t>EmployeeId</a:t>
            </a:r>
            <a:r>
              <a:rPr lang="en-IN" sz="1400" dirty="0"/>
              <a:t>, </a:t>
            </a:r>
            <a:r>
              <a:rPr lang="en-IN" sz="1400" dirty="0" err="1"/>
              <a:t>CompanyId</a:t>
            </a:r>
            <a:r>
              <a:rPr lang="en-IN" sz="1400" dirty="0"/>
              <a:t>, </a:t>
            </a:r>
            <a:r>
              <a:rPr lang="en-IN" sz="1400" dirty="0" err="1"/>
              <a:t>CommentId</a:t>
            </a:r>
            <a:r>
              <a:rPr lang="en-IN" sz="1400" dirty="0"/>
              <a:t>, Comment Liked, Comment Disliked</a:t>
            </a:r>
          </a:p>
          <a:p>
            <a:pPr marL="0" indent="0">
              <a:buNone/>
            </a:pPr>
            <a:r>
              <a:rPr lang="en-IN" sz="1400" dirty="0"/>
              <a:t>Comments.csv: </a:t>
            </a:r>
            <a:r>
              <a:rPr lang="en-IN" sz="1400" dirty="0" err="1"/>
              <a:t>EmployeeId</a:t>
            </a:r>
            <a:r>
              <a:rPr lang="en-IN" sz="1400" dirty="0"/>
              <a:t>, </a:t>
            </a:r>
            <a:r>
              <a:rPr lang="en-IN" sz="1400" dirty="0" err="1"/>
              <a:t>CompanyId</a:t>
            </a:r>
            <a:r>
              <a:rPr lang="en-IN" sz="1400" dirty="0"/>
              <a:t>, </a:t>
            </a:r>
            <a:r>
              <a:rPr lang="en-IN" sz="1400" dirty="0" err="1"/>
              <a:t>CommentId</a:t>
            </a:r>
            <a:r>
              <a:rPr lang="en-IN" sz="1400" dirty="0"/>
              <a:t>, Comment Text, Date, Total Likes Received, Total Dislikes Received</a:t>
            </a:r>
          </a:p>
          <a:p>
            <a:pPr marL="0" indent="0">
              <a:buNone/>
            </a:pPr>
            <a:r>
              <a:rPr lang="en-IN" sz="1400" dirty="0"/>
              <a:t>Following features were extracted from the given data set and used for machine learning</a:t>
            </a:r>
          </a:p>
          <a:p>
            <a:pPr marL="0" indent="0">
              <a:buNone/>
            </a:pPr>
            <a:endParaRPr lang="en-IN" sz="1400" dirty="0"/>
          </a:p>
        </p:txBody>
      </p:sp>
      <p:graphicFrame>
        <p:nvGraphicFramePr>
          <p:cNvPr id="9" name="Table 8">
            <a:extLst>
              <a:ext uri="{FF2B5EF4-FFF2-40B4-BE49-F238E27FC236}">
                <a16:creationId xmlns:a16="http://schemas.microsoft.com/office/drawing/2014/main" id="{2C490409-19B8-4942-B8EB-05E678DA209D}"/>
              </a:ext>
            </a:extLst>
          </p:cNvPr>
          <p:cNvGraphicFramePr>
            <a:graphicFrameLocks noGrp="1"/>
          </p:cNvGraphicFramePr>
          <p:nvPr>
            <p:extLst>
              <p:ext uri="{D42A27DB-BD31-4B8C-83A1-F6EECF244321}">
                <p14:modId xmlns:p14="http://schemas.microsoft.com/office/powerpoint/2010/main" val="752435751"/>
              </p:ext>
            </p:extLst>
          </p:nvPr>
        </p:nvGraphicFramePr>
        <p:xfrm>
          <a:off x="1014168" y="4505738"/>
          <a:ext cx="8553905" cy="2014328"/>
        </p:xfrm>
        <a:graphic>
          <a:graphicData uri="http://schemas.openxmlformats.org/drawingml/2006/table">
            <a:tbl>
              <a:tblPr firstRow="1" firstCol="1" bandRow="1">
                <a:tableStyleId>{5C22544A-7EE6-4342-B048-85BDC9FD1C3A}</a:tableStyleId>
              </a:tblPr>
              <a:tblGrid>
                <a:gridCol w="1579714">
                  <a:extLst>
                    <a:ext uri="{9D8B030D-6E8A-4147-A177-3AD203B41FA5}">
                      <a16:colId xmlns:a16="http://schemas.microsoft.com/office/drawing/2014/main" val="682329081"/>
                    </a:ext>
                  </a:extLst>
                </a:gridCol>
                <a:gridCol w="6974191">
                  <a:extLst>
                    <a:ext uri="{9D8B030D-6E8A-4147-A177-3AD203B41FA5}">
                      <a16:colId xmlns:a16="http://schemas.microsoft.com/office/drawing/2014/main" val="215084005"/>
                    </a:ext>
                  </a:extLst>
                </a:gridCol>
              </a:tblGrid>
              <a:tr h="251791">
                <a:tc>
                  <a:txBody>
                    <a:bodyPr/>
                    <a:lstStyle/>
                    <a:p>
                      <a:pPr algn="ctr">
                        <a:lnSpc>
                          <a:spcPct val="107000"/>
                        </a:lnSpc>
                        <a:spcAft>
                          <a:spcPts val="0"/>
                        </a:spcAft>
                      </a:pPr>
                      <a:r>
                        <a:rPr lang="en-IN" sz="1100">
                          <a:effectLst/>
                        </a:rPr>
                        <a:t>Feature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Explanation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2468445"/>
                  </a:ext>
                </a:extLst>
              </a:tr>
              <a:tr h="251791">
                <a:tc>
                  <a:txBody>
                    <a:bodyPr/>
                    <a:lstStyle/>
                    <a:p>
                      <a:pPr>
                        <a:lnSpc>
                          <a:spcPct val="107000"/>
                        </a:lnSpc>
                        <a:spcAft>
                          <a:spcPts val="0"/>
                        </a:spcAft>
                      </a:pPr>
                      <a:r>
                        <a:rPr lang="en-IN" sz="1100">
                          <a:effectLst/>
                        </a:rPr>
                        <a:t>Numvotes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Total number of times an employee voted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1042207"/>
                  </a:ext>
                </a:extLst>
              </a:tr>
              <a:tr h="251791">
                <a:tc>
                  <a:txBody>
                    <a:bodyPr/>
                    <a:lstStyle/>
                    <a:p>
                      <a:pPr>
                        <a:lnSpc>
                          <a:spcPct val="107000"/>
                        </a:lnSpc>
                        <a:spcAft>
                          <a:spcPts val="0"/>
                        </a:spcAft>
                      </a:pPr>
                      <a:r>
                        <a:rPr lang="en-IN" sz="1100">
                          <a:effectLst/>
                        </a:rPr>
                        <a:t>avg_happiness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The average value of happiness votes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831015"/>
                  </a:ext>
                </a:extLst>
              </a:tr>
              <a:tr h="251791">
                <a:tc>
                  <a:txBody>
                    <a:bodyPr/>
                    <a:lstStyle/>
                    <a:p>
                      <a:pPr>
                        <a:lnSpc>
                          <a:spcPct val="107000"/>
                        </a:lnSpc>
                        <a:spcAft>
                          <a:spcPts val="0"/>
                        </a:spcAft>
                      </a:pPr>
                      <a:r>
                        <a:rPr lang="en-IN" sz="1100">
                          <a:effectLst/>
                        </a:rPr>
                        <a:t>likes_received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Total number of likes received against the comments posted by the employee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611309"/>
                  </a:ext>
                </a:extLst>
              </a:tr>
              <a:tr h="251791">
                <a:tc>
                  <a:txBody>
                    <a:bodyPr/>
                    <a:lstStyle/>
                    <a:p>
                      <a:pPr>
                        <a:lnSpc>
                          <a:spcPct val="107000"/>
                        </a:lnSpc>
                        <a:spcAft>
                          <a:spcPts val="0"/>
                        </a:spcAft>
                      </a:pPr>
                      <a:r>
                        <a:rPr lang="en-IN" sz="1100">
                          <a:effectLst/>
                        </a:rPr>
                        <a:t>dislikes_received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Total number of dislikes received against the comments posted by the employee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890551"/>
                  </a:ext>
                </a:extLst>
              </a:tr>
              <a:tr h="251791">
                <a:tc>
                  <a:txBody>
                    <a:bodyPr/>
                    <a:lstStyle/>
                    <a:p>
                      <a:pPr>
                        <a:lnSpc>
                          <a:spcPct val="107000"/>
                        </a:lnSpc>
                        <a:spcAft>
                          <a:spcPts val="0"/>
                        </a:spcAft>
                      </a:pPr>
                      <a:r>
                        <a:rPr lang="en-IN" sz="1100">
                          <a:effectLst/>
                        </a:rPr>
                        <a:t>liked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Total number of comments liked by the employee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6624334"/>
                  </a:ext>
                </a:extLst>
              </a:tr>
              <a:tr h="251791">
                <a:tc>
                  <a:txBody>
                    <a:bodyPr/>
                    <a:lstStyle/>
                    <a:p>
                      <a:pPr>
                        <a:lnSpc>
                          <a:spcPct val="107000"/>
                        </a:lnSpc>
                        <a:spcAft>
                          <a:spcPts val="0"/>
                        </a:spcAft>
                      </a:pPr>
                      <a:r>
                        <a:rPr lang="en-IN" sz="1100">
                          <a:effectLst/>
                        </a:rPr>
                        <a:t>Disliked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Total number of comments disliked by the employee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982075"/>
                  </a:ext>
                </a:extLst>
              </a:tr>
              <a:tr h="251791">
                <a:tc>
                  <a:txBody>
                    <a:bodyPr/>
                    <a:lstStyle/>
                    <a:p>
                      <a:pPr>
                        <a:lnSpc>
                          <a:spcPct val="107000"/>
                        </a:lnSpc>
                        <a:spcAft>
                          <a:spcPts val="0"/>
                        </a:spcAft>
                      </a:pPr>
                      <a:r>
                        <a:rPr lang="en-IN" sz="1100">
                          <a:effectLst/>
                        </a:rPr>
                        <a:t>stillexists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If the employee is still with the company (T) or left (F)</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4456849"/>
                  </a:ext>
                </a:extLst>
              </a:tr>
            </a:tbl>
          </a:graphicData>
        </a:graphic>
      </p:graphicFrame>
    </p:spTree>
    <p:extLst>
      <p:ext uri="{BB962C8B-B14F-4D97-AF65-F5344CB8AC3E}">
        <p14:creationId xmlns:p14="http://schemas.microsoft.com/office/powerpoint/2010/main" val="207118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7F79E5-F5F1-4144-91E8-4B8A6C3117FD}"/>
              </a:ext>
            </a:extLst>
          </p:cNvPr>
          <p:cNvPicPr/>
          <p:nvPr/>
        </p:nvPicPr>
        <p:blipFill>
          <a:blip r:embed="rId2"/>
          <a:stretch>
            <a:fillRect/>
          </a:stretch>
        </p:blipFill>
        <p:spPr>
          <a:xfrm>
            <a:off x="726171" y="1052700"/>
            <a:ext cx="4372272" cy="2733590"/>
          </a:xfrm>
          <a:prstGeom prst="rect">
            <a:avLst/>
          </a:prstGeom>
        </p:spPr>
      </p:pic>
      <p:pic>
        <p:nvPicPr>
          <p:cNvPr id="8" name="Picture 7">
            <a:extLst>
              <a:ext uri="{FF2B5EF4-FFF2-40B4-BE49-F238E27FC236}">
                <a16:creationId xmlns:a16="http://schemas.microsoft.com/office/drawing/2014/main" id="{0B9D7FD9-A3A7-44A6-BE52-780F701B75FF}"/>
              </a:ext>
            </a:extLst>
          </p:cNvPr>
          <p:cNvPicPr/>
          <p:nvPr/>
        </p:nvPicPr>
        <p:blipFill>
          <a:blip r:embed="rId3"/>
          <a:stretch>
            <a:fillRect/>
          </a:stretch>
        </p:blipFill>
        <p:spPr>
          <a:xfrm>
            <a:off x="726171" y="3923832"/>
            <a:ext cx="4493841" cy="2934168"/>
          </a:xfrm>
          <a:prstGeom prst="rect">
            <a:avLst/>
          </a:prstGeom>
        </p:spPr>
      </p:pic>
      <p:pic>
        <p:nvPicPr>
          <p:cNvPr id="9" name="Picture 8">
            <a:extLst>
              <a:ext uri="{FF2B5EF4-FFF2-40B4-BE49-F238E27FC236}">
                <a16:creationId xmlns:a16="http://schemas.microsoft.com/office/drawing/2014/main" id="{DB872872-81F3-4F4A-907D-925393B1EFD9}"/>
              </a:ext>
            </a:extLst>
          </p:cNvPr>
          <p:cNvPicPr/>
          <p:nvPr/>
        </p:nvPicPr>
        <p:blipFill>
          <a:blip r:embed="rId4"/>
          <a:stretch>
            <a:fillRect/>
          </a:stretch>
        </p:blipFill>
        <p:spPr>
          <a:xfrm>
            <a:off x="5220012" y="1052700"/>
            <a:ext cx="6367386" cy="3414369"/>
          </a:xfrm>
          <a:prstGeom prst="rect">
            <a:avLst/>
          </a:prstGeom>
        </p:spPr>
      </p:pic>
      <p:graphicFrame>
        <p:nvGraphicFramePr>
          <p:cNvPr id="5" name="Table 4">
            <a:extLst>
              <a:ext uri="{FF2B5EF4-FFF2-40B4-BE49-F238E27FC236}">
                <a16:creationId xmlns:a16="http://schemas.microsoft.com/office/drawing/2014/main" id="{4AA07489-C0F4-4F7F-ACE7-D510884592FA}"/>
              </a:ext>
            </a:extLst>
          </p:cNvPr>
          <p:cNvGraphicFramePr>
            <a:graphicFrameLocks noGrp="1"/>
          </p:cNvGraphicFramePr>
          <p:nvPr>
            <p:extLst>
              <p:ext uri="{D42A27DB-BD31-4B8C-83A1-F6EECF244321}">
                <p14:modId xmlns:p14="http://schemas.microsoft.com/office/powerpoint/2010/main" val="1654161621"/>
              </p:ext>
            </p:extLst>
          </p:nvPr>
        </p:nvGraphicFramePr>
        <p:xfrm>
          <a:off x="5220012" y="4703487"/>
          <a:ext cx="6367386" cy="1457469"/>
        </p:xfrm>
        <a:graphic>
          <a:graphicData uri="http://schemas.openxmlformats.org/drawingml/2006/table">
            <a:tbl>
              <a:tblPr firstRow="1" firstCol="1" bandRow="1">
                <a:tableStyleId>{5C22544A-7EE6-4342-B048-85BDC9FD1C3A}</a:tableStyleId>
              </a:tblPr>
              <a:tblGrid>
                <a:gridCol w="2122462">
                  <a:extLst>
                    <a:ext uri="{9D8B030D-6E8A-4147-A177-3AD203B41FA5}">
                      <a16:colId xmlns:a16="http://schemas.microsoft.com/office/drawing/2014/main" val="1557594142"/>
                    </a:ext>
                  </a:extLst>
                </a:gridCol>
                <a:gridCol w="2122462">
                  <a:extLst>
                    <a:ext uri="{9D8B030D-6E8A-4147-A177-3AD203B41FA5}">
                      <a16:colId xmlns:a16="http://schemas.microsoft.com/office/drawing/2014/main" val="560191160"/>
                    </a:ext>
                  </a:extLst>
                </a:gridCol>
                <a:gridCol w="2122462">
                  <a:extLst>
                    <a:ext uri="{9D8B030D-6E8A-4147-A177-3AD203B41FA5}">
                      <a16:colId xmlns:a16="http://schemas.microsoft.com/office/drawing/2014/main" val="4282951605"/>
                    </a:ext>
                  </a:extLst>
                </a:gridCol>
              </a:tblGrid>
              <a:tr h="485823">
                <a:tc>
                  <a:txBody>
                    <a:bodyPr/>
                    <a:lstStyle/>
                    <a:p>
                      <a:pPr>
                        <a:lnSpc>
                          <a:spcPct val="107000"/>
                        </a:lnSpc>
                        <a:spcAft>
                          <a:spcPts val="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Average value of likes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Average value of dislikes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6558890"/>
                  </a:ext>
                </a:extLst>
              </a:tr>
              <a:tr h="485823">
                <a:tc>
                  <a:txBody>
                    <a:bodyPr/>
                    <a:lstStyle/>
                    <a:p>
                      <a:pPr>
                        <a:lnSpc>
                          <a:spcPct val="107000"/>
                        </a:lnSpc>
                        <a:spcAft>
                          <a:spcPts val="0"/>
                        </a:spcAft>
                      </a:pPr>
                      <a:r>
                        <a:rPr lang="en-IN" sz="1100">
                          <a:effectLst/>
                        </a:rPr>
                        <a:t>All employees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6.8868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1.2698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9184801"/>
                  </a:ext>
                </a:extLst>
              </a:tr>
              <a:tr h="485823">
                <a:tc>
                  <a:txBody>
                    <a:bodyPr/>
                    <a:lstStyle/>
                    <a:p>
                      <a:pPr>
                        <a:lnSpc>
                          <a:spcPct val="107000"/>
                        </a:lnSpc>
                        <a:spcAft>
                          <a:spcPts val="0"/>
                        </a:spcAft>
                      </a:pPr>
                      <a:r>
                        <a:rPr lang="en-IN" sz="1100">
                          <a:effectLst/>
                        </a:rPr>
                        <a:t>Employees that churned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8.33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3.43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7015564"/>
                  </a:ext>
                </a:extLst>
              </a:tr>
            </a:tbl>
          </a:graphicData>
        </a:graphic>
      </p:graphicFrame>
      <p:sp>
        <p:nvSpPr>
          <p:cNvPr id="11" name="Title 1">
            <a:extLst>
              <a:ext uri="{FF2B5EF4-FFF2-40B4-BE49-F238E27FC236}">
                <a16:creationId xmlns:a16="http://schemas.microsoft.com/office/drawing/2014/main" id="{F80CF553-7418-41C6-B4BD-4B6B43AF1CA8}"/>
              </a:ext>
            </a:extLst>
          </p:cNvPr>
          <p:cNvSpPr>
            <a:spLocks noGrp="1"/>
          </p:cNvSpPr>
          <p:nvPr>
            <p:ph type="title"/>
          </p:nvPr>
        </p:nvSpPr>
        <p:spPr>
          <a:xfrm>
            <a:off x="838200" y="351270"/>
            <a:ext cx="10515600" cy="668545"/>
          </a:xfrm>
        </p:spPr>
        <p:txBody>
          <a:bodyPr>
            <a:normAutofit/>
          </a:bodyPr>
          <a:lstStyle/>
          <a:p>
            <a:r>
              <a:rPr lang="en-IN" sz="2800" dirty="0"/>
              <a:t>Data Exploration</a:t>
            </a:r>
          </a:p>
        </p:txBody>
      </p:sp>
    </p:spTree>
    <p:extLst>
      <p:ext uri="{BB962C8B-B14F-4D97-AF65-F5344CB8AC3E}">
        <p14:creationId xmlns:p14="http://schemas.microsoft.com/office/powerpoint/2010/main" val="52464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44C77-A02F-4E2F-8683-401D479E06A3}"/>
              </a:ext>
            </a:extLst>
          </p:cNvPr>
          <p:cNvSpPr>
            <a:spLocks noGrp="1"/>
          </p:cNvSpPr>
          <p:nvPr>
            <p:ph type="title"/>
          </p:nvPr>
        </p:nvSpPr>
        <p:spPr>
          <a:xfrm>
            <a:off x="838200" y="365125"/>
            <a:ext cx="10515600" cy="668545"/>
          </a:xfrm>
        </p:spPr>
        <p:txBody>
          <a:bodyPr>
            <a:normAutofit/>
          </a:bodyPr>
          <a:lstStyle/>
          <a:p>
            <a:r>
              <a:rPr lang="en-IN" sz="2800" dirty="0"/>
              <a:t>Approach</a:t>
            </a:r>
          </a:p>
        </p:txBody>
      </p:sp>
      <p:sp>
        <p:nvSpPr>
          <p:cNvPr id="5" name="Content Placeholder 2">
            <a:extLst>
              <a:ext uri="{FF2B5EF4-FFF2-40B4-BE49-F238E27FC236}">
                <a16:creationId xmlns:a16="http://schemas.microsoft.com/office/drawing/2014/main" id="{9D7B1285-E48F-4268-B58F-D2B782DAA7F1}"/>
              </a:ext>
            </a:extLst>
          </p:cNvPr>
          <p:cNvSpPr>
            <a:spLocks noGrp="1"/>
          </p:cNvSpPr>
          <p:nvPr>
            <p:ph idx="1"/>
          </p:nvPr>
        </p:nvSpPr>
        <p:spPr>
          <a:xfrm>
            <a:off x="838200" y="1033669"/>
            <a:ext cx="10515600" cy="5155095"/>
          </a:xfrm>
        </p:spPr>
        <p:txBody>
          <a:bodyPr>
            <a:normAutofit/>
          </a:bodyPr>
          <a:lstStyle/>
          <a:p>
            <a:pPr marL="0" indent="0">
              <a:buNone/>
            </a:pPr>
            <a:r>
              <a:rPr lang="en-IN" sz="1400" dirty="0"/>
              <a:t>From the identified feature set we made following subset of features:</a:t>
            </a:r>
          </a:p>
          <a:p>
            <a:pPr marL="0" indent="0">
              <a:buNone/>
            </a:pPr>
            <a:r>
              <a:rPr lang="en-IN" sz="1400" dirty="0"/>
              <a:t>feature_list1=['</a:t>
            </a:r>
            <a:r>
              <a:rPr lang="en-IN" sz="1400" dirty="0" err="1"/>
              <a:t>numvotes</a:t>
            </a:r>
            <a:r>
              <a:rPr lang="en-IN" sz="1400" dirty="0"/>
              <a:t>', '</a:t>
            </a:r>
            <a:r>
              <a:rPr lang="en-IN" sz="1400" dirty="0" err="1"/>
              <a:t>avg_happiness</a:t>
            </a:r>
            <a:r>
              <a:rPr lang="en-IN" sz="1400" dirty="0"/>
              <a:t>', '</a:t>
            </a:r>
            <a:r>
              <a:rPr lang="en-IN" sz="1400" dirty="0" err="1"/>
              <a:t>likes_received</a:t>
            </a:r>
            <a:r>
              <a:rPr lang="en-IN" sz="1400" dirty="0"/>
              <a:t>', '</a:t>
            </a:r>
            <a:r>
              <a:rPr lang="en-IN" sz="1400" dirty="0" err="1"/>
              <a:t>dislikes_received</a:t>
            </a:r>
            <a:r>
              <a:rPr lang="en-IN" sz="1400" dirty="0"/>
              <a:t>', 'liked', 'disliked']</a:t>
            </a:r>
          </a:p>
          <a:p>
            <a:pPr marL="0" indent="0">
              <a:buNone/>
            </a:pPr>
            <a:r>
              <a:rPr lang="en-IN" sz="1400" dirty="0"/>
              <a:t>feature_list2=['</a:t>
            </a:r>
            <a:r>
              <a:rPr lang="en-IN" sz="1400" dirty="0" err="1"/>
              <a:t>numvotes</a:t>
            </a:r>
            <a:r>
              <a:rPr lang="en-IN" sz="1400" dirty="0"/>
              <a:t>', '</a:t>
            </a:r>
            <a:r>
              <a:rPr lang="en-IN" sz="1400" dirty="0" err="1"/>
              <a:t>likes_received</a:t>
            </a:r>
            <a:r>
              <a:rPr lang="en-IN" sz="1400" dirty="0"/>
              <a:t>', '</a:t>
            </a:r>
            <a:r>
              <a:rPr lang="en-IN" sz="1400" dirty="0" err="1"/>
              <a:t>dislikes_received</a:t>
            </a:r>
            <a:r>
              <a:rPr lang="en-IN" sz="1400" dirty="0"/>
              <a:t>', 'liked', 'disliked']</a:t>
            </a:r>
          </a:p>
          <a:p>
            <a:pPr marL="0" indent="0">
              <a:buNone/>
            </a:pPr>
            <a:r>
              <a:rPr lang="en-IN" sz="1400" dirty="0"/>
              <a:t>In feature_list2 we removed the average happiness vote value. Both the features set were used for evaluation in the classification algorithms. Based on the scores we will chose an optimal feature set.</a:t>
            </a:r>
          </a:p>
          <a:p>
            <a:pPr marL="0" indent="0">
              <a:buNone/>
            </a:pPr>
            <a:r>
              <a:rPr lang="en-IN" sz="1400" dirty="0"/>
              <a:t>Logistic regression and decision tree classifier were used for classification.</a:t>
            </a:r>
          </a:p>
          <a:p>
            <a:pPr marL="0" indent="0">
              <a:buNone/>
            </a:pPr>
            <a:endParaRPr lang="en-IN" sz="1400" dirty="0"/>
          </a:p>
          <a:p>
            <a:pPr marL="0" indent="0">
              <a:buNone/>
            </a:pPr>
            <a:r>
              <a:rPr lang="en-IN" sz="1400" dirty="0"/>
              <a:t>We thus have the evaluate performance outcome of 4 approaches and choose optimum:</a:t>
            </a:r>
          </a:p>
          <a:p>
            <a:pPr marL="0" indent="0">
              <a:buNone/>
            </a:pPr>
            <a:r>
              <a:rPr lang="en-IN" sz="1400" dirty="0"/>
              <a:t>1.	Logistic regression with feature_list1</a:t>
            </a:r>
          </a:p>
          <a:p>
            <a:pPr marL="0" indent="0">
              <a:buNone/>
            </a:pPr>
            <a:r>
              <a:rPr lang="en-IN" sz="1400" dirty="0"/>
              <a:t>2.	Logistic regression with feature_list2</a:t>
            </a:r>
          </a:p>
          <a:p>
            <a:pPr marL="0" indent="0">
              <a:buNone/>
            </a:pPr>
            <a:r>
              <a:rPr lang="en-IN" sz="1400" dirty="0"/>
              <a:t>3.	Decision Tree classification with feature_list1</a:t>
            </a:r>
          </a:p>
          <a:p>
            <a:pPr marL="0" indent="0">
              <a:buNone/>
            </a:pPr>
            <a:r>
              <a:rPr lang="en-IN" sz="1400" dirty="0"/>
              <a:t>4.	Decision Tree classification with feature_list2</a:t>
            </a:r>
          </a:p>
          <a:p>
            <a:pPr marL="0" indent="0">
              <a:buNone/>
            </a:pPr>
            <a:endParaRPr lang="en-IN" sz="1400" dirty="0"/>
          </a:p>
        </p:txBody>
      </p:sp>
    </p:spTree>
    <p:extLst>
      <p:ext uri="{BB962C8B-B14F-4D97-AF65-F5344CB8AC3E}">
        <p14:creationId xmlns:p14="http://schemas.microsoft.com/office/powerpoint/2010/main" val="394486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D042D9-BB73-4F17-AED7-AF71BF074641}"/>
              </a:ext>
            </a:extLst>
          </p:cNvPr>
          <p:cNvSpPr>
            <a:spLocks noGrp="1"/>
          </p:cNvSpPr>
          <p:nvPr>
            <p:ph type="title"/>
          </p:nvPr>
        </p:nvSpPr>
        <p:spPr>
          <a:xfrm>
            <a:off x="838200" y="365126"/>
            <a:ext cx="10515600" cy="519026"/>
          </a:xfrm>
        </p:spPr>
        <p:txBody>
          <a:bodyPr>
            <a:normAutofit/>
          </a:bodyPr>
          <a:lstStyle/>
          <a:p>
            <a:r>
              <a:rPr lang="en-IN" sz="2800" dirty="0"/>
              <a:t>Result</a:t>
            </a:r>
          </a:p>
        </p:txBody>
      </p:sp>
      <p:sp>
        <p:nvSpPr>
          <p:cNvPr id="5" name="Content Placeholder 2">
            <a:extLst>
              <a:ext uri="{FF2B5EF4-FFF2-40B4-BE49-F238E27FC236}">
                <a16:creationId xmlns:a16="http://schemas.microsoft.com/office/drawing/2014/main" id="{F1DB3135-9494-4A01-BB4C-3715EE73AE8D}"/>
              </a:ext>
            </a:extLst>
          </p:cNvPr>
          <p:cNvSpPr>
            <a:spLocks noGrp="1"/>
          </p:cNvSpPr>
          <p:nvPr>
            <p:ph idx="1"/>
          </p:nvPr>
        </p:nvSpPr>
        <p:spPr>
          <a:xfrm>
            <a:off x="838200" y="884153"/>
            <a:ext cx="10515600" cy="5821448"/>
          </a:xfrm>
        </p:spPr>
        <p:txBody>
          <a:bodyPr>
            <a:normAutofit lnSpcReduction="10000"/>
          </a:bodyPr>
          <a:lstStyle/>
          <a:p>
            <a:pPr marL="0" indent="0">
              <a:buNone/>
            </a:pPr>
            <a:r>
              <a:rPr lang="en-IN" sz="1400" dirty="0"/>
              <a:t>Following are the classification scores per approach defined above:</a:t>
            </a:r>
          </a:p>
          <a:p>
            <a:pPr marL="0" indent="0">
              <a:buNone/>
            </a:pPr>
            <a:r>
              <a:rPr lang="en-IN" sz="1400" dirty="0"/>
              <a:t>1.	Logistic regression with feature_list1</a:t>
            </a:r>
          </a:p>
          <a:p>
            <a:pPr marL="0" indent="0">
              <a:buNone/>
            </a:pPr>
            <a:endParaRPr lang="en-IN" sz="1400" dirty="0"/>
          </a:p>
          <a:p>
            <a:pPr marL="0" indent="0">
              <a:buNone/>
            </a:pPr>
            <a:endParaRPr lang="en-IN" sz="1400" dirty="0"/>
          </a:p>
          <a:p>
            <a:pPr marL="0" indent="0">
              <a:buNone/>
            </a:pPr>
            <a:r>
              <a:rPr lang="en-IN" sz="1400" dirty="0"/>
              <a:t>** employee is still with the company (T) or left (F)</a:t>
            </a:r>
          </a:p>
          <a:p>
            <a:pPr marL="0" indent="0">
              <a:buNone/>
            </a:pPr>
            <a:r>
              <a:rPr lang="en-IN" sz="1400" dirty="0"/>
              <a:t>Note: Here precision as well as recall scores are very low for ‘F’ class that means employees who have left so its not a good model for classification.</a:t>
            </a:r>
          </a:p>
          <a:p>
            <a:pPr marL="0" indent="0">
              <a:buNone/>
            </a:pPr>
            <a:r>
              <a:rPr lang="en-IN" sz="1400" dirty="0"/>
              <a:t>2.	Logistic regression with feature_list2</a:t>
            </a:r>
          </a:p>
          <a:p>
            <a:pPr marL="0" indent="0">
              <a:buNone/>
            </a:pPr>
            <a:endParaRPr lang="en-IN" sz="1400" dirty="0"/>
          </a:p>
          <a:p>
            <a:pPr marL="0" indent="0">
              <a:buNone/>
            </a:pPr>
            <a:endParaRPr lang="en-IN" sz="1400" dirty="0"/>
          </a:p>
          <a:p>
            <a:pPr marL="0" indent="0">
              <a:buNone/>
            </a:pPr>
            <a:r>
              <a:rPr lang="en-IN" sz="1400" dirty="0"/>
              <a:t>Note: Here precision is improved but recall is very poor for class ‘F’ so its not a good model for classification.</a:t>
            </a:r>
          </a:p>
          <a:p>
            <a:pPr marL="342900" indent="-342900">
              <a:buAutoNum type="arabicPeriod" startAt="3"/>
            </a:pPr>
            <a:r>
              <a:rPr lang="en-IN" sz="1400" dirty="0"/>
              <a:t>            Decision Tree classification with feature_list1</a:t>
            </a:r>
          </a:p>
          <a:p>
            <a:pPr marL="342900" indent="-342900">
              <a:buAutoNum type="arabicPeriod" startAt="3"/>
            </a:pPr>
            <a:endParaRPr lang="en-IN" sz="1400" dirty="0"/>
          </a:p>
          <a:p>
            <a:pPr marL="342900" indent="-342900">
              <a:buAutoNum type="arabicPeriod" startAt="3"/>
            </a:pPr>
            <a:endParaRPr lang="en-IN" sz="1400" dirty="0"/>
          </a:p>
          <a:p>
            <a:pPr marL="0" indent="0">
              <a:buNone/>
            </a:pPr>
            <a:r>
              <a:rPr lang="en-IN" sz="1400" dirty="0"/>
              <a:t>Note: : Here precision &amp; recall both are significantly improved for class ‘F’ so its a good model for classification.</a:t>
            </a:r>
          </a:p>
          <a:p>
            <a:pPr marL="342900" indent="-342900">
              <a:buAutoNum type="arabicPeriod" startAt="4"/>
            </a:pPr>
            <a:r>
              <a:rPr lang="en-IN" sz="1400" dirty="0"/>
              <a:t>Decision Tree classification with feature_list2</a:t>
            </a:r>
          </a:p>
          <a:p>
            <a:pPr marL="342900" indent="-342900">
              <a:buAutoNum type="arabicPeriod" startAt="4"/>
            </a:pPr>
            <a:endParaRPr lang="en-IN" sz="1400" dirty="0"/>
          </a:p>
          <a:p>
            <a:pPr marL="342900" indent="-342900">
              <a:buAutoNum type="arabicPeriod" startAt="4"/>
            </a:pPr>
            <a:endParaRPr lang="en-IN" sz="1400" dirty="0"/>
          </a:p>
          <a:p>
            <a:pPr marL="0" indent="0">
              <a:buNone/>
            </a:pPr>
            <a:r>
              <a:rPr lang="en-IN" sz="1400" dirty="0"/>
              <a:t>Note: : Here precision has improved significantly though recall has decreased a bit for class ‘F’ so its also a good model for classification.</a:t>
            </a:r>
          </a:p>
          <a:p>
            <a:pPr marL="0" indent="0">
              <a:buNone/>
            </a:pPr>
            <a:endParaRPr lang="en-IN" sz="1400" dirty="0"/>
          </a:p>
          <a:p>
            <a:pPr marL="342900" indent="-342900">
              <a:buAutoNum type="arabicPeriod" startAt="4"/>
            </a:pPr>
            <a:endParaRPr lang="en-IN" sz="1400" dirty="0"/>
          </a:p>
          <a:p>
            <a:pPr marL="0" indent="0">
              <a:buNone/>
            </a:pPr>
            <a:endParaRPr lang="en-IN" sz="1400" dirty="0"/>
          </a:p>
          <a:p>
            <a:pPr marL="0" indent="0">
              <a:buNone/>
            </a:pPr>
            <a:endParaRPr lang="en-IN" sz="1400" dirty="0"/>
          </a:p>
          <a:p>
            <a:pPr marL="0" indent="0">
              <a:buNone/>
            </a:pPr>
            <a:endParaRPr lang="en-IN" sz="1400" dirty="0"/>
          </a:p>
        </p:txBody>
      </p:sp>
      <p:graphicFrame>
        <p:nvGraphicFramePr>
          <p:cNvPr id="6" name="Table 5">
            <a:extLst>
              <a:ext uri="{FF2B5EF4-FFF2-40B4-BE49-F238E27FC236}">
                <a16:creationId xmlns:a16="http://schemas.microsoft.com/office/drawing/2014/main" id="{B0938507-480C-431A-8401-1AF831495D18}"/>
              </a:ext>
            </a:extLst>
          </p:cNvPr>
          <p:cNvGraphicFramePr>
            <a:graphicFrameLocks noGrp="1"/>
          </p:cNvGraphicFramePr>
          <p:nvPr>
            <p:extLst>
              <p:ext uri="{D42A27DB-BD31-4B8C-83A1-F6EECF244321}">
                <p14:modId xmlns:p14="http://schemas.microsoft.com/office/powerpoint/2010/main" val="1045100402"/>
              </p:ext>
            </p:extLst>
          </p:nvPr>
        </p:nvGraphicFramePr>
        <p:xfrm>
          <a:off x="937484" y="1448795"/>
          <a:ext cx="4963160" cy="623316"/>
        </p:xfrm>
        <a:graphic>
          <a:graphicData uri="http://schemas.openxmlformats.org/drawingml/2006/table">
            <a:tbl>
              <a:tblPr firstRow="1" firstCol="1" bandRow="1">
                <a:tableStyleId>{5C22544A-7EE6-4342-B048-85BDC9FD1C3A}</a:tableStyleId>
              </a:tblPr>
              <a:tblGrid>
                <a:gridCol w="1240790">
                  <a:extLst>
                    <a:ext uri="{9D8B030D-6E8A-4147-A177-3AD203B41FA5}">
                      <a16:colId xmlns:a16="http://schemas.microsoft.com/office/drawing/2014/main" val="3680564095"/>
                    </a:ext>
                  </a:extLst>
                </a:gridCol>
                <a:gridCol w="1240790">
                  <a:extLst>
                    <a:ext uri="{9D8B030D-6E8A-4147-A177-3AD203B41FA5}">
                      <a16:colId xmlns:a16="http://schemas.microsoft.com/office/drawing/2014/main" val="3064270113"/>
                    </a:ext>
                  </a:extLst>
                </a:gridCol>
                <a:gridCol w="1240790">
                  <a:extLst>
                    <a:ext uri="{9D8B030D-6E8A-4147-A177-3AD203B41FA5}">
                      <a16:colId xmlns:a16="http://schemas.microsoft.com/office/drawing/2014/main" val="12631832"/>
                    </a:ext>
                  </a:extLst>
                </a:gridCol>
                <a:gridCol w="1240790">
                  <a:extLst>
                    <a:ext uri="{9D8B030D-6E8A-4147-A177-3AD203B41FA5}">
                      <a16:colId xmlns:a16="http://schemas.microsoft.com/office/drawing/2014/main" val="1697957317"/>
                    </a:ext>
                  </a:extLst>
                </a:gridCol>
              </a:tblGrid>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precision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recall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f1-score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255971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F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0.72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0.11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0.19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594918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0.81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0.99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0.89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41064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effectLst/>
                        </a:rPr>
                        <a:t>Avg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0.79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0.81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0.75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9099656"/>
                  </a:ext>
                </a:extLst>
              </a:tr>
            </a:tbl>
          </a:graphicData>
        </a:graphic>
      </p:graphicFrame>
      <p:graphicFrame>
        <p:nvGraphicFramePr>
          <p:cNvPr id="7" name="Table 6">
            <a:extLst>
              <a:ext uri="{FF2B5EF4-FFF2-40B4-BE49-F238E27FC236}">
                <a16:creationId xmlns:a16="http://schemas.microsoft.com/office/drawing/2014/main" id="{0DC295A7-749F-4747-81BF-4E967AAB98B5}"/>
              </a:ext>
            </a:extLst>
          </p:cNvPr>
          <p:cNvGraphicFramePr>
            <a:graphicFrameLocks noGrp="1"/>
          </p:cNvGraphicFramePr>
          <p:nvPr>
            <p:extLst>
              <p:ext uri="{D42A27DB-BD31-4B8C-83A1-F6EECF244321}">
                <p14:modId xmlns:p14="http://schemas.microsoft.com/office/powerpoint/2010/main" val="2510016385"/>
              </p:ext>
            </p:extLst>
          </p:nvPr>
        </p:nvGraphicFramePr>
        <p:xfrm>
          <a:off x="897724" y="3078812"/>
          <a:ext cx="4963160" cy="623316"/>
        </p:xfrm>
        <a:graphic>
          <a:graphicData uri="http://schemas.openxmlformats.org/drawingml/2006/table">
            <a:tbl>
              <a:tblPr firstRow="1" firstCol="1" bandRow="1">
                <a:tableStyleId>{5C22544A-7EE6-4342-B048-85BDC9FD1C3A}</a:tableStyleId>
              </a:tblPr>
              <a:tblGrid>
                <a:gridCol w="1240790">
                  <a:extLst>
                    <a:ext uri="{9D8B030D-6E8A-4147-A177-3AD203B41FA5}">
                      <a16:colId xmlns:a16="http://schemas.microsoft.com/office/drawing/2014/main" val="3274039472"/>
                    </a:ext>
                  </a:extLst>
                </a:gridCol>
                <a:gridCol w="1240790">
                  <a:extLst>
                    <a:ext uri="{9D8B030D-6E8A-4147-A177-3AD203B41FA5}">
                      <a16:colId xmlns:a16="http://schemas.microsoft.com/office/drawing/2014/main" val="1249145653"/>
                    </a:ext>
                  </a:extLst>
                </a:gridCol>
                <a:gridCol w="1240790">
                  <a:extLst>
                    <a:ext uri="{9D8B030D-6E8A-4147-A177-3AD203B41FA5}">
                      <a16:colId xmlns:a16="http://schemas.microsoft.com/office/drawing/2014/main" val="3451583932"/>
                    </a:ext>
                  </a:extLst>
                </a:gridCol>
                <a:gridCol w="1240790">
                  <a:extLst>
                    <a:ext uri="{9D8B030D-6E8A-4147-A177-3AD203B41FA5}">
                      <a16:colId xmlns:a16="http://schemas.microsoft.com/office/drawing/2014/main" val="2216189628"/>
                    </a:ext>
                  </a:extLst>
                </a:gridCol>
              </a:tblGrid>
              <a:tr h="0">
                <a:tc>
                  <a:txBody>
                    <a:bodyPr/>
                    <a:lstStyle/>
                    <a:p>
                      <a:pPr marL="457200">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precision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recall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f1-score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667297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F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1.00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0.03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0.06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28932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0.80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1.00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0.89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760474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avg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0.84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0.80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0.72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4341368"/>
                  </a:ext>
                </a:extLst>
              </a:tr>
            </a:tbl>
          </a:graphicData>
        </a:graphic>
      </p:graphicFrame>
      <p:graphicFrame>
        <p:nvGraphicFramePr>
          <p:cNvPr id="8" name="Table 7">
            <a:extLst>
              <a:ext uri="{FF2B5EF4-FFF2-40B4-BE49-F238E27FC236}">
                <a16:creationId xmlns:a16="http://schemas.microsoft.com/office/drawing/2014/main" id="{7A2E7471-C9AD-4B09-A7F5-598D3ADDE411}"/>
              </a:ext>
            </a:extLst>
          </p:cNvPr>
          <p:cNvGraphicFramePr>
            <a:graphicFrameLocks noGrp="1"/>
          </p:cNvGraphicFramePr>
          <p:nvPr>
            <p:extLst>
              <p:ext uri="{D42A27DB-BD31-4B8C-83A1-F6EECF244321}">
                <p14:modId xmlns:p14="http://schemas.microsoft.com/office/powerpoint/2010/main" val="3509689027"/>
              </p:ext>
            </p:extLst>
          </p:nvPr>
        </p:nvGraphicFramePr>
        <p:xfrm>
          <a:off x="831464" y="4255970"/>
          <a:ext cx="4963160" cy="635127"/>
        </p:xfrm>
        <a:graphic>
          <a:graphicData uri="http://schemas.openxmlformats.org/drawingml/2006/table">
            <a:tbl>
              <a:tblPr firstRow="1" firstCol="1" bandRow="1">
                <a:tableStyleId>{5C22544A-7EE6-4342-B048-85BDC9FD1C3A}</a:tableStyleId>
              </a:tblPr>
              <a:tblGrid>
                <a:gridCol w="1240790">
                  <a:extLst>
                    <a:ext uri="{9D8B030D-6E8A-4147-A177-3AD203B41FA5}">
                      <a16:colId xmlns:a16="http://schemas.microsoft.com/office/drawing/2014/main" val="4126408848"/>
                    </a:ext>
                  </a:extLst>
                </a:gridCol>
                <a:gridCol w="1240790">
                  <a:extLst>
                    <a:ext uri="{9D8B030D-6E8A-4147-A177-3AD203B41FA5}">
                      <a16:colId xmlns:a16="http://schemas.microsoft.com/office/drawing/2014/main" val="460769907"/>
                    </a:ext>
                  </a:extLst>
                </a:gridCol>
                <a:gridCol w="1240790">
                  <a:extLst>
                    <a:ext uri="{9D8B030D-6E8A-4147-A177-3AD203B41FA5}">
                      <a16:colId xmlns:a16="http://schemas.microsoft.com/office/drawing/2014/main" val="3264528847"/>
                    </a:ext>
                  </a:extLst>
                </a:gridCol>
                <a:gridCol w="1240790">
                  <a:extLst>
                    <a:ext uri="{9D8B030D-6E8A-4147-A177-3AD203B41FA5}">
                      <a16:colId xmlns:a16="http://schemas.microsoft.com/office/drawing/2014/main" val="1904123889"/>
                    </a:ext>
                  </a:extLst>
                </a:gridCol>
              </a:tblGrid>
              <a:tr h="0">
                <a:tc>
                  <a:txBody>
                    <a:bodyPr/>
                    <a:lstStyle/>
                    <a:p>
                      <a:pPr marL="457200">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precision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recall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f1-score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007920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F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100" dirty="0">
                          <a:effectLst/>
                        </a:rPr>
                        <a:t>0.85</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0.60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0.70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4239937"/>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0.90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0.97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485787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effectLst/>
                        </a:rPr>
                        <a:t>Avg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0.89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0.90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0.89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7987368"/>
                  </a:ext>
                </a:extLst>
              </a:tr>
            </a:tbl>
          </a:graphicData>
        </a:graphic>
      </p:graphicFrame>
      <p:graphicFrame>
        <p:nvGraphicFramePr>
          <p:cNvPr id="9" name="Table 8">
            <a:extLst>
              <a:ext uri="{FF2B5EF4-FFF2-40B4-BE49-F238E27FC236}">
                <a16:creationId xmlns:a16="http://schemas.microsoft.com/office/drawing/2014/main" id="{0AC5C2BD-A377-4F89-8D3F-491C076CCC7B}"/>
              </a:ext>
            </a:extLst>
          </p:cNvPr>
          <p:cNvGraphicFramePr>
            <a:graphicFrameLocks noGrp="1"/>
          </p:cNvGraphicFramePr>
          <p:nvPr>
            <p:extLst>
              <p:ext uri="{D42A27DB-BD31-4B8C-83A1-F6EECF244321}">
                <p14:modId xmlns:p14="http://schemas.microsoft.com/office/powerpoint/2010/main" val="2354191130"/>
              </p:ext>
            </p:extLst>
          </p:nvPr>
        </p:nvGraphicFramePr>
        <p:xfrm>
          <a:off x="844712" y="5461922"/>
          <a:ext cx="4963160" cy="635127"/>
        </p:xfrm>
        <a:graphic>
          <a:graphicData uri="http://schemas.openxmlformats.org/drawingml/2006/table">
            <a:tbl>
              <a:tblPr firstRow="1" firstCol="1" bandRow="1">
                <a:tableStyleId>{5C22544A-7EE6-4342-B048-85BDC9FD1C3A}</a:tableStyleId>
              </a:tblPr>
              <a:tblGrid>
                <a:gridCol w="1240790">
                  <a:extLst>
                    <a:ext uri="{9D8B030D-6E8A-4147-A177-3AD203B41FA5}">
                      <a16:colId xmlns:a16="http://schemas.microsoft.com/office/drawing/2014/main" val="2222264643"/>
                    </a:ext>
                  </a:extLst>
                </a:gridCol>
                <a:gridCol w="1240790">
                  <a:extLst>
                    <a:ext uri="{9D8B030D-6E8A-4147-A177-3AD203B41FA5}">
                      <a16:colId xmlns:a16="http://schemas.microsoft.com/office/drawing/2014/main" val="3548504823"/>
                    </a:ext>
                  </a:extLst>
                </a:gridCol>
                <a:gridCol w="1240790">
                  <a:extLst>
                    <a:ext uri="{9D8B030D-6E8A-4147-A177-3AD203B41FA5}">
                      <a16:colId xmlns:a16="http://schemas.microsoft.com/office/drawing/2014/main" val="1250526163"/>
                    </a:ext>
                  </a:extLst>
                </a:gridCol>
                <a:gridCol w="1240790">
                  <a:extLst>
                    <a:ext uri="{9D8B030D-6E8A-4147-A177-3AD203B41FA5}">
                      <a16:colId xmlns:a16="http://schemas.microsoft.com/office/drawing/2014/main" val="2160714488"/>
                    </a:ext>
                  </a:extLst>
                </a:gridCol>
              </a:tblGrid>
              <a:tr h="0">
                <a:tc>
                  <a:txBody>
                    <a:bodyPr/>
                    <a:lstStyle/>
                    <a:p>
                      <a:pPr marL="457200">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precision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recall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f1-score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785343"/>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F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100">
                          <a:effectLst/>
                        </a:rPr>
                        <a:t>0.98</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0.48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0.64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338521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0.88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1.00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2977381"/>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avg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0.90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0.89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0.88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9145972"/>
                  </a:ext>
                </a:extLst>
              </a:tr>
            </a:tbl>
          </a:graphicData>
        </a:graphic>
      </p:graphicFrame>
    </p:spTree>
    <p:extLst>
      <p:ext uri="{BB962C8B-B14F-4D97-AF65-F5344CB8AC3E}">
        <p14:creationId xmlns:p14="http://schemas.microsoft.com/office/powerpoint/2010/main" val="12492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0AE5E6-95C0-4D59-A128-DA586596E2FB}"/>
              </a:ext>
            </a:extLst>
          </p:cNvPr>
          <p:cNvSpPr>
            <a:spLocks noGrp="1"/>
          </p:cNvSpPr>
          <p:nvPr>
            <p:ph type="title"/>
          </p:nvPr>
        </p:nvSpPr>
        <p:spPr>
          <a:xfrm>
            <a:off x="838200" y="365125"/>
            <a:ext cx="10515600" cy="537971"/>
          </a:xfrm>
        </p:spPr>
        <p:txBody>
          <a:bodyPr>
            <a:normAutofit/>
          </a:bodyPr>
          <a:lstStyle/>
          <a:p>
            <a:r>
              <a:rPr lang="en-IN" sz="2800" dirty="0"/>
              <a:t>Result</a:t>
            </a:r>
          </a:p>
        </p:txBody>
      </p:sp>
      <p:sp>
        <p:nvSpPr>
          <p:cNvPr id="5" name="Content Placeholder 2">
            <a:extLst>
              <a:ext uri="{FF2B5EF4-FFF2-40B4-BE49-F238E27FC236}">
                <a16:creationId xmlns:a16="http://schemas.microsoft.com/office/drawing/2014/main" id="{671BACA6-9AD5-4606-856D-CCA64036C552}"/>
              </a:ext>
            </a:extLst>
          </p:cNvPr>
          <p:cNvSpPr>
            <a:spLocks noGrp="1"/>
          </p:cNvSpPr>
          <p:nvPr>
            <p:ph idx="1"/>
          </p:nvPr>
        </p:nvSpPr>
        <p:spPr>
          <a:xfrm>
            <a:off x="838200" y="781878"/>
            <a:ext cx="10515600" cy="5923722"/>
          </a:xfrm>
        </p:spPr>
        <p:txBody>
          <a:bodyPr>
            <a:normAutofit/>
          </a:bodyPr>
          <a:lstStyle/>
          <a:p>
            <a:pPr marL="0" indent="0">
              <a:buNone/>
            </a:pPr>
            <a:r>
              <a:rPr lang="en-IN" sz="1400" dirty="0"/>
              <a:t>Feature_List2 performs better than list 1 that means average happiness vote value is not a good parameter to determine employee churn.</a:t>
            </a:r>
          </a:p>
          <a:p>
            <a:pPr marL="0" indent="0">
              <a:buNone/>
            </a:pPr>
            <a:r>
              <a:rPr lang="en-IN" sz="1400" dirty="0"/>
              <a:t>Decision Tree Classifier works better in this case. As Case#4 has better precision for class ‘F’ that is predicting that churned so we conclude Decision Tree classification with feature_list2 as the optimal mode.</a:t>
            </a:r>
          </a:p>
          <a:p>
            <a:pPr marL="0" indent="0">
              <a:buNone/>
            </a:pPr>
            <a:r>
              <a:rPr lang="en-IN" sz="1400" dirty="0"/>
              <a:t>Model evaluation:</a:t>
            </a:r>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We see that the decision Tree with depth &lt;5 gives least values for Generalisation error. The ROC AUS is .89 and the curve shows good performance for true positive rate.</a:t>
            </a:r>
          </a:p>
          <a:p>
            <a:pPr marL="0" indent="0">
              <a:buNone/>
            </a:pPr>
            <a:r>
              <a:rPr lang="en-IN" sz="1400" b="1" dirty="0"/>
              <a:t>A decision tree classifier with feature set ['</a:t>
            </a:r>
            <a:r>
              <a:rPr lang="en-IN" sz="1400" b="1" dirty="0" err="1"/>
              <a:t>numvotes</a:t>
            </a:r>
            <a:r>
              <a:rPr lang="en-IN" sz="1400" b="1" dirty="0"/>
              <a:t>', '</a:t>
            </a:r>
            <a:r>
              <a:rPr lang="en-IN" sz="1400" b="1" dirty="0" err="1"/>
              <a:t>likes_received</a:t>
            </a:r>
            <a:r>
              <a:rPr lang="en-IN" sz="1400" b="1" dirty="0"/>
              <a:t>', '</a:t>
            </a:r>
            <a:r>
              <a:rPr lang="en-IN" sz="1400" b="1" dirty="0" err="1"/>
              <a:t>dislikes_received</a:t>
            </a:r>
            <a:r>
              <a:rPr lang="en-IN" sz="1400" b="1" dirty="0"/>
              <a:t>', 'liked', 'disliked'] and tree depth less than or equal to 5 gives 89% correct prediction about an employee who is going to leave the company.</a:t>
            </a:r>
          </a:p>
          <a:p>
            <a:pPr marL="0" indent="0">
              <a:buNone/>
            </a:pPr>
            <a:r>
              <a:rPr lang="en-IN" sz="1400" b="1" dirty="0"/>
              <a:t>Low motivation levels</a:t>
            </a:r>
            <a:r>
              <a:rPr lang="en-IN" sz="1400" dirty="0"/>
              <a:t>: The decision tree classifier gives prediction values for each employee against each class ‘T’ – employee is going to stay , ‘F’ – employee is going to churn. So by evaluating the probability for class ‘F’, if they have high score (&amp; still working in the company) we can identify them as with low motivation and higher probability to churn so management can engage with them about their concerns. </a:t>
            </a:r>
          </a:p>
          <a:p>
            <a:pPr marL="0" indent="0">
              <a:buNone/>
            </a:pPr>
            <a:endParaRPr lang="en-IN" sz="1400" dirty="0"/>
          </a:p>
          <a:p>
            <a:pPr marL="0" indent="0">
              <a:buNone/>
            </a:pPr>
            <a:endParaRPr lang="en-IN" sz="1400" dirty="0"/>
          </a:p>
        </p:txBody>
      </p:sp>
      <p:pic>
        <p:nvPicPr>
          <p:cNvPr id="6" name="Picture 5">
            <a:extLst>
              <a:ext uri="{FF2B5EF4-FFF2-40B4-BE49-F238E27FC236}">
                <a16:creationId xmlns:a16="http://schemas.microsoft.com/office/drawing/2014/main" id="{25B516A2-BD02-4852-8823-DC7130CCD4C9}"/>
              </a:ext>
            </a:extLst>
          </p:cNvPr>
          <p:cNvPicPr/>
          <p:nvPr/>
        </p:nvPicPr>
        <p:blipFill>
          <a:blip r:embed="rId2"/>
          <a:stretch>
            <a:fillRect/>
          </a:stretch>
        </p:blipFill>
        <p:spPr>
          <a:xfrm>
            <a:off x="2228020" y="1873762"/>
            <a:ext cx="2514600" cy="1778635"/>
          </a:xfrm>
          <a:prstGeom prst="rect">
            <a:avLst/>
          </a:prstGeom>
        </p:spPr>
      </p:pic>
      <p:pic>
        <p:nvPicPr>
          <p:cNvPr id="7" name="Picture 6">
            <a:extLst>
              <a:ext uri="{FF2B5EF4-FFF2-40B4-BE49-F238E27FC236}">
                <a16:creationId xmlns:a16="http://schemas.microsoft.com/office/drawing/2014/main" id="{A9941064-1C66-49CF-8D79-5923D0F31015}"/>
              </a:ext>
            </a:extLst>
          </p:cNvPr>
          <p:cNvPicPr/>
          <p:nvPr/>
        </p:nvPicPr>
        <p:blipFill>
          <a:blip r:embed="rId3"/>
          <a:stretch>
            <a:fillRect/>
          </a:stretch>
        </p:blipFill>
        <p:spPr>
          <a:xfrm>
            <a:off x="6948698" y="1811548"/>
            <a:ext cx="2495550" cy="1797050"/>
          </a:xfrm>
          <a:prstGeom prst="rect">
            <a:avLst/>
          </a:prstGeom>
        </p:spPr>
      </p:pic>
      <p:pic>
        <p:nvPicPr>
          <p:cNvPr id="8" name="Picture 7">
            <a:extLst>
              <a:ext uri="{FF2B5EF4-FFF2-40B4-BE49-F238E27FC236}">
                <a16:creationId xmlns:a16="http://schemas.microsoft.com/office/drawing/2014/main" id="{33E08104-5A6C-4021-949C-99F4B006124C}"/>
              </a:ext>
            </a:extLst>
          </p:cNvPr>
          <p:cNvPicPr/>
          <p:nvPr/>
        </p:nvPicPr>
        <p:blipFill>
          <a:blip r:embed="rId4"/>
          <a:stretch>
            <a:fillRect/>
          </a:stretch>
        </p:blipFill>
        <p:spPr>
          <a:xfrm>
            <a:off x="925165" y="5650109"/>
            <a:ext cx="2019300" cy="779145"/>
          </a:xfrm>
          <a:prstGeom prst="rect">
            <a:avLst/>
          </a:prstGeom>
        </p:spPr>
      </p:pic>
    </p:spTree>
    <p:extLst>
      <p:ext uri="{BB962C8B-B14F-4D97-AF65-F5344CB8AC3E}">
        <p14:creationId xmlns:p14="http://schemas.microsoft.com/office/powerpoint/2010/main" val="2718176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730</Words>
  <Application>Microsoft Office PowerPoint</Application>
  <PresentationFormat>Widescreen</PresentationFormat>
  <Paragraphs>152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Daily Happiness &amp; Employee Turnover </vt:lpstr>
      <vt:lpstr>Setup</vt:lpstr>
      <vt:lpstr>Data Exploration</vt:lpstr>
      <vt:lpstr>Approach</vt:lpstr>
      <vt:lpstr>Result</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korde</dc:creator>
  <cp:lastModifiedBy>tushar korde</cp:lastModifiedBy>
  <cp:revision>6</cp:revision>
  <dcterms:created xsi:type="dcterms:W3CDTF">2018-08-12T11:10:59Z</dcterms:created>
  <dcterms:modified xsi:type="dcterms:W3CDTF">2018-08-12T12:33:10Z</dcterms:modified>
</cp:coreProperties>
</file>