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9" r:id="rId4"/>
    <p:sldId id="270"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3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99283-7F40-4B01-B34D-CE3A36A459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137A4DD-CE93-479B-8581-1CBC846B3D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809CC9E-786D-4BCC-BEE3-90523F3349D4}"/>
              </a:ext>
            </a:extLst>
          </p:cNvPr>
          <p:cNvSpPr>
            <a:spLocks noGrp="1"/>
          </p:cNvSpPr>
          <p:nvPr>
            <p:ph type="dt" sz="half" idx="10"/>
          </p:nvPr>
        </p:nvSpPr>
        <p:spPr/>
        <p:txBody>
          <a:bodyPr/>
          <a:lstStyle/>
          <a:p>
            <a:fld id="{A3E3426E-2126-4A84-81BF-4C484C19E4B9}" type="datetimeFigureOut">
              <a:rPr lang="en-IN" smtClean="0"/>
              <a:t>13-08-2018</a:t>
            </a:fld>
            <a:endParaRPr lang="en-IN"/>
          </a:p>
        </p:txBody>
      </p:sp>
      <p:sp>
        <p:nvSpPr>
          <p:cNvPr id="5" name="Footer Placeholder 4">
            <a:extLst>
              <a:ext uri="{FF2B5EF4-FFF2-40B4-BE49-F238E27FC236}">
                <a16:creationId xmlns:a16="http://schemas.microsoft.com/office/drawing/2014/main" id="{29EAD3AD-DEDC-4CCC-B189-4D66AB697F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DFA7BB-A05B-4BC5-8665-EC3D7E6FE9C3}"/>
              </a:ext>
            </a:extLst>
          </p:cNvPr>
          <p:cNvSpPr>
            <a:spLocks noGrp="1"/>
          </p:cNvSpPr>
          <p:nvPr>
            <p:ph type="sldNum" sz="quarter" idx="12"/>
          </p:nvPr>
        </p:nvSpPr>
        <p:spPr/>
        <p:txBody>
          <a:bodyPr/>
          <a:lstStyle/>
          <a:p>
            <a:fld id="{8FE28F15-FA5B-4A7F-BB7D-C8669E1AE8EB}" type="slidenum">
              <a:rPr lang="en-IN" smtClean="0"/>
              <a:t>‹#›</a:t>
            </a:fld>
            <a:endParaRPr lang="en-IN"/>
          </a:p>
        </p:txBody>
      </p:sp>
    </p:spTree>
    <p:extLst>
      <p:ext uri="{BB962C8B-B14F-4D97-AF65-F5344CB8AC3E}">
        <p14:creationId xmlns:p14="http://schemas.microsoft.com/office/powerpoint/2010/main" val="1169826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E6C45-AF67-4437-BB26-B6DCB0F64C5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39C91D-DD61-4AB7-BE15-9A1C5217E3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48B1CA-8CD3-462B-ACD5-B98BDC873A2E}"/>
              </a:ext>
            </a:extLst>
          </p:cNvPr>
          <p:cNvSpPr>
            <a:spLocks noGrp="1"/>
          </p:cNvSpPr>
          <p:nvPr>
            <p:ph type="dt" sz="half" idx="10"/>
          </p:nvPr>
        </p:nvSpPr>
        <p:spPr/>
        <p:txBody>
          <a:bodyPr/>
          <a:lstStyle/>
          <a:p>
            <a:fld id="{A3E3426E-2126-4A84-81BF-4C484C19E4B9}" type="datetimeFigureOut">
              <a:rPr lang="en-IN" smtClean="0"/>
              <a:t>13-08-2018</a:t>
            </a:fld>
            <a:endParaRPr lang="en-IN"/>
          </a:p>
        </p:txBody>
      </p:sp>
      <p:sp>
        <p:nvSpPr>
          <p:cNvPr id="5" name="Footer Placeholder 4">
            <a:extLst>
              <a:ext uri="{FF2B5EF4-FFF2-40B4-BE49-F238E27FC236}">
                <a16:creationId xmlns:a16="http://schemas.microsoft.com/office/drawing/2014/main" id="{F73EE60E-2FA2-48F8-8F14-29D352F1EA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43C46E-C9E7-408B-B136-5FAE957D64E4}"/>
              </a:ext>
            </a:extLst>
          </p:cNvPr>
          <p:cNvSpPr>
            <a:spLocks noGrp="1"/>
          </p:cNvSpPr>
          <p:nvPr>
            <p:ph type="sldNum" sz="quarter" idx="12"/>
          </p:nvPr>
        </p:nvSpPr>
        <p:spPr/>
        <p:txBody>
          <a:bodyPr/>
          <a:lstStyle/>
          <a:p>
            <a:fld id="{8FE28F15-FA5B-4A7F-BB7D-C8669E1AE8EB}" type="slidenum">
              <a:rPr lang="en-IN" smtClean="0"/>
              <a:t>‹#›</a:t>
            </a:fld>
            <a:endParaRPr lang="en-IN"/>
          </a:p>
        </p:txBody>
      </p:sp>
    </p:spTree>
    <p:extLst>
      <p:ext uri="{BB962C8B-B14F-4D97-AF65-F5344CB8AC3E}">
        <p14:creationId xmlns:p14="http://schemas.microsoft.com/office/powerpoint/2010/main" val="2903966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AC0557-BC3D-49FD-B09E-8A1BC792B12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79722A-EBBF-4671-8353-FE230C3AFBC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00A93E-4F35-4EFC-9A3D-7E9D91CCA50C}"/>
              </a:ext>
            </a:extLst>
          </p:cNvPr>
          <p:cNvSpPr>
            <a:spLocks noGrp="1"/>
          </p:cNvSpPr>
          <p:nvPr>
            <p:ph type="dt" sz="half" idx="10"/>
          </p:nvPr>
        </p:nvSpPr>
        <p:spPr/>
        <p:txBody>
          <a:bodyPr/>
          <a:lstStyle/>
          <a:p>
            <a:fld id="{A3E3426E-2126-4A84-81BF-4C484C19E4B9}" type="datetimeFigureOut">
              <a:rPr lang="en-IN" smtClean="0"/>
              <a:t>13-08-2018</a:t>
            </a:fld>
            <a:endParaRPr lang="en-IN"/>
          </a:p>
        </p:txBody>
      </p:sp>
      <p:sp>
        <p:nvSpPr>
          <p:cNvPr id="5" name="Footer Placeholder 4">
            <a:extLst>
              <a:ext uri="{FF2B5EF4-FFF2-40B4-BE49-F238E27FC236}">
                <a16:creationId xmlns:a16="http://schemas.microsoft.com/office/drawing/2014/main" id="{3CDC97C5-0969-4481-A502-63506905EE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99F18E-DDBC-45AE-AF45-3ABF1EF54C8C}"/>
              </a:ext>
            </a:extLst>
          </p:cNvPr>
          <p:cNvSpPr>
            <a:spLocks noGrp="1"/>
          </p:cNvSpPr>
          <p:nvPr>
            <p:ph type="sldNum" sz="quarter" idx="12"/>
          </p:nvPr>
        </p:nvSpPr>
        <p:spPr/>
        <p:txBody>
          <a:bodyPr/>
          <a:lstStyle/>
          <a:p>
            <a:fld id="{8FE28F15-FA5B-4A7F-BB7D-C8669E1AE8EB}" type="slidenum">
              <a:rPr lang="en-IN" smtClean="0"/>
              <a:t>‹#›</a:t>
            </a:fld>
            <a:endParaRPr lang="en-IN"/>
          </a:p>
        </p:txBody>
      </p:sp>
    </p:spTree>
    <p:extLst>
      <p:ext uri="{BB962C8B-B14F-4D97-AF65-F5344CB8AC3E}">
        <p14:creationId xmlns:p14="http://schemas.microsoft.com/office/powerpoint/2010/main" val="2001125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30F49-AB45-4CA5-84F6-6E278CD5A3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0050FA-0AA7-4700-8218-3A26668B71A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1456DF-D6B5-4FAF-BC61-CED59FD6BDD4}"/>
              </a:ext>
            </a:extLst>
          </p:cNvPr>
          <p:cNvSpPr>
            <a:spLocks noGrp="1"/>
          </p:cNvSpPr>
          <p:nvPr>
            <p:ph type="dt" sz="half" idx="10"/>
          </p:nvPr>
        </p:nvSpPr>
        <p:spPr/>
        <p:txBody>
          <a:bodyPr/>
          <a:lstStyle/>
          <a:p>
            <a:fld id="{A3E3426E-2126-4A84-81BF-4C484C19E4B9}" type="datetimeFigureOut">
              <a:rPr lang="en-IN" smtClean="0"/>
              <a:t>13-08-2018</a:t>
            </a:fld>
            <a:endParaRPr lang="en-IN"/>
          </a:p>
        </p:txBody>
      </p:sp>
      <p:sp>
        <p:nvSpPr>
          <p:cNvPr id="5" name="Footer Placeholder 4">
            <a:extLst>
              <a:ext uri="{FF2B5EF4-FFF2-40B4-BE49-F238E27FC236}">
                <a16:creationId xmlns:a16="http://schemas.microsoft.com/office/drawing/2014/main" id="{22E651AA-960A-4B22-A48F-ABF85A1D3B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A8B167-297C-48C1-815B-97E69D80B113}"/>
              </a:ext>
            </a:extLst>
          </p:cNvPr>
          <p:cNvSpPr>
            <a:spLocks noGrp="1"/>
          </p:cNvSpPr>
          <p:nvPr>
            <p:ph type="sldNum" sz="quarter" idx="12"/>
          </p:nvPr>
        </p:nvSpPr>
        <p:spPr/>
        <p:txBody>
          <a:bodyPr/>
          <a:lstStyle/>
          <a:p>
            <a:fld id="{8FE28F15-FA5B-4A7F-BB7D-C8669E1AE8EB}" type="slidenum">
              <a:rPr lang="en-IN" smtClean="0"/>
              <a:t>‹#›</a:t>
            </a:fld>
            <a:endParaRPr lang="en-IN"/>
          </a:p>
        </p:txBody>
      </p:sp>
    </p:spTree>
    <p:extLst>
      <p:ext uri="{BB962C8B-B14F-4D97-AF65-F5344CB8AC3E}">
        <p14:creationId xmlns:p14="http://schemas.microsoft.com/office/powerpoint/2010/main" val="1398034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40B01-EA3D-4BA5-BAB8-032914D8C0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0E116A5-BA7D-48FB-84C0-C726F38DD4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FADAB8C-806F-428B-A5F9-8AC193925645}"/>
              </a:ext>
            </a:extLst>
          </p:cNvPr>
          <p:cNvSpPr>
            <a:spLocks noGrp="1"/>
          </p:cNvSpPr>
          <p:nvPr>
            <p:ph type="dt" sz="half" idx="10"/>
          </p:nvPr>
        </p:nvSpPr>
        <p:spPr/>
        <p:txBody>
          <a:bodyPr/>
          <a:lstStyle/>
          <a:p>
            <a:fld id="{A3E3426E-2126-4A84-81BF-4C484C19E4B9}" type="datetimeFigureOut">
              <a:rPr lang="en-IN" smtClean="0"/>
              <a:t>13-08-2018</a:t>
            </a:fld>
            <a:endParaRPr lang="en-IN"/>
          </a:p>
        </p:txBody>
      </p:sp>
      <p:sp>
        <p:nvSpPr>
          <p:cNvPr id="5" name="Footer Placeholder 4">
            <a:extLst>
              <a:ext uri="{FF2B5EF4-FFF2-40B4-BE49-F238E27FC236}">
                <a16:creationId xmlns:a16="http://schemas.microsoft.com/office/drawing/2014/main" id="{2D5F853D-FF9C-4EAA-A73D-00101CA01E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D4BBFC-4997-491B-80E7-A97AD7868B06}"/>
              </a:ext>
            </a:extLst>
          </p:cNvPr>
          <p:cNvSpPr>
            <a:spLocks noGrp="1"/>
          </p:cNvSpPr>
          <p:nvPr>
            <p:ph type="sldNum" sz="quarter" idx="12"/>
          </p:nvPr>
        </p:nvSpPr>
        <p:spPr/>
        <p:txBody>
          <a:bodyPr/>
          <a:lstStyle/>
          <a:p>
            <a:fld id="{8FE28F15-FA5B-4A7F-BB7D-C8669E1AE8EB}" type="slidenum">
              <a:rPr lang="en-IN" smtClean="0"/>
              <a:t>‹#›</a:t>
            </a:fld>
            <a:endParaRPr lang="en-IN"/>
          </a:p>
        </p:txBody>
      </p:sp>
    </p:spTree>
    <p:extLst>
      <p:ext uri="{BB962C8B-B14F-4D97-AF65-F5344CB8AC3E}">
        <p14:creationId xmlns:p14="http://schemas.microsoft.com/office/powerpoint/2010/main" val="2256939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61A48-8063-4E0D-9DF7-3659654BDA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2546EA-07E3-4A89-B528-CE13C3D402C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602ED74-4211-4FCD-A8F2-90F1B8BA876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43217FF-04F4-4514-B735-30348BA11A65}"/>
              </a:ext>
            </a:extLst>
          </p:cNvPr>
          <p:cNvSpPr>
            <a:spLocks noGrp="1"/>
          </p:cNvSpPr>
          <p:nvPr>
            <p:ph type="dt" sz="half" idx="10"/>
          </p:nvPr>
        </p:nvSpPr>
        <p:spPr/>
        <p:txBody>
          <a:bodyPr/>
          <a:lstStyle/>
          <a:p>
            <a:fld id="{A3E3426E-2126-4A84-81BF-4C484C19E4B9}" type="datetimeFigureOut">
              <a:rPr lang="en-IN" smtClean="0"/>
              <a:t>13-08-2018</a:t>
            </a:fld>
            <a:endParaRPr lang="en-IN"/>
          </a:p>
        </p:txBody>
      </p:sp>
      <p:sp>
        <p:nvSpPr>
          <p:cNvPr id="6" name="Footer Placeholder 5">
            <a:extLst>
              <a:ext uri="{FF2B5EF4-FFF2-40B4-BE49-F238E27FC236}">
                <a16:creationId xmlns:a16="http://schemas.microsoft.com/office/drawing/2014/main" id="{37EF7039-4680-4B09-A71D-D315D1C0A9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645D71-FE5E-4F46-B60E-9DFEF38E1769}"/>
              </a:ext>
            </a:extLst>
          </p:cNvPr>
          <p:cNvSpPr>
            <a:spLocks noGrp="1"/>
          </p:cNvSpPr>
          <p:nvPr>
            <p:ph type="sldNum" sz="quarter" idx="12"/>
          </p:nvPr>
        </p:nvSpPr>
        <p:spPr/>
        <p:txBody>
          <a:bodyPr/>
          <a:lstStyle/>
          <a:p>
            <a:fld id="{8FE28F15-FA5B-4A7F-BB7D-C8669E1AE8EB}" type="slidenum">
              <a:rPr lang="en-IN" smtClean="0"/>
              <a:t>‹#›</a:t>
            </a:fld>
            <a:endParaRPr lang="en-IN"/>
          </a:p>
        </p:txBody>
      </p:sp>
    </p:spTree>
    <p:extLst>
      <p:ext uri="{BB962C8B-B14F-4D97-AF65-F5344CB8AC3E}">
        <p14:creationId xmlns:p14="http://schemas.microsoft.com/office/powerpoint/2010/main" val="2432644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DA7DD-68B0-4542-9945-E7D0135098E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6B5EF1-D2DC-411D-BF2A-5A9E40BFB5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E74D4AC-67BD-4965-B242-92AA7F8E89C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43D2842-810A-454A-A8AF-BFB512EEB8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EB8A0B7-9E68-441A-AFAF-973B4AB8731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EB932DF-F824-4CA4-97A4-AAFDE905952B}"/>
              </a:ext>
            </a:extLst>
          </p:cNvPr>
          <p:cNvSpPr>
            <a:spLocks noGrp="1"/>
          </p:cNvSpPr>
          <p:nvPr>
            <p:ph type="dt" sz="half" idx="10"/>
          </p:nvPr>
        </p:nvSpPr>
        <p:spPr/>
        <p:txBody>
          <a:bodyPr/>
          <a:lstStyle/>
          <a:p>
            <a:fld id="{A3E3426E-2126-4A84-81BF-4C484C19E4B9}" type="datetimeFigureOut">
              <a:rPr lang="en-IN" smtClean="0"/>
              <a:t>13-08-2018</a:t>
            </a:fld>
            <a:endParaRPr lang="en-IN"/>
          </a:p>
        </p:txBody>
      </p:sp>
      <p:sp>
        <p:nvSpPr>
          <p:cNvPr id="8" name="Footer Placeholder 7">
            <a:extLst>
              <a:ext uri="{FF2B5EF4-FFF2-40B4-BE49-F238E27FC236}">
                <a16:creationId xmlns:a16="http://schemas.microsoft.com/office/drawing/2014/main" id="{0DD00577-C900-4CF4-8076-EAF469099CA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6F3C4FB-A050-4017-94BD-53D1784B6D29}"/>
              </a:ext>
            </a:extLst>
          </p:cNvPr>
          <p:cNvSpPr>
            <a:spLocks noGrp="1"/>
          </p:cNvSpPr>
          <p:nvPr>
            <p:ph type="sldNum" sz="quarter" idx="12"/>
          </p:nvPr>
        </p:nvSpPr>
        <p:spPr/>
        <p:txBody>
          <a:bodyPr/>
          <a:lstStyle/>
          <a:p>
            <a:fld id="{8FE28F15-FA5B-4A7F-BB7D-C8669E1AE8EB}" type="slidenum">
              <a:rPr lang="en-IN" smtClean="0"/>
              <a:t>‹#›</a:t>
            </a:fld>
            <a:endParaRPr lang="en-IN"/>
          </a:p>
        </p:txBody>
      </p:sp>
    </p:spTree>
    <p:extLst>
      <p:ext uri="{BB962C8B-B14F-4D97-AF65-F5344CB8AC3E}">
        <p14:creationId xmlns:p14="http://schemas.microsoft.com/office/powerpoint/2010/main" val="3810615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C16BB-A462-4D3F-9145-A31D209990A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EF0F9C4-86E9-4F6B-B498-1856B7F38C74}"/>
              </a:ext>
            </a:extLst>
          </p:cNvPr>
          <p:cNvSpPr>
            <a:spLocks noGrp="1"/>
          </p:cNvSpPr>
          <p:nvPr>
            <p:ph type="dt" sz="half" idx="10"/>
          </p:nvPr>
        </p:nvSpPr>
        <p:spPr/>
        <p:txBody>
          <a:bodyPr/>
          <a:lstStyle/>
          <a:p>
            <a:fld id="{A3E3426E-2126-4A84-81BF-4C484C19E4B9}" type="datetimeFigureOut">
              <a:rPr lang="en-IN" smtClean="0"/>
              <a:t>13-08-2018</a:t>
            </a:fld>
            <a:endParaRPr lang="en-IN"/>
          </a:p>
        </p:txBody>
      </p:sp>
      <p:sp>
        <p:nvSpPr>
          <p:cNvPr id="4" name="Footer Placeholder 3">
            <a:extLst>
              <a:ext uri="{FF2B5EF4-FFF2-40B4-BE49-F238E27FC236}">
                <a16:creationId xmlns:a16="http://schemas.microsoft.com/office/drawing/2014/main" id="{D82DDD8C-B58E-462A-B1C4-DFE4B3FBCD3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6A99858-B928-4338-A82A-898CC65C0B35}"/>
              </a:ext>
            </a:extLst>
          </p:cNvPr>
          <p:cNvSpPr>
            <a:spLocks noGrp="1"/>
          </p:cNvSpPr>
          <p:nvPr>
            <p:ph type="sldNum" sz="quarter" idx="12"/>
          </p:nvPr>
        </p:nvSpPr>
        <p:spPr/>
        <p:txBody>
          <a:bodyPr/>
          <a:lstStyle/>
          <a:p>
            <a:fld id="{8FE28F15-FA5B-4A7F-BB7D-C8669E1AE8EB}" type="slidenum">
              <a:rPr lang="en-IN" smtClean="0"/>
              <a:t>‹#›</a:t>
            </a:fld>
            <a:endParaRPr lang="en-IN"/>
          </a:p>
        </p:txBody>
      </p:sp>
    </p:spTree>
    <p:extLst>
      <p:ext uri="{BB962C8B-B14F-4D97-AF65-F5344CB8AC3E}">
        <p14:creationId xmlns:p14="http://schemas.microsoft.com/office/powerpoint/2010/main" val="720195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D7AAF9-0A3B-410C-BB0F-3ED0EEEDB238}"/>
              </a:ext>
            </a:extLst>
          </p:cNvPr>
          <p:cNvSpPr>
            <a:spLocks noGrp="1"/>
          </p:cNvSpPr>
          <p:nvPr>
            <p:ph type="dt" sz="half" idx="10"/>
          </p:nvPr>
        </p:nvSpPr>
        <p:spPr/>
        <p:txBody>
          <a:bodyPr/>
          <a:lstStyle/>
          <a:p>
            <a:fld id="{A3E3426E-2126-4A84-81BF-4C484C19E4B9}" type="datetimeFigureOut">
              <a:rPr lang="en-IN" smtClean="0"/>
              <a:t>13-08-2018</a:t>
            </a:fld>
            <a:endParaRPr lang="en-IN"/>
          </a:p>
        </p:txBody>
      </p:sp>
      <p:sp>
        <p:nvSpPr>
          <p:cNvPr id="3" name="Footer Placeholder 2">
            <a:extLst>
              <a:ext uri="{FF2B5EF4-FFF2-40B4-BE49-F238E27FC236}">
                <a16:creationId xmlns:a16="http://schemas.microsoft.com/office/drawing/2014/main" id="{6057B454-D6AB-4802-9C65-28C38F2FDA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CD769EC-C1AD-4F90-825B-DBA5051E829F}"/>
              </a:ext>
            </a:extLst>
          </p:cNvPr>
          <p:cNvSpPr>
            <a:spLocks noGrp="1"/>
          </p:cNvSpPr>
          <p:nvPr>
            <p:ph type="sldNum" sz="quarter" idx="12"/>
          </p:nvPr>
        </p:nvSpPr>
        <p:spPr/>
        <p:txBody>
          <a:bodyPr/>
          <a:lstStyle/>
          <a:p>
            <a:fld id="{8FE28F15-FA5B-4A7F-BB7D-C8669E1AE8EB}" type="slidenum">
              <a:rPr lang="en-IN" smtClean="0"/>
              <a:t>‹#›</a:t>
            </a:fld>
            <a:endParaRPr lang="en-IN"/>
          </a:p>
        </p:txBody>
      </p:sp>
    </p:spTree>
    <p:extLst>
      <p:ext uri="{BB962C8B-B14F-4D97-AF65-F5344CB8AC3E}">
        <p14:creationId xmlns:p14="http://schemas.microsoft.com/office/powerpoint/2010/main" val="113981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F5A2C-D388-4612-B8F5-AB58D58965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88BACC9-2B33-4368-AB91-C6B5FCF942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0E105A2-AF76-4A70-9B6B-C267CFCC4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F56CDD3-B14E-401B-A995-5174C8C004BC}"/>
              </a:ext>
            </a:extLst>
          </p:cNvPr>
          <p:cNvSpPr>
            <a:spLocks noGrp="1"/>
          </p:cNvSpPr>
          <p:nvPr>
            <p:ph type="dt" sz="half" idx="10"/>
          </p:nvPr>
        </p:nvSpPr>
        <p:spPr/>
        <p:txBody>
          <a:bodyPr/>
          <a:lstStyle/>
          <a:p>
            <a:fld id="{A3E3426E-2126-4A84-81BF-4C484C19E4B9}" type="datetimeFigureOut">
              <a:rPr lang="en-IN" smtClean="0"/>
              <a:t>13-08-2018</a:t>
            </a:fld>
            <a:endParaRPr lang="en-IN"/>
          </a:p>
        </p:txBody>
      </p:sp>
      <p:sp>
        <p:nvSpPr>
          <p:cNvPr id="6" name="Footer Placeholder 5">
            <a:extLst>
              <a:ext uri="{FF2B5EF4-FFF2-40B4-BE49-F238E27FC236}">
                <a16:creationId xmlns:a16="http://schemas.microsoft.com/office/drawing/2014/main" id="{E79A67EF-06BC-468A-A658-A1EDB92326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ED9698-1224-4EF7-9D66-3771C5725A5B}"/>
              </a:ext>
            </a:extLst>
          </p:cNvPr>
          <p:cNvSpPr>
            <a:spLocks noGrp="1"/>
          </p:cNvSpPr>
          <p:nvPr>
            <p:ph type="sldNum" sz="quarter" idx="12"/>
          </p:nvPr>
        </p:nvSpPr>
        <p:spPr/>
        <p:txBody>
          <a:bodyPr/>
          <a:lstStyle/>
          <a:p>
            <a:fld id="{8FE28F15-FA5B-4A7F-BB7D-C8669E1AE8EB}" type="slidenum">
              <a:rPr lang="en-IN" smtClean="0"/>
              <a:t>‹#›</a:t>
            </a:fld>
            <a:endParaRPr lang="en-IN"/>
          </a:p>
        </p:txBody>
      </p:sp>
    </p:spTree>
    <p:extLst>
      <p:ext uri="{BB962C8B-B14F-4D97-AF65-F5344CB8AC3E}">
        <p14:creationId xmlns:p14="http://schemas.microsoft.com/office/powerpoint/2010/main" val="3526838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CB682-CAA9-43DC-B39E-820AB8F645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0E810BA-9F10-4DAF-BE64-5F1717A04A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30B3093-315A-4A3D-830B-4B6D134DAC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848088-FD36-48D2-991B-8C43249ED721}"/>
              </a:ext>
            </a:extLst>
          </p:cNvPr>
          <p:cNvSpPr>
            <a:spLocks noGrp="1"/>
          </p:cNvSpPr>
          <p:nvPr>
            <p:ph type="dt" sz="half" idx="10"/>
          </p:nvPr>
        </p:nvSpPr>
        <p:spPr/>
        <p:txBody>
          <a:bodyPr/>
          <a:lstStyle/>
          <a:p>
            <a:fld id="{A3E3426E-2126-4A84-81BF-4C484C19E4B9}" type="datetimeFigureOut">
              <a:rPr lang="en-IN" smtClean="0"/>
              <a:t>13-08-2018</a:t>
            </a:fld>
            <a:endParaRPr lang="en-IN"/>
          </a:p>
        </p:txBody>
      </p:sp>
      <p:sp>
        <p:nvSpPr>
          <p:cNvPr id="6" name="Footer Placeholder 5">
            <a:extLst>
              <a:ext uri="{FF2B5EF4-FFF2-40B4-BE49-F238E27FC236}">
                <a16:creationId xmlns:a16="http://schemas.microsoft.com/office/drawing/2014/main" id="{D2280344-1F8E-43E2-B7DB-7AD8EE2917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1D1967-C3BF-43E0-8AA1-168EEB4A7984}"/>
              </a:ext>
            </a:extLst>
          </p:cNvPr>
          <p:cNvSpPr>
            <a:spLocks noGrp="1"/>
          </p:cNvSpPr>
          <p:nvPr>
            <p:ph type="sldNum" sz="quarter" idx="12"/>
          </p:nvPr>
        </p:nvSpPr>
        <p:spPr/>
        <p:txBody>
          <a:bodyPr/>
          <a:lstStyle/>
          <a:p>
            <a:fld id="{8FE28F15-FA5B-4A7F-BB7D-C8669E1AE8EB}" type="slidenum">
              <a:rPr lang="en-IN" smtClean="0"/>
              <a:t>‹#›</a:t>
            </a:fld>
            <a:endParaRPr lang="en-IN"/>
          </a:p>
        </p:txBody>
      </p:sp>
    </p:spTree>
    <p:extLst>
      <p:ext uri="{BB962C8B-B14F-4D97-AF65-F5344CB8AC3E}">
        <p14:creationId xmlns:p14="http://schemas.microsoft.com/office/powerpoint/2010/main" val="3249708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0029E9-F9AB-417C-8350-0A07D5C977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D84C06-2923-481E-810E-5026ACA5CA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3343C3-F97E-420B-9AA7-A323C2072F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E3426E-2126-4A84-81BF-4C484C19E4B9}" type="datetimeFigureOut">
              <a:rPr lang="en-IN" smtClean="0"/>
              <a:t>13-08-2018</a:t>
            </a:fld>
            <a:endParaRPr lang="en-IN"/>
          </a:p>
        </p:txBody>
      </p:sp>
      <p:sp>
        <p:nvSpPr>
          <p:cNvPr id="5" name="Footer Placeholder 4">
            <a:extLst>
              <a:ext uri="{FF2B5EF4-FFF2-40B4-BE49-F238E27FC236}">
                <a16:creationId xmlns:a16="http://schemas.microsoft.com/office/drawing/2014/main" id="{C1A3484D-C810-4D00-98E2-E88040D203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6DC97AD-815F-41D6-9A01-849B80F937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E28F15-FA5B-4A7F-BB7D-C8669E1AE8EB}" type="slidenum">
              <a:rPr lang="en-IN" smtClean="0"/>
              <a:t>‹#›</a:t>
            </a:fld>
            <a:endParaRPr lang="en-IN"/>
          </a:p>
        </p:txBody>
      </p:sp>
    </p:spTree>
    <p:extLst>
      <p:ext uri="{BB962C8B-B14F-4D97-AF65-F5344CB8AC3E}">
        <p14:creationId xmlns:p14="http://schemas.microsoft.com/office/powerpoint/2010/main" val="69976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8472A-F53E-4B8F-ABDD-C8FAC3CC5B61}"/>
              </a:ext>
            </a:extLst>
          </p:cNvPr>
          <p:cNvSpPr>
            <a:spLocks noGrp="1"/>
          </p:cNvSpPr>
          <p:nvPr>
            <p:ph type="ctrTitle"/>
          </p:nvPr>
        </p:nvSpPr>
        <p:spPr>
          <a:xfrm>
            <a:off x="1524000" y="881487"/>
            <a:ext cx="9144000" cy="2892286"/>
          </a:xfrm>
        </p:spPr>
        <p:txBody>
          <a:bodyPr>
            <a:normAutofit fontScale="90000"/>
          </a:bodyPr>
          <a:lstStyle/>
          <a:p>
            <a:r>
              <a:rPr lang="en-IN" sz="4400" b="1" dirty="0"/>
              <a:t>Image Classification through Convolutional</a:t>
            </a:r>
            <a:br>
              <a:rPr lang="en-IN" sz="4400" b="1" dirty="0"/>
            </a:br>
            <a:r>
              <a:rPr lang="en-IN" sz="4400" b="1" dirty="0"/>
              <a:t>Neural Network</a:t>
            </a:r>
            <a:br>
              <a:rPr lang="en-IN" sz="4400" b="1" dirty="0"/>
            </a:br>
            <a:r>
              <a:rPr lang="en-IN" sz="4400" b="1" dirty="0"/>
              <a:t>&amp;</a:t>
            </a:r>
            <a:br>
              <a:rPr lang="en-IN" sz="4400" b="1" dirty="0"/>
            </a:br>
            <a:r>
              <a:rPr lang="en-IN" sz="4400" b="1" dirty="0" err="1"/>
              <a:t>ResNet</a:t>
            </a:r>
            <a:br>
              <a:rPr lang="en-IN" sz="4400" b="1" dirty="0"/>
            </a:br>
            <a:endParaRPr lang="en-IN" sz="4400" dirty="0"/>
          </a:p>
        </p:txBody>
      </p:sp>
      <p:sp>
        <p:nvSpPr>
          <p:cNvPr id="3" name="Subtitle 2">
            <a:extLst>
              <a:ext uri="{FF2B5EF4-FFF2-40B4-BE49-F238E27FC236}">
                <a16:creationId xmlns:a16="http://schemas.microsoft.com/office/drawing/2014/main" id="{DE78D4A7-764A-4406-860F-01D88A09C866}"/>
              </a:ext>
            </a:extLst>
          </p:cNvPr>
          <p:cNvSpPr>
            <a:spLocks noGrp="1"/>
          </p:cNvSpPr>
          <p:nvPr>
            <p:ph type="subTitle" idx="1"/>
          </p:nvPr>
        </p:nvSpPr>
        <p:spPr>
          <a:xfrm>
            <a:off x="1524000" y="4209304"/>
            <a:ext cx="9144000" cy="1561909"/>
          </a:xfrm>
        </p:spPr>
        <p:txBody>
          <a:bodyPr>
            <a:normAutofit/>
          </a:bodyPr>
          <a:lstStyle/>
          <a:p>
            <a:r>
              <a:rPr lang="en-IN" dirty="0"/>
              <a:t>Data Set: Extended MNIST Dataset</a:t>
            </a:r>
          </a:p>
          <a:p>
            <a:endParaRPr lang="en-IN" dirty="0"/>
          </a:p>
          <a:p>
            <a:r>
              <a:rPr lang="en-IN" dirty="0"/>
              <a:t>Python, </a:t>
            </a:r>
            <a:r>
              <a:rPr lang="en-IN" dirty="0" err="1"/>
              <a:t>Tensorflow</a:t>
            </a:r>
            <a:r>
              <a:rPr lang="en-IN" dirty="0"/>
              <a:t>, </a:t>
            </a:r>
            <a:r>
              <a:rPr lang="en-IN" dirty="0" err="1"/>
              <a:t>Keras</a:t>
            </a:r>
            <a:endParaRPr lang="en-IN" dirty="0"/>
          </a:p>
        </p:txBody>
      </p:sp>
    </p:spTree>
    <p:extLst>
      <p:ext uri="{BB962C8B-B14F-4D97-AF65-F5344CB8AC3E}">
        <p14:creationId xmlns:p14="http://schemas.microsoft.com/office/powerpoint/2010/main" val="3139975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0263DC5-3E3E-46C8-87CE-D522DF63A084}"/>
              </a:ext>
            </a:extLst>
          </p:cNvPr>
          <p:cNvSpPr>
            <a:spLocks noGrp="1"/>
          </p:cNvSpPr>
          <p:nvPr>
            <p:ph type="title"/>
          </p:nvPr>
        </p:nvSpPr>
        <p:spPr>
          <a:xfrm>
            <a:off x="838200" y="305165"/>
            <a:ext cx="10515600" cy="668545"/>
          </a:xfrm>
        </p:spPr>
        <p:txBody>
          <a:bodyPr>
            <a:normAutofit/>
          </a:bodyPr>
          <a:lstStyle/>
          <a:p>
            <a:r>
              <a:rPr lang="en-IN" sz="2800" dirty="0"/>
              <a:t>Abstract</a:t>
            </a:r>
          </a:p>
        </p:txBody>
      </p:sp>
      <p:sp>
        <p:nvSpPr>
          <p:cNvPr id="8" name="Content Placeholder 2">
            <a:extLst>
              <a:ext uri="{FF2B5EF4-FFF2-40B4-BE49-F238E27FC236}">
                <a16:creationId xmlns:a16="http://schemas.microsoft.com/office/drawing/2014/main" id="{A3D0BD4B-5A06-4CAB-8A50-2A8D0681F0DA}"/>
              </a:ext>
            </a:extLst>
          </p:cNvPr>
          <p:cNvSpPr>
            <a:spLocks noGrp="1"/>
          </p:cNvSpPr>
          <p:nvPr>
            <p:ph idx="1"/>
          </p:nvPr>
        </p:nvSpPr>
        <p:spPr>
          <a:xfrm>
            <a:off x="838200" y="928740"/>
            <a:ext cx="10515600" cy="1544638"/>
          </a:xfrm>
        </p:spPr>
        <p:txBody>
          <a:bodyPr>
            <a:normAutofit/>
          </a:bodyPr>
          <a:lstStyle/>
          <a:p>
            <a:pPr marL="0" indent="0">
              <a:buNone/>
            </a:pPr>
            <a:r>
              <a:rPr lang="en-IN" sz="1800" dirty="0"/>
              <a:t>This study is aimed to develop a deep learning model to classify images and obtain maximum accuracy and minimum runtime. The data used for this study consists of 2 sets - one is the training set and another is the validation set. The training set consists of 37882 images of 128 * 128 pixels. The validation set consists of 6162 images of 128 * 128 pixels. The classification task has been designed and implemented using deep Convolutional Neural Network (CNN) and </a:t>
            </a:r>
            <a:r>
              <a:rPr lang="en-IN" sz="1800" dirty="0" err="1"/>
              <a:t>ResNet</a:t>
            </a:r>
            <a:r>
              <a:rPr lang="en-IN" sz="1800" dirty="0"/>
              <a:t> algorithms along with tuning the hyper-parameters.</a:t>
            </a:r>
          </a:p>
          <a:p>
            <a:pPr marL="0" indent="0">
              <a:buNone/>
            </a:pPr>
            <a:endParaRPr lang="en-IN" sz="2000" dirty="0"/>
          </a:p>
          <a:p>
            <a:pPr marL="0" indent="0">
              <a:buNone/>
            </a:pPr>
            <a:endParaRPr lang="en-IN" sz="2000" dirty="0"/>
          </a:p>
        </p:txBody>
      </p:sp>
      <p:sp>
        <p:nvSpPr>
          <p:cNvPr id="4" name="Title 1">
            <a:extLst>
              <a:ext uri="{FF2B5EF4-FFF2-40B4-BE49-F238E27FC236}">
                <a16:creationId xmlns:a16="http://schemas.microsoft.com/office/drawing/2014/main" id="{47955487-E711-494D-9EE1-BB3F4211CE76}"/>
              </a:ext>
            </a:extLst>
          </p:cNvPr>
          <p:cNvSpPr txBox="1">
            <a:spLocks/>
          </p:cNvSpPr>
          <p:nvPr/>
        </p:nvSpPr>
        <p:spPr>
          <a:xfrm>
            <a:off x="795730" y="2481233"/>
            <a:ext cx="10515600" cy="6685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dirty="0"/>
              <a:t>Data Exploration &amp; Pre processing</a:t>
            </a:r>
          </a:p>
        </p:txBody>
      </p:sp>
      <p:sp>
        <p:nvSpPr>
          <p:cNvPr id="5" name="Content Placeholder 2">
            <a:extLst>
              <a:ext uri="{FF2B5EF4-FFF2-40B4-BE49-F238E27FC236}">
                <a16:creationId xmlns:a16="http://schemas.microsoft.com/office/drawing/2014/main" id="{2E85F55D-A02C-42B9-89FB-99E9B1C8371E}"/>
              </a:ext>
            </a:extLst>
          </p:cNvPr>
          <p:cNvSpPr txBox="1">
            <a:spLocks/>
          </p:cNvSpPr>
          <p:nvPr/>
        </p:nvSpPr>
        <p:spPr>
          <a:xfrm>
            <a:off x="810720" y="3089820"/>
            <a:ext cx="10515600" cy="6685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800" dirty="0"/>
              <a:t>There are 10 digits (0 to 9 - 10 classes), upper case alphabets (A to Z – 26 classes) and lower-case alphabets (a to z - 26 classes) with a total of 62 unique classes to predict. </a:t>
            </a:r>
            <a:endParaRPr lang="en-IN" sz="2000" dirty="0"/>
          </a:p>
          <a:p>
            <a:pPr marL="0" indent="0">
              <a:buFont typeface="Arial" panose="020B0604020202020204" pitchFamily="34" charset="0"/>
              <a:buNone/>
            </a:pPr>
            <a:endParaRPr lang="en-IN" sz="2000" dirty="0"/>
          </a:p>
        </p:txBody>
      </p:sp>
      <p:pic>
        <p:nvPicPr>
          <p:cNvPr id="3" name="Picture 2">
            <a:extLst>
              <a:ext uri="{FF2B5EF4-FFF2-40B4-BE49-F238E27FC236}">
                <a16:creationId xmlns:a16="http://schemas.microsoft.com/office/drawing/2014/main" id="{93D35380-F4D0-4C29-9631-28035A306CCB}"/>
              </a:ext>
            </a:extLst>
          </p:cNvPr>
          <p:cNvPicPr>
            <a:picLocks noChangeAspect="1"/>
          </p:cNvPicPr>
          <p:nvPr/>
        </p:nvPicPr>
        <p:blipFill>
          <a:blip r:embed="rId2"/>
          <a:stretch>
            <a:fillRect/>
          </a:stretch>
        </p:blipFill>
        <p:spPr>
          <a:xfrm>
            <a:off x="795730" y="4052337"/>
            <a:ext cx="4761439" cy="2041813"/>
          </a:xfrm>
          <a:prstGeom prst="rect">
            <a:avLst/>
          </a:prstGeom>
        </p:spPr>
      </p:pic>
      <p:pic>
        <p:nvPicPr>
          <p:cNvPr id="6" name="Picture 5">
            <a:extLst>
              <a:ext uri="{FF2B5EF4-FFF2-40B4-BE49-F238E27FC236}">
                <a16:creationId xmlns:a16="http://schemas.microsoft.com/office/drawing/2014/main" id="{C5A3A9F1-21CC-4C67-94A0-AEACB2023781}"/>
              </a:ext>
            </a:extLst>
          </p:cNvPr>
          <p:cNvPicPr>
            <a:picLocks noChangeAspect="1"/>
          </p:cNvPicPr>
          <p:nvPr/>
        </p:nvPicPr>
        <p:blipFill>
          <a:blip r:embed="rId3"/>
          <a:stretch>
            <a:fillRect/>
          </a:stretch>
        </p:blipFill>
        <p:spPr>
          <a:xfrm>
            <a:off x="6763207" y="3960440"/>
            <a:ext cx="4761439" cy="2274809"/>
          </a:xfrm>
          <a:prstGeom prst="rect">
            <a:avLst/>
          </a:prstGeom>
        </p:spPr>
      </p:pic>
    </p:spTree>
    <p:extLst>
      <p:ext uri="{BB962C8B-B14F-4D97-AF65-F5344CB8AC3E}">
        <p14:creationId xmlns:p14="http://schemas.microsoft.com/office/powerpoint/2010/main" val="2071189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0263DC5-3E3E-46C8-87CE-D522DF63A084}"/>
              </a:ext>
            </a:extLst>
          </p:cNvPr>
          <p:cNvSpPr>
            <a:spLocks noGrp="1"/>
          </p:cNvSpPr>
          <p:nvPr>
            <p:ph type="title"/>
          </p:nvPr>
        </p:nvSpPr>
        <p:spPr>
          <a:xfrm>
            <a:off x="838200" y="305165"/>
            <a:ext cx="10515600" cy="668545"/>
          </a:xfrm>
        </p:spPr>
        <p:txBody>
          <a:bodyPr>
            <a:normAutofit/>
          </a:bodyPr>
          <a:lstStyle/>
          <a:p>
            <a:r>
              <a:rPr lang="en-IN" sz="2800" dirty="0"/>
              <a:t>Model 1 - CNN</a:t>
            </a:r>
          </a:p>
        </p:txBody>
      </p:sp>
      <p:sp>
        <p:nvSpPr>
          <p:cNvPr id="8" name="Content Placeholder 2">
            <a:extLst>
              <a:ext uri="{FF2B5EF4-FFF2-40B4-BE49-F238E27FC236}">
                <a16:creationId xmlns:a16="http://schemas.microsoft.com/office/drawing/2014/main" id="{A3D0BD4B-5A06-4CAB-8A50-2A8D0681F0DA}"/>
              </a:ext>
            </a:extLst>
          </p:cNvPr>
          <p:cNvSpPr>
            <a:spLocks noGrp="1"/>
          </p:cNvSpPr>
          <p:nvPr>
            <p:ph idx="1"/>
          </p:nvPr>
        </p:nvSpPr>
        <p:spPr>
          <a:xfrm>
            <a:off x="838200" y="928740"/>
            <a:ext cx="10515600" cy="1544638"/>
          </a:xfrm>
        </p:spPr>
        <p:txBody>
          <a:bodyPr>
            <a:normAutofit/>
          </a:bodyPr>
          <a:lstStyle/>
          <a:p>
            <a:pPr marL="0" indent="0">
              <a:buNone/>
            </a:pPr>
            <a:r>
              <a:rPr lang="en-IN" sz="1800" dirty="0"/>
              <a:t>Following CNN model was found to provide highest accuracy amongst all the CNN models tested. </a:t>
            </a:r>
          </a:p>
          <a:p>
            <a:pPr marL="0" indent="0">
              <a:buNone/>
            </a:pPr>
            <a:endParaRPr lang="en-IN" sz="1800" dirty="0"/>
          </a:p>
          <a:p>
            <a:pPr marL="0" indent="0">
              <a:buNone/>
            </a:pPr>
            <a:r>
              <a:rPr lang="en-IN" dirty="0"/>
              <a:t>Accuracy of the model in Validation dataset: 90.73%</a:t>
            </a:r>
            <a:endParaRPr lang="en-IN" sz="1800" dirty="0"/>
          </a:p>
          <a:p>
            <a:pPr marL="0" indent="0">
              <a:buNone/>
            </a:pPr>
            <a:endParaRPr lang="en-IN" sz="2000" dirty="0"/>
          </a:p>
          <a:p>
            <a:pPr marL="0" indent="0">
              <a:buNone/>
            </a:pPr>
            <a:endParaRPr lang="en-IN" sz="2000" dirty="0"/>
          </a:p>
        </p:txBody>
      </p:sp>
      <p:pic>
        <p:nvPicPr>
          <p:cNvPr id="9" name="Picture 8">
            <a:extLst>
              <a:ext uri="{FF2B5EF4-FFF2-40B4-BE49-F238E27FC236}">
                <a16:creationId xmlns:a16="http://schemas.microsoft.com/office/drawing/2014/main" id="{BBEE2ACE-A288-4389-853C-A2DC6D56B9D3}"/>
              </a:ext>
            </a:extLst>
          </p:cNvPr>
          <p:cNvPicPr>
            <a:picLocks noChangeAspect="1"/>
          </p:cNvPicPr>
          <p:nvPr/>
        </p:nvPicPr>
        <p:blipFill>
          <a:blip r:embed="rId2"/>
          <a:stretch>
            <a:fillRect/>
          </a:stretch>
        </p:blipFill>
        <p:spPr>
          <a:xfrm>
            <a:off x="1267918" y="2586974"/>
            <a:ext cx="9296400" cy="2943225"/>
          </a:xfrm>
          <a:prstGeom prst="rect">
            <a:avLst/>
          </a:prstGeom>
        </p:spPr>
      </p:pic>
    </p:spTree>
    <p:extLst>
      <p:ext uri="{BB962C8B-B14F-4D97-AF65-F5344CB8AC3E}">
        <p14:creationId xmlns:p14="http://schemas.microsoft.com/office/powerpoint/2010/main" val="2128795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0263DC5-3E3E-46C8-87CE-D522DF63A084}"/>
              </a:ext>
            </a:extLst>
          </p:cNvPr>
          <p:cNvSpPr>
            <a:spLocks noGrp="1"/>
          </p:cNvSpPr>
          <p:nvPr>
            <p:ph type="title"/>
          </p:nvPr>
        </p:nvSpPr>
        <p:spPr>
          <a:xfrm>
            <a:off x="838200" y="305165"/>
            <a:ext cx="10515600" cy="668545"/>
          </a:xfrm>
        </p:spPr>
        <p:txBody>
          <a:bodyPr>
            <a:normAutofit/>
          </a:bodyPr>
          <a:lstStyle/>
          <a:p>
            <a:r>
              <a:rPr lang="en-IN" sz="2800" dirty="0"/>
              <a:t>Model 2 - </a:t>
            </a:r>
            <a:r>
              <a:rPr lang="en-IN" sz="2800" dirty="0" err="1"/>
              <a:t>ResNet</a:t>
            </a:r>
            <a:endParaRPr lang="en-IN" sz="2800" dirty="0"/>
          </a:p>
        </p:txBody>
      </p:sp>
      <p:sp>
        <p:nvSpPr>
          <p:cNvPr id="8" name="Content Placeholder 2">
            <a:extLst>
              <a:ext uri="{FF2B5EF4-FFF2-40B4-BE49-F238E27FC236}">
                <a16:creationId xmlns:a16="http://schemas.microsoft.com/office/drawing/2014/main" id="{A3D0BD4B-5A06-4CAB-8A50-2A8D0681F0DA}"/>
              </a:ext>
            </a:extLst>
          </p:cNvPr>
          <p:cNvSpPr>
            <a:spLocks noGrp="1"/>
          </p:cNvSpPr>
          <p:nvPr>
            <p:ph idx="1"/>
          </p:nvPr>
        </p:nvSpPr>
        <p:spPr>
          <a:xfrm>
            <a:off x="838200" y="928739"/>
            <a:ext cx="10515600" cy="3028663"/>
          </a:xfrm>
        </p:spPr>
        <p:txBody>
          <a:bodyPr>
            <a:normAutofit/>
          </a:bodyPr>
          <a:lstStyle/>
          <a:p>
            <a:pPr marL="0" indent="0">
              <a:buNone/>
            </a:pPr>
            <a:r>
              <a:rPr lang="en-IN" sz="1800" dirty="0"/>
              <a:t>The common </a:t>
            </a:r>
            <a:r>
              <a:rPr lang="en-IN" sz="1800" dirty="0" err="1"/>
              <a:t>ResNet</a:t>
            </a:r>
            <a:r>
              <a:rPr lang="en-IN" sz="1800" dirty="0"/>
              <a:t> 50 model was designed which includes 50 layers. Resnet uses residual blocks which use residual connections. These connections create an identity function which lets the input to the residual block reach the next block without affecting its value. </a:t>
            </a:r>
          </a:p>
          <a:p>
            <a:pPr marL="0" indent="0">
              <a:buNone/>
            </a:pPr>
            <a:r>
              <a:rPr lang="en-IN" sz="1800" dirty="0"/>
              <a:t>Typical </a:t>
            </a:r>
            <a:r>
              <a:rPr lang="en-IN" sz="1800" dirty="0" err="1"/>
              <a:t>ResNet</a:t>
            </a:r>
            <a:r>
              <a:rPr lang="en-IN" sz="1800" dirty="0"/>
              <a:t> implementation consists of 2 types of residual blocks:</a:t>
            </a:r>
          </a:p>
          <a:p>
            <a:pPr>
              <a:buFont typeface="Wingdings" panose="05000000000000000000" pitchFamily="2" charset="2"/>
              <a:buChar char="Ø"/>
            </a:pPr>
            <a:r>
              <a:rPr lang="en-IN" sz="1800" dirty="0"/>
              <a:t>Identity shortcut block</a:t>
            </a:r>
          </a:p>
          <a:p>
            <a:pPr>
              <a:buFont typeface="Wingdings" panose="05000000000000000000" pitchFamily="2" charset="2"/>
              <a:buChar char="Ø"/>
            </a:pPr>
            <a:r>
              <a:rPr lang="en-IN" sz="1800" dirty="0"/>
              <a:t>Projection shortcut block</a:t>
            </a:r>
          </a:p>
          <a:p>
            <a:pPr marL="0" indent="0">
              <a:buNone/>
            </a:pPr>
            <a:endParaRPr lang="en-IN" sz="1800" dirty="0"/>
          </a:p>
          <a:p>
            <a:pPr marL="0" indent="0">
              <a:buNone/>
            </a:pPr>
            <a:r>
              <a:rPr lang="en-IN" sz="2000" dirty="0"/>
              <a:t>The Final accuracy produced by the </a:t>
            </a:r>
            <a:r>
              <a:rPr lang="en-IN" sz="2000" dirty="0" err="1"/>
              <a:t>ResNet</a:t>
            </a:r>
            <a:r>
              <a:rPr lang="en-IN" sz="2000" dirty="0"/>
              <a:t> 50 for 50 epochs is 89.5%</a:t>
            </a:r>
          </a:p>
          <a:p>
            <a:pPr marL="0" indent="0">
              <a:buNone/>
            </a:pPr>
            <a:endParaRPr lang="en-IN" sz="2000" dirty="0"/>
          </a:p>
        </p:txBody>
      </p:sp>
      <p:pic>
        <p:nvPicPr>
          <p:cNvPr id="2" name="Picture 1">
            <a:extLst>
              <a:ext uri="{FF2B5EF4-FFF2-40B4-BE49-F238E27FC236}">
                <a16:creationId xmlns:a16="http://schemas.microsoft.com/office/drawing/2014/main" id="{A5B26BFC-922C-49F4-A847-70A81BB448E3}"/>
              </a:ext>
            </a:extLst>
          </p:cNvPr>
          <p:cNvPicPr>
            <a:picLocks noChangeAspect="1"/>
          </p:cNvPicPr>
          <p:nvPr/>
        </p:nvPicPr>
        <p:blipFill>
          <a:blip r:embed="rId2"/>
          <a:stretch>
            <a:fillRect/>
          </a:stretch>
        </p:blipFill>
        <p:spPr>
          <a:xfrm>
            <a:off x="624590" y="4384623"/>
            <a:ext cx="10942819" cy="2341667"/>
          </a:xfrm>
          <a:prstGeom prst="rect">
            <a:avLst/>
          </a:prstGeom>
        </p:spPr>
      </p:pic>
    </p:spTree>
    <p:extLst>
      <p:ext uri="{BB962C8B-B14F-4D97-AF65-F5344CB8AC3E}">
        <p14:creationId xmlns:p14="http://schemas.microsoft.com/office/powerpoint/2010/main" val="2520488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937D65-2BC2-4DBC-9230-6FD22AEFFBEA}"/>
              </a:ext>
            </a:extLst>
          </p:cNvPr>
          <p:cNvSpPr>
            <a:spLocks noGrp="1"/>
          </p:cNvSpPr>
          <p:nvPr>
            <p:ph type="title"/>
          </p:nvPr>
        </p:nvSpPr>
        <p:spPr>
          <a:xfrm>
            <a:off x="838200" y="351270"/>
            <a:ext cx="10515600" cy="668545"/>
          </a:xfrm>
        </p:spPr>
        <p:txBody>
          <a:bodyPr>
            <a:normAutofit/>
          </a:bodyPr>
          <a:lstStyle/>
          <a:p>
            <a:r>
              <a:rPr lang="en-IN" sz="2800" dirty="0"/>
              <a:t>Conclusion</a:t>
            </a:r>
          </a:p>
        </p:txBody>
      </p:sp>
      <p:sp>
        <p:nvSpPr>
          <p:cNvPr id="10" name="Title 1">
            <a:extLst>
              <a:ext uri="{FF2B5EF4-FFF2-40B4-BE49-F238E27FC236}">
                <a16:creationId xmlns:a16="http://schemas.microsoft.com/office/drawing/2014/main" id="{70BDED34-FA72-4919-B07B-1C8C0F77030A}"/>
              </a:ext>
            </a:extLst>
          </p:cNvPr>
          <p:cNvSpPr txBox="1">
            <a:spLocks/>
          </p:cNvSpPr>
          <p:nvPr/>
        </p:nvSpPr>
        <p:spPr>
          <a:xfrm>
            <a:off x="990600" y="1268165"/>
            <a:ext cx="10515600" cy="16399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dirty="0"/>
              <a:t>The aim of this experiment has been satisfied by executing a CNN and </a:t>
            </a:r>
            <a:r>
              <a:rPr lang="en-IN" sz="2000" dirty="0" err="1"/>
              <a:t>ResNet</a:t>
            </a:r>
            <a:r>
              <a:rPr lang="en-IN" sz="2000" dirty="0"/>
              <a:t> model for image classification. This study has also provided wide opportunity to explore the hyper parameter optimisation of CNN and </a:t>
            </a:r>
            <a:r>
              <a:rPr lang="en-IN" sz="2000" dirty="0" err="1"/>
              <a:t>ResNet</a:t>
            </a:r>
            <a:r>
              <a:rPr lang="en-IN" sz="2000" dirty="0"/>
              <a:t> algorithms. Based on the experiment, it is concluded that</a:t>
            </a:r>
          </a:p>
          <a:p>
            <a:r>
              <a:rPr lang="en-IN" sz="2000" dirty="0"/>
              <a:t>Convolutional Neural Network performs better than the </a:t>
            </a:r>
            <a:r>
              <a:rPr lang="en-IN" sz="2000" dirty="0" err="1"/>
              <a:t>ResNet</a:t>
            </a:r>
            <a:r>
              <a:rPr lang="en-IN" sz="2000" dirty="0"/>
              <a:t> algorithm by achieving an accuracy of 90.73% on the validation dataset</a:t>
            </a:r>
          </a:p>
        </p:txBody>
      </p:sp>
    </p:spTree>
    <p:extLst>
      <p:ext uri="{BB962C8B-B14F-4D97-AF65-F5344CB8AC3E}">
        <p14:creationId xmlns:p14="http://schemas.microsoft.com/office/powerpoint/2010/main" val="39448610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TotalTime>
  <Words>337</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Wingdings</vt:lpstr>
      <vt:lpstr>Office Theme</vt:lpstr>
      <vt:lpstr>Image Classification through Convolutional Neural Network &amp; ResNet </vt:lpstr>
      <vt:lpstr>Abstract</vt:lpstr>
      <vt:lpstr>Model 1 - CNN</vt:lpstr>
      <vt:lpstr>Model 2 - ResNet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tushar korde</dc:creator>
  <cp:lastModifiedBy>tushar korde</cp:lastModifiedBy>
  <cp:revision>19</cp:revision>
  <dcterms:created xsi:type="dcterms:W3CDTF">2018-08-12T11:10:59Z</dcterms:created>
  <dcterms:modified xsi:type="dcterms:W3CDTF">2018-08-13T11:35:24Z</dcterms:modified>
</cp:coreProperties>
</file>