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0" r:id="rId6"/>
    <p:sldId id="266" r:id="rId7"/>
    <p:sldId id="267" r:id="rId8"/>
    <p:sldId id="268"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9283-7F40-4B01-B34D-CE3A36A45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37A4DD-CE93-479B-8581-1CBC846B3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09CC9E-786D-4BCC-BEE3-90523F3349D4}"/>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29EAD3AD-DEDC-4CCC-B189-4D66AB697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FA7BB-A05B-4BC5-8665-EC3D7E6FE9C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6982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6C45-AF67-4437-BB26-B6DCB0F64C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9C91D-DD61-4AB7-BE15-9A1C5217E3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8B1CA-8CD3-462B-ACD5-B98BDC873A2E}"/>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F73EE60E-2FA2-48F8-8F14-29D352F1EA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C46E-C9E7-408B-B136-5FAE957D64E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903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C0557-BC3D-49FD-B09E-8A1BC792B1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9722A-EBBF-4671-8353-FE230C3AFB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0A93E-4F35-4EFC-9A3D-7E9D91CCA50C}"/>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3CDC97C5-0969-4481-A502-63506905E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9F18E-DDBC-45AE-AF45-3ABF1EF54C8C}"/>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00112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0F49-AB45-4CA5-84F6-6E278CD5A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050FA-0AA7-4700-8218-3A26668B71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456DF-D6B5-4FAF-BC61-CED59FD6BDD4}"/>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22E651AA-960A-4B22-A48F-ABF85A1D3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8B167-297C-48C1-815B-97E69D80B11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39803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0B01-EA3D-4BA5-BAB8-032914D8C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E116A5-BA7D-48FB-84C0-C726F38DD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ADAB8C-806F-428B-A5F9-8AC193925645}"/>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2D5F853D-FF9C-4EAA-A73D-00101CA0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4BBFC-4997-491B-80E7-A97AD7868B06}"/>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2569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1A48-8063-4E0D-9DF7-3659654BD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546EA-07E3-4A89-B528-CE13C3D40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02ED74-4211-4FCD-A8F2-90F1B8BA87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3217FF-04F4-4514-B735-30348BA11A65}"/>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6" name="Footer Placeholder 5">
            <a:extLst>
              <a:ext uri="{FF2B5EF4-FFF2-40B4-BE49-F238E27FC236}">
                <a16:creationId xmlns:a16="http://schemas.microsoft.com/office/drawing/2014/main" id="{37EF7039-4680-4B09-A71D-D315D1C0A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45D71-FE5E-4F46-B60E-9DFEF38E176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43264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A7DD-68B0-4542-9945-E7D0135098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B5EF1-D2DC-411D-BF2A-5A9E40BFB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74D4AC-67BD-4965-B242-92AA7F8E89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3D2842-810A-454A-A8AF-BFB512EEB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B8A0B7-9E68-441A-AFAF-973B4AB87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B932DF-F824-4CA4-97A4-AAFDE905952B}"/>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8" name="Footer Placeholder 7">
            <a:extLst>
              <a:ext uri="{FF2B5EF4-FFF2-40B4-BE49-F238E27FC236}">
                <a16:creationId xmlns:a16="http://schemas.microsoft.com/office/drawing/2014/main" id="{0DD00577-C900-4CF4-8076-EAF469099C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F3C4FB-A050-4017-94BD-53D1784B6D2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81061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16BB-A462-4D3F-9145-A31D209990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F0F9C4-86E9-4F6B-B498-1856B7F38C74}"/>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4" name="Footer Placeholder 3">
            <a:extLst>
              <a:ext uri="{FF2B5EF4-FFF2-40B4-BE49-F238E27FC236}">
                <a16:creationId xmlns:a16="http://schemas.microsoft.com/office/drawing/2014/main" id="{D82DDD8C-B58E-462A-B1C4-DFE4B3FBCD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99858-B928-4338-A82A-898CC65C0B35}"/>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72019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7AAF9-0A3B-410C-BB0F-3ED0EEEDB238}"/>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3" name="Footer Placeholder 2">
            <a:extLst>
              <a:ext uri="{FF2B5EF4-FFF2-40B4-BE49-F238E27FC236}">
                <a16:creationId xmlns:a16="http://schemas.microsoft.com/office/drawing/2014/main" id="{6057B454-D6AB-4802-9C65-28C38F2FD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D769EC-C1AD-4F90-825B-DBA5051E829F}"/>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398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5A2C-D388-4612-B8F5-AB58D5896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8BACC9-2B33-4368-AB91-C6B5FCF94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E105A2-AF76-4A70-9B6B-C267CFCC4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6CDD3-B14E-401B-A995-5174C8C004BC}"/>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6" name="Footer Placeholder 5">
            <a:extLst>
              <a:ext uri="{FF2B5EF4-FFF2-40B4-BE49-F238E27FC236}">
                <a16:creationId xmlns:a16="http://schemas.microsoft.com/office/drawing/2014/main" id="{E79A67EF-06BC-468A-A658-A1EDB9232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D9698-1224-4EF7-9D66-3771C5725A5B}"/>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52683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B682-CAA9-43DC-B39E-820AB8F6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E810BA-9F10-4DAF-BE64-5F1717A04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0B3093-315A-4A3D-830B-4B6D134DA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848088-FD36-48D2-991B-8C43249ED721}"/>
              </a:ext>
            </a:extLst>
          </p:cNvPr>
          <p:cNvSpPr>
            <a:spLocks noGrp="1"/>
          </p:cNvSpPr>
          <p:nvPr>
            <p:ph type="dt" sz="half" idx="10"/>
          </p:nvPr>
        </p:nvSpPr>
        <p:spPr/>
        <p:txBody>
          <a:bodyPr/>
          <a:lstStyle/>
          <a:p>
            <a:fld id="{A3E3426E-2126-4A84-81BF-4C484C19E4B9}" type="datetimeFigureOut">
              <a:rPr lang="en-IN" smtClean="0"/>
              <a:t>12-08-2018</a:t>
            </a:fld>
            <a:endParaRPr lang="en-IN"/>
          </a:p>
        </p:txBody>
      </p:sp>
      <p:sp>
        <p:nvSpPr>
          <p:cNvPr id="6" name="Footer Placeholder 5">
            <a:extLst>
              <a:ext uri="{FF2B5EF4-FFF2-40B4-BE49-F238E27FC236}">
                <a16:creationId xmlns:a16="http://schemas.microsoft.com/office/drawing/2014/main" id="{D2280344-1F8E-43E2-B7DB-7AD8EE291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D1967-C3BF-43E0-8AA1-168EEB4A798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24970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029E9-F9AB-417C-8350-0A07D5C97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84C06-2923-481E-810E-5026ACA5C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343C3-F97E-420B-9AA7-A323C2072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3426E-2126-4A84-81BF-4C484C19E4B9}" type="datetimeFigureOut">
              <a:rPr lang="en-IN" smtClean="0"/>
              <a:t>12-08-2018</a:t>
            </a:fld>
            <a:endParaRPr lang="en-IN"/>
          </a:p>
        </p:txBody>
      </p:sp>
      <p:sp>
        <p:nvSpPr>
          <p:cNvPr id="5" name="Footer Placeholder 4">
            <a:extLst>
              <a:ext uri="{FF2B5EF4-FFF2-40B4-BE49-F238E27FC236}">
                <a16:creationId xmlns:a16="http://schemas.microsoft.com/office/drawing/2014/main" id="{C1A3484D-C810-4D00-98E2-E88040D20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DC97AD-815F-41D6-9A01-849B80F9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28F15-FA5B-4A7F-BB7D-C8669E1AE8EB}" type="slidenum">
              <a:rPr lang="en-IN" smtClean="0"/>
              <a:t>‹#›</a:t>
            </a:fld>
            <a:endParaRPr lang="en-IN"/>
          </a:p>
        </p:txBody>
      </p:sp>
    </p:spTree>
    <p:extLst>
      <p:ext uri="{BB962C8B-B14F-4D97-AF65-F5344CB8AC3E}">
        <p14:creationId xmlns:p14="http://schemas.microsoft.com/office/powerpoint/2010/main" val="6997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Covertyp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72A-F53E-4B8F-ABDD-C8FAC3CC5B61}"/>
              </a:ext>
            </a:extLst>
          </p:cNvPr>
          <p:cNvSpPr>
            <a:spLocks noGrp="1"/>
          </p:cNvSpPr>
          <p:nvPr>
            <p:ph type="ctrTitle"/>
          </p:nvPr>
        </p:nvSpPr>
        <p:spPr>
          <a:xfrm>
            <a:off x="1524000" y="536714"/>
            <a:ext cx="9144000" cy="1972711"/>
          </a:xfrm>
        </p:spPr>
        <p:txBody>
          <a:bodyPr>
            <a:normAutofit/>
          </a:bodyPr>
          <a:lstStyle/>
          <a:p>
            <a:r>
              <a:rPr lang="en-IN" sz="4400" b="1" dirty="0"/>
              <a:t>Forest Cover type Classification</a:t>
            </a:r>
            <a:br>
              <a:rPr lang="en-IN" sz="4400" b="1" dirty="0"/>
            </a:br>
            <a:endParaRPr lang="en-IN" sz="4400" dirty="0"/>
          </a:p>
        </p:txBody>
      </p:sp>
      <p:sp>
        <p:nvSpPr>
          <p:cNvPr id="3" name="Subtitle 2">
            <a:extLst>
              <a:ext uri="{FF2B5EF4-FFF2-40B4-BE49-F238E27FC236}">
                <a16:creationId xmlns:a16="http://schemas.microsoft.com/office/drawing/2014/main" id="{DE78D4A7-764A-4406-860F-01D88A09C866}"/>
              </a:ext>
            </a:extLst>
          </p:cNvPr>
          <p:cNvSpPr>
            <a:spLocks noGrp="1"/>
          </p:cNvSpPr>
          <p:nvPr>
            <p:ph type="subTitle" idx="1"/>
          </p:nvPr>
        </p:nvSpPr>
        <p:spPr>
          <a:xfrm>
            <a:off x="1524000" y="2923082"/>
            <a:ext cx="9144000" cy="3398204"/>
          </a:xfrm>
        </p:spPr>
        <p:txBody>
          <a:bodyPr>
            <a:normAutofit/>
          </a:bodyPr>
          <a:lstStyle/>
          <a:p>
            <a:r>
              <a:rPr lang="en-IN" dirty="0"/>
              <a:t>Data Set: </a:t>
            </a:r>
            <a:r>
              <a:rPr lang="en-IN" dirty="0">
                <a:hlinkClick r:id="rId2"/>
              </a:rPr>
              <a:t>https://archive.ics.uci.edu/ml/datasets/Covertype</a:t>
            </a:r>
            <a:endParaRPr lang="en-IN" dirty="0"/>
          </a:p>
          <a:p>
            <a:r>
              <a:rPr lang="en-IN" dirty="0"/>
              <a:t>University of California, Irvine</a:t>
            </a:r>
          </a:p>
          <a:p>
            <a:r>
              <a:rPr lang="en-IN" dirty="0" err="1"/>
              <a:t>Center</a:t>
            </a:r>
            <a:r>
              <a:rPr lang="en-IN" dirty="0"/>
              <a:t> for Machine Learning and Intelligent Systems</a:t>
            </a:r>
          </a:p>
          <a:p>
            <a:endParaRPr lang="en-IN" dirty="0"/>
          </a:p>
          <a:p>
            <a:r>
              <a:rPr lang="en-IN" dirty="0"/>
              <a:t>Python, </a:t>
            </a:r>
            <a:r>
              <a:rPr lang="en-IN" dirty="0" err="1"/>
              <a:t>sklearn</a:t>
            </a:r>
            <a:r>
              <a:rPr lang="en-IN" dirty="0"/>
              <a:t>, matplotlib, </a:t>
            </a:r>
            <a:r>
              <a:rPr lang="en-IN" dirty="0" err="1"/>
              <a:t>Tensorflow</a:t>
            </a:r>
            <a:r>
              <a:rPr lang="en-IN" dirty="0"/>
              <a:t>, </a:t>
            </a:r>
            <a:r>
              <a:rPr lang="en-IN" dirty="0" err="1"/>
              <a:t>Keras</a:t>
            </a:r>
            <a:endParaRPr lang="en-IN" dirty="0"/>
          </a:p>
        </p:txBody>
      </p:sp>
    </p:spTree>
    <p:extLst>
      <p:ext uri="{BB962C8B-B14F-4D97-AF65-F5344CB8AC3E}">
        <p14:creationId xmlns:p14="http://schemas.microsoft.com/office/powerpoint/2010/main" val="31399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Abstract</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1033670"/>
            <a:ext cx="10515600" cy="1469688"/>
          </a:xfrm>
        </p:spPr>
        <p:txBody>
          <a:bodyPr>
            <a:normAutofit/>
          </a:bodyPr>
          <a:lstStyle/>
          <a:p>
            <a:pPr marL="0" indent="0">
              <a:buNone/>
            </a:pPr>
            <a:r>
              <a:rPr lang="en-IN" sz="1800" dirty="0"/>
              <a:t>This study is aimed at researching various machine learning techniques to predict the forest cover type on the dataset provided by Remote Sensing and GIS Program, Colorado State University. The algorithms have been chosen based on researching previous work on the same dataset and the academic knowledge acquired. Random forest &amp; Extra trees were seen as overall best in terms of both accuracy and speed.</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07118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C001CB-C944-4EFC-9F19-2B98F2D62501}"/>
              </a:ext>
            </a:extLst>
          </p:cNvPr>
          <p:cNvSpPr txBox="1">
            <a:spLocks/>
          </p:cNvSpPr>
          <p:nvPr/>
        </p:nvSpPr>
        <p:spPr>
          <a:xfrm>
            <a:off x="389744" y="175393"/>
            <a:ext cx="10515600" cy="668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Exploratory Analysis – Box plots and scatter plots</a:t>
            </a:r>
          </a:p>
        </p:txBody>
      </p:sp>
      <p:pic>
        <p:nvPicPr>
          <p:cNvPr id="10" name="image50.png">
            <a:extLst>
              <a:ext uri="{FF2B5EF4-FFF2-40B4-BE49-F238E27FC236}">
                <a16:creationId xmlns:a16="http://schemas.microsoft.com/office/drawing/2014/main" id="{64D5ECEE-0653-4123-897A-291F199800D9}"/>
              </a:ext>
            </a:extLst>
          </p:cNvPr>
          <p:cNvPicPr/>
          <p:nvPr/>
        </p:nvPicPr>
        <p:blipFill>
          <a:blip r:embed="rId2"/>
          <a:srcRect/>
          <a:stretch>
            <a:fillRect/>
          </a:stretch>
        </p:blipFill>
        <p:spPr>
          <a:xfrm>
            <a:off x="389744" y="843938"/>
            <a:ext cx="7466351" cy="3623131"/>
          </a:xfrm>
          <a:prstGeom prst="rect">
            <a:avLst/>
          </a:prstGeom>
          <a:ln/>
        </p:spPr>
      </p:pic>
      <p:pic>
        <p:nvPicPr>
          <p:cNvPr id="11" name="image32.png">
            <a:extLst>
              <a:ext uri="{FF2B5EF4-FFF2-40B4-BE49-F238E27FC236}">
                <a16:creationId xmlns:a16="http://schemas.microsoft.com/office/drawing/2014/main" id="{744A8425-150A-4EF3-B069-3359DC2374CE}"/>
              </a:ext>
            </a:extLst>
          </p:cNvPr>
          <p:cNvPicPr/>
          <p:nvPr/>
        </p:nvPicPr>
        <p:blipFill>
          <a:blip r:embed="rId3"/>
          <a:srcRect/>
          <a:stretch>
            <a:fillRect/>
          </a:stretch>
        </p:blipFill>
        <p:spPr>
          <a:xfrm>
            <a:off x="389744" y="4682346"/>
            <a:ext cx="7466350" cy="2087958"/>
          </a:xfrm>
          <a:prstGeom prst="rect">
            <a:avLst/>
          </a:prstGeom>
          <a:ln/>
        </p:spPr>
      </p:pic>
      <p:pic>
        <p:nvPicPr>
          <p:cNvPr id="12" name="image29.png">
            <a:extLst>
              <a:ext uri="{FF2B5EF4-FFF2-40B4-BE49-F238E27FC236}">
                <a16:creationId xmlns:a16="http://schemas.microsoft.com/office/drawing/2014/main" id="{700BD799-6B03-4817-A754-2282A451F3DD}"/>
              </a:ext>
            </a:extLst>
          </p:cNvPr>
          <p:cNvPicPr/>
          <p:nvPr/>
        </p:nvPicPr>
        <p:blipFill>
          <a:blip r:embed="rId4"/>
          <a:srcRect/>
          <a:stretch>
            <a:fillRect/>
          </a:stretch>
        </p:blipFill>
        <p:spPr>
          <a:xfrm>
            <a:off x="8414479" y="4594649"/>
            <a:ext cx="3387777" cy="2175655"/>
          </a:xfrm>
          <a:prstGeom prst="rect">
            <a:avLst/>
          </a:prstGeom>
          <a:ln/>
        </p:spPr>
      </p:pic>
      <p:pic>
        <p:nvPicPr>
          <p:cNvPr id="13" name="image26.png">
            <a:extLst>
              <a:ext uri="{FF2B5EF4-FFF2-40B4-BE49-F238E27FC236}">
                <a16:creationId xmlns:a16="http://schemas.microsoft.com/office/drawing/2014/main" id="{E896B038-9EC1-4E95-ACC5-FCF11EA13F61}"/>
              </a:ext>
            </a:extLst>
          </p:cNvPr>
          <p:cNvPicPr/>
          <p:nvPr/>
        </p:nvPicPr>
        <p:blipFill>
          <a:blip r:embed="rId5"/>
          <a:srcRect/>
          <a:stretch>
            <a:fillRect/>
          </a:stretch>
        </p:blipFill>
        <p:spPr>
          <a:xfrm>
            <a:off x="8272582" y="843938"/>
            <a:ext cx="3671570" cy="2489200"/>
          </a:xfrm>
          <a:prstGeom prst="rect">
            <a:avLst/>
          </a:prstGeom>
          <a:ln/>
        </p:spPr>
      </p:pic>
    </p:spTree>
    <p:extLst>
      <p:ext uri="{BB962C8B-B14F-4D97-AF65-F5344CB8AC3E}">
        <p14:creationId xmlns:p14="http://schemas.microsoft.com/office/powerpoint/2010/main" val="19513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0CF553-7418-41C6-B4BD-4B6B43AF1CA8}"/>
              </a:ext>
            </a:extLst>
          </p:cNvPr>
          <p:cNvSpPr>
            <a:spLocks noGrp="1"/>
          </p:cNvSpPr>
          <p:nvPr>
            <p:ph type="title"/>
          </p:nvPr>
        </p:nvSpPr>
        <p:spPr>
          <a:xfrm>
            <a:off x="838200" y="351270"/>
            <a:ext cx="10515600" cy="668545"/>
          </a:xfrm>
        </p:spPr>
        <p:txBody>
          <a:bodyPr>
            <a:normAutofit/>
          </a:bodyPr>
          <a:lstStyle/>
          <a:p>
            <a:r>
              <a:rPr lang="en-IN" sz="2800" dirty="0"/>
              <a:t>Exploratory Analysis - Box plots and scatter plots </a:t>
            </a:r>
          </a:p>
        </p:txBody>
      </p:sp>
      <p:pic>
        <p:nvPicPr>
          <p:cNvPr id="19" name="image25.png">
            <a:extLst>
              <a:ext uri="{FF2B5EF4-FFF2-40B4-BE49-F238E27FC236}">
                <a16:creationId xmlns:a16="http://schemas.microsoft.com/office/drawing/2014/main" id="{D75BF610-DE05-4B92-9D55-C0B8EFD6941F}"/>
              </a:ext>
            </a:extLst>
          </p:cNvPr>
          <p:cNvPicPr/>
          <p:nvPr/>
        </p:nvPicPr>
        <p:blipFill>
          <a:blip r:embed="rId2"/>
          <a:srcRect/>
          <a:stretch>
            <a:fillRect/>
          </a:stretch>
        </p:blipFill>
        <p:spPr>
          <a:xfrm>
            <a:off x="4679315" y="1084689"/>
            <a:ext cx="2920698" cy="2850239"/>
          </a:xfrm>
          <a:prstGeom prst="rect">
            <a:avLst/>
          </a:prstGeom>
          <a:ln/>
        </p:spPr>
      </p:pic>
      <p:pic>
        <p:nvPicPr>
          <p:cNvPr id="20" name="image36.png">
            <a:extLst>
              <a:ext uri="{FF2B5EF4-FFF2-40B4-BE49-F238E27FC236}">
                <a16:creationId xmlns:a16="http://schemas.microsoft.com/office/drawing/2014/main" id="{F8153602-1791-469F-BDC9-6F1F8BAEBAEE}"/>
              </a:ext>
            </a:extLst>
          </p:cNvPr>
          <p:cNvPicPr/>
          <p:nvPr/>
        </p:nvPicPr>
        <p:blipFill>
          <a:blip r:embed="rId3"/>
          <a:srcRect/>
          <a:stretch>
            <a:fillRect/>
          </a:stretch>
        </p:blipFill>
        <p:spPr>
          <a:xfrm>
            <a:off x="8621758" y="867997"/>
            <a:ext cx="3070569" cy="2962000"/>
          </a:xfrm>
          <a:prstGeom prst="rect">
            <a:avLst/>
          </a:prstGeom>
          <a:ln/>
        </p:spPr>
      </p:pic>
      <p:sp>
        <p:nvSpPr>
          <p:cNvPr id="21" name="Title 1">
            <a:extLst>
              <a:ext uri="{FF2B5EF4-FFF2-40B4-BE49-F238E27FC236}">
                <a16:creationId xmlns:a16="http://schemas.microsoft.com/office/drawing/2014/main" id="{F6A1CB43-877F-4B1C-AA7D-44BD7146AAD9}"/>
              </a:ext>
            </a:extLst>
          </p:cNvPr>
          <p:cNvSpPr txBox="1">
            <a:spLocks/>
          </p:cNvSpPr>
          <p:nvPr/>
        </p:nvSpPr>
        <p:spPr>
          <a:xfrm>
            <a:off x="990600" y="3934928"/>
            <a:ext cx="10515600" cy="2850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t>The following can be inferred from the diagrams :</a:t>
            </a:r>
          </a:p>
          <a:p>
            <a:pPr marL="285750" indent="-285750">
              <a:buFont typeface="Wingdings" panose="05000000000000000000" pitchFamily="2" charset="2"/>
              <a:buChar char="v"/>
            </a:pPr>
            <a:r>
              <a:rPr lang="en-IN" sz="1800" dirty="0"/>
              <a:t>Significant number of outliers were observed in cover type (1,2,3,5,6)</a:t>
            </a:r>
          </a:p>
          <a:p>
            <a:pPr marL="285750" indent="-285750">
              <a:buFont typeface="Wingdings" panose="05000000000000000000" pitchFamily="2" charset="2"/>
              <a:buChar char="v"/>
            </a:pPr>
            <a:r>
              <a:rPr lang="en-IN" sz="1800" dirty="0"/>
              <a:t>Most of data variance were encountered in top 11 features.</a:t>
            </a:r>
          </a:p>
          <a:p>
            <a:pPr marL="285750" indent="-285750">
              <a:buFont typeface="Wingdings" panose="05000000000000000000" pitchFamily="2" charset="2"/>
              <a:buChar char="v"/>
            </a:pPr>
            <a:r>
              <a:rPr lang="en-IN" sz="1800" dirty="0"/>
              <a:t>For </a:t>
            </a:r>
            <a:r>
              <a:rPr lang="en-IN" sz="1800" dirty="0" err="1"/>
              <a:t>CoverType</a:t>
            </a:r>
            <a:r>
              <a:rPr lang="en-IN" sz="1800" dirty="0"/>
              <a:t> 3,4, the data distribution is limited to fewer features.</a:t>
            </a:r>
          </a:p>
          <a:p>
            <a:pPr marL="285750" indent="-285750">
              <a:buFont typeface="Wingdings" panose="05000000000000000000" pitchFamily="2" charset="2"/>
              <a:buChar char="v"/>
            </a:pPr>
            <a:r>
              <a:rPr lang="en-IN" sz="1800" dirty="0"/>
              <a:t>Correlation between Aspect and </a:t>
            </a:r>
            <a:r>
              <a:rPr lang="en-IN" sz="1800" dirty="0" err="1"/>
              <a:t>Hillshades</a:t>
            </a:r>
            <a:r>
              <a:rPr lang="en-IN" sz="1800" dirty="0"/>
              <a:t> attributes shows a sigmoid pattern.</a:t>
            </a:r>
          </a:p>
          <a:p>
            <a:pPr marL="285750" indent="-285750">
              <a:buFont typeface="Wingdings" panose="05000000000000000000" pitchFamily="2" charset="2"/>
              <a:buChar char="v"/>
            </a:pPr>
            <a:r>
              <a:rPr lang="en-IN" sz="1800" dirty="0"/>
              <a:t>Horizontal distance to hydrology and vertical distance to hydrology gives a linear pattern.</a:t>
            </a:r>
          </a:p>
          <a:p>
            <a:pPr marL="285750" indent="-285750">
              <a:buFont typeface="Wingdings" panose="05000000000000000000" pitchFamily="2" charset="2"/>
              <a:buChar char="v"/>
            </a:pPr>
            <a:endParaRPr lang="en-IN" sz="1800" dirty="0"/>
          </a:p>
          <a:p>
            <a:endParaRPr lang="en-IN" sz="1800" dirty="0"/>
          </a:p>
          <a:p>
            <a:r>
              <a:rPr lang="en-IN" sz="2800" dirty="0"/>
              <a:t> </a:t>
            </a:r>
          </a:p>
        </p:txBody>
      </p:sp>
      <p:pic>
        <p:nvPicPr>
          <p:cNvPr id="22" name="image47.png">
            <a:extLst>
              <a:ext uri="{FF2B5EF4-FFF2-40B4-BE49-F238E27FC236}">
                <a16:creationId xmlns:a16="http://schemas.microsoft.com/office/drawing/2014/main" id="{2A2D0123-0C8E-4959-8571-FA4371593457}"/>
              </a:ext>
            </a:extLst>
          </p:cNvPr>
          <p:cNvPicPr/>
          <p:nvPr/>
        </p:nvPicPr>
        <p:blipFill>
          <a:blip r:embed="rId4"/>
          <a:srcRect/>
          <a:stretch>
            <a:fillRect/>
          </a:stretch>
        </p:blipFill>
        <p:spPr>
          <a:xfrm>
            <a:off x="990600" y="1124746"/>
            <a:ext cx="3251616" cy="2810182"/>
          </a:xfrm>
          <a:prstGeom prst="rect">
            <a:avLst/>
          </a:prstGeom>
          <a:ln/>
        </p:spPr>
      </p:pic>
    </p:spTree>
    <p:extLst>
      <p:ext uri="{BB962C8B-B14F-4D97-AF65-F5344CB8AC3E}">
        <p14:creationId xmlns:p14="http://schemas.microsoft.com/office/powerpoint/2010/main" val="52464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937D65-2BC2-4DBC-9230-6FD22AEFFBEA}"/>
              </a:ext>
            </a:extLst>
          </p:cNvPr>
          <p:cNvSpPr>
            <a:spLocks noGrp="1"/>
          </p:cNvSpPr>
          <p:nvPr>
            <p:ph type="title"/>
          </p:nvPr>
        </p:nvSpPr>
        <p:spPr>
          <a:xfrm>
            <a:off x="838200" y="351270"/>
            <a:ext cx="10515600" cy="668545"/>
          </a:xfrm>
        </p:spPr>
        <p:txBody>
          <a:bodyPr>
            <a:normAutofit/>
          </a:bodyPr>
          <a:lstStyle/>
          <a:p>
            <a:r>
              <a:rPr lang="en-IN" sz="2800" dirty="0"/>
              <a:t>Feature Engineering </a:t>
            </a:r>
          </a:p>
        </p:txBody>
      </p:sp>
      <p:sp>
        <p:nvSpPr>
          <p:cNvPr id="10" name="Title 1">
            <a:extLst>
              <a:ext uri="{FF2B5EF4-FFF2-40B4-BE49-F238E27FC236}">
                <a16:creationId xmlns:a16="http://schemas.microsoft.com/office/drawing/2014/main" id="{70BDED34-FA72-4919-B07B-1C8C0F77030A}"/>
              </a:ext>
            </a:extLst>
          </p:cNvPr>
          <p:cNvSpPr txBox="1">
            <a:spLocks/>
          </p:cNvSpPr>
          <p:nvPr/>
        </p:nvSpPr>
        <p:spPr>
          <a:xfrm>
            <a:off x="990600" y="1268165"/>
            <a:ext cx="10515600" cy="2160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v"/>
            </a:pPr>
            <a:r>
              <a:rPr lang="en-IN" sz="2800" dirty="0"/>
              <a:t>Feature Scaling</a:t>
            </a:r>
          </a:p>
          <a:p>
            <a:pPr marL="457200" indent="-457200">
              <a:buFont typeface="Wingdings" panose="05000000000000000000" pitchFamily="2" charset="2"/>
              <a:buChar char="v"/>
            </a:pPr>
            <a:r>
              <a:rPr lang="en-IN" sz="2800" dirty="0"/>
              <a:t>Dimensionality Reduction</a:t>
            </a:r>
          </a:p>
          <a:p>
            <a:pPr marL="457200" indent="-457200">
              <a:buFont typeface="Wingdings" panose="05000000000000000000" pitchFamily="2" charset="2"/>
              <a:buChar char="Ø"/>
            </a:pPr>
            <a:r>
              <a:rPr lang="en-IN" sz="2800" dirty="0"/>
              <a:t>PCA</a:t>
            </a:r>
          </a:p>
          <a:p>
            <a:pPr marL="457200" indent="-457200">
              <a:buFont typeface="Wingdings" panose="05000000000000000000" pitchFamily="2" charset="2"/>
              <a:buChar char="Ø"/>
            </a:pPr>
            <a:r>
              <a:rPr lang="en-IN" sz="2800" dirty="0"/>
              <a:t>Feature Importance based reduction</a:t>
            </a:r>
          </a:p>
          <a:p>
            <a:pPr marL="457200" indent="-457200">
              <a:buFont typeface="Wingdings" panose="05000000000000000000" pitchFamily="2" charset="2"/>
              <a:buChar char="Ø"/>
            </a:pPr>
            <a:r>
              <a:rPr lang="en-IN" sz="2800" dirty="0"/>
              <a:t>Reverse ‘One-Hot Encoding’ </a:t>
            </a:r>
          </a:p>
        </p:txBody>
      </p:sp>
      <p:pic>
        <p:nvPicPr>
          <p:cNvPr id="11" name="image35.png">
            <a:extLst>
              <a:ext uri="{FF2B5EF4-FFF2-40B4-BE49-F238E27FC236}">
                <a16:creationId xmlns:a16="http://schemas.microsoft.com/office/drawing/2014/main" id="{69EFC241-10D3-4CCC-8A6A-D89FD203F69D}"/>
              </a:ext>
            </a:extLst>
          </p:cNvPr>
          <p:cNvPicPr/>
          <p:nvPr/>
        </p:nvPicPr>
        <p:blipFill>
          <a:blip r:embed="rId2"/>
          <a:srcRect/>
          <a:stretch>
            <a:fillRect/>
          </a:stretch>
        </p:blipFill>
        <p:spPr>
          <a:xfrm>
            <a:off x="838199" y="3712089"/>
            <a:ext cx="10389433" cy="2943543"/>
          </a:xfrm>
          <a:prstGeom prst="rect">
            <a:avLst/>
          </a:prstGeom>
          <a:ln/>
        </p:spPr>
      </p:pic>
    </p:spTree>
    <p:extLst>
      <p:ext uri="{BB962C8B-B14F-4D97-AF65-F5344CB8AC3E}">
        <p14:creationId xmlns:p14="http://schemas.microsoft.com/office/powerpoint/2010/main" val="394486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937D65-2BC2-4DBC-9230-6FD22AEFFBEA}"/>
              </a:ext>
            </a:extLst>
          </p:cNvPr>
          <p:cNvSpPr>
            <a:spLocks noGrp="1"/>
          </p:cNvSpPr>
          <p:nvPr>
            <p:ph type="title"/>
          </p:nvPr>
        </p:nvSpPr>
        <p:spPr>
          <a:xfrm>
            <a:off x="838200" y="351270"/>
            <a:ext cx="10515600" cy="668545"/>
          </a:xfrm>
        </p:spPr>
        <p:txBody>
          <a:bodyPr>
            <a:normAutofit/>
          </a:bodyPr>
          <a:lstStyle/>
          <a:p>
            <a:r>
              <a:rPr lang="en-IN" sz="2800" dirty="0"/>
              <a:t>ML Algorithms Implemented</a:t>
            </a:r>
          </a:p>
        </p:txBody>
      </p:sp>
      <p:sp>
        <p:nvSpPr>
          <p:cNvPr id="10" name="Title 1">
            <a:extLst>
              <a:ext uri="{FF2B5EF4-FFF2-40B4-BE49-F238E27FC236}">
                <a16:creationId xmlns:a16="http://schemas.microsoft.com/office/drawing/2014/main" id="{70BDED34-FA72-4919-B07B-1C8C0F77030A}"/>
              </a:ext>
            </a:extLst>
          </p:cNvPr>
          <p:cNvSpPr txBox="1">
            <a:spLocks/>
          </p:cNvSpPr>
          <p:nvPr/>
        </p:nvSpPr>
        <p:spPr>
          <a:xfrm>
            <a:off x="990600" y="1268165"/>
            <a:ext cx="10515600" cy="216083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v"/>
            </a:pPr>
            <a:r>
              <a:rPr lang="en-IN" sz="2800" dirty="0"/>
              <a:t>Random Forest</a:t>
            </a:r>
          </a:p>
          <a:p>
            <a:pPr marL="457200" indent="-457200">
              <a:buFont typeface="Wingdings" panose="05000000000000000000" pitchFamily="2" charset="2"/>
              <a:buChar char="v"/>
            </a:pPr>
            <a:r>
              <a:rPr lang="en-IN" sz="2800" dirty="0"/>
              <a:t>Extremely Randomized tree Classifier</a:t>
            </a:r>
          </a:p>
          <a:p>
            <a:pPr marL="457200" indent="-457200">
              <a:buFont typeface="Wingdings" panose="05000000000000000000" pitchFamily="2" charset="2"/>
              <a:buChar char="v"/>
            </a:pPr>
            <a:r>
              <a:rPr lang="en-IN" sz="2800" dirty="0"/>
              <a:t>Support Vector Machine - Multi-Class</a:t>
            </a:r>
          </a:p>
          <a:p>
            <a:pPr marL="457200" indent="-457200">
              <a:buFont typeface="Wingdings" panose="05000000000000000000" pitchFamily="2" charset="2"/>
              <a:buChar char="v"/>
            </a:pPr>
            <a:r>
              <a:rPr lang="en-IN" sz="2800" dirty="0"/>
              <a:t>Neural Network</a:t>
            </a:r>
          </a:p>
          <a:p>
            <a:pPr marL="457200" indent="-457200">
              <a:buFont typeface="Wingdings" panose="05000000000000000000" pitchFamily="2" charset="2"/>
              <a:buChar char="v"/>
            </a:pPr>
            <a:r>
              <a:rPr lang="en-IN" sz="2800" dirty="0"/>
              <a:t>Logistic Regression</a:t>
            </a:r>
          </a:p>
          <a:p>
            <a:pPr marL="457200" indent="-457200">
              <a:buFont typeface="Wingdings" panose="05000000000000000000" pitchFamily="2" charset="2"/>
              <a:buChar char="v"/>
            </a:pPr>
            <a:r>
              <a:rPr lang="en-IN" sz="2800" dirty="0"/>
              <a:t>Naive Bayes</a:t>
            </a:r>
          </a:p>
          <a:p>
            <a:pPr marL="457200" indent="-457200">
              <a:buFont typeface="Wingdings" panose="05000000000000000000" pitchFamily="2" charset="2"/>
              <a:buChar char="v"/>
            </a:pPr>
            <a:endParaRPr lang="en-IN" sz="2800" dirty="0"/>
          </a:p>
        </p:txBody>
      </p:sp>
    </p:spTree>
    <p:extLst>
      <p:ext uri="{BB962C8B-B14F-4D97-AF65-F5344CB8AC3E}">
        <p14:creationId xmlns:p14="http://schemas.microsoft.com/office/powerpoint/2010/main" val="222595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937D65-2BC2-4DBC-9230-6FD22AEFFBEA}"/>
              </a:ext>
            </a:extLst>
          </p:cNvPr>
          <p:cNvSpPr>
            <a:spLocks noGrp="1"/>
          </p:cNvSpPr>
          <p:nvPr>
            <p:ph type="title"/>
          </p:nvPr>
        </p:nvSpPr>
        <p:spPr>
          <a:xfrm>
            <a:off x="838200" y="351270"/>
            <a:ext cx="10515600" cy="668545"/>
          </a:xfrm>
        </p:spPr>
        <p:txBody>
          <a:bodyPr>
            <a:normAutofit/>
          </a:bodyPr>
          <a:lstStyle/>
          <a:p>
            <a:r>
              <a:rPr lang="en-IN" sz="2800" dirty="0"/>
              <a:t>Model Comparison</a:t>
            </a:r>
          </a:p>
        </p:txBody>
      </p:sp>
      <p:pic>
        <p:nvPicPr>
          <p:cNvPr id="5" name="image39.png">
            <a:extLst>
              <a:ext uri="{FF2B5EF4-FFF2-40B4-BE49-F238E27FC236}">
                <a16:creationId xmlns:a16="http://schemas.microsoft.com/office/drawing/2014/main" id="{BA2BAC71-4B40-4174-9205-FA449DEC9007}"/>
              </a:ext>
            </a:extLst>
          </p:cNvPr>
          <p:cNvPicPr/>
          <p:nvPr/>
        </p:nvPicPr>
        <p:blipFill>
          <a:blip r:embed="rId2"/>
          <a:srcRect/>
          <a:stretch>
            <a:fillRect/>
          </a:stretch>
        </p:blipFill>
        <p:spPr>
          <a:xfrm>
            <a:off x="331032" y="1671403"/>
            <a:ext cx="5185347" cy="4835327"/>
          </a:xfrm>
          <a:prstGeom prst="rect">
            <a:avLst/>
          </a:prstGeom>
          <a:ln/>
        </p:spPr>
      </p:pic>
      <p:pic>
        <p:nvPicPr>
          <p:cNvPr id="6" name="Picture 5">
            <a:extLst>
              <a:ext uri="{FF2B5EF4-FFF2-40B4-BE49-F238E27FC236}">
                <a16:creationId xmlns:a16="http://schemas.microsoft.com/office/drawing/2014/main" id="{0717BCF7-6EAF-463E-A65B-CFB079D880FB}"/>
              </a:ext>
            </a:extLst>
          </p:cNvPr>
          <p:cNvPicPr/>
          <p:nvPr/>
        </p:nvPicPr>
        <p:blipFill>
          <a:blip r:embed="rId3"/>
          <a:stretch>
            <a:fillRect/>
          </a:stretch>
        </p:blipFill>
        <p:spPr>
          <a:xfrm>
            <a:off x="5741233" y="1557977"/>
            <a:ext cx="6357079" cy="4303177"/>
          </a:xfrm>
          <a:prstGeom prst="rect">
            <a:avLst/>
          </a:prstGeom>
        </p:spPr>
      </p:pic>
    </p:spTree>
    <p:extLst>
      <p:ext uri="{BB962C8B-B14F-4D97-AF65-F5344CB8AC3E}">
        <p14:creationId xmlns:p14="http://schemas.microsoft.com/office/powerpoint/2010/main" val="379742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937D65-2BC2-4DBC-9230-6FD22AEFFBEA}"/>
              </a:ext>
            </a:extLst>
          </p:cNvPr>
          <p:cNvSpPr>
            <a:spLocks noGrp="1"/>
          </p:cNvSpPr>
          <p:nvPr>
            <p:ph type="title"/>
          </p:nvPr>
        </p:nvSpPr>
        <p:spPr>
          <a:xfrm>
            <a:off x="838200" y="351270"/>
            <a:ext cx="10515600" cy="743012"/>
          </a:xfrm>
        </p:spPr>
        <p:txBody>
          <a:bodyPr>
            <a:normAutofit/>
          </a:bodyPr>
          <a:lstStyle/>
          <a:p>
            <a:r>
              <a:rPr lang="en-IN" sz="2800" dirty="0"/>
              <a:t>Interesting Observation about models performance</a:t>
            </a:r>
          </a:p>
        </p:txBody>
      </p:sp>
      <p:sp>
        <p:nvSpPr>
          <p:cNvPr id="7" name="Title 1">
            <a:extLst>
              <a:ext uri="{FF2B5EF4-FFF2-40B4-BE49-F238E27FC236}">
                <a16:creationId xmlns:a16="http://schemas.microsoft.com/office/drawing/2014/main" id="{835E6CC4-684C-4614-A53C-A992FC2000BD}"/>
              </a:ext>
            </a:extLst>
          </p:cNvPr>
          <p:cNvSpPr txBox="1">
            <a:spLocks/>
          </p:cNvSpPr>
          <p:nvPr/>
        </p:nvSpPr>
        <p:spPr>
          <a:xfrm>
            <a:off x="870680" y="998348"/>
            <a:ext cx="10515600" cy="1789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t>There is an interesting observation about models performance for cover type 4 &amp; 5 </a:t>
            </a:r>
          </a:p>
          <a:p>
            <a:r>
              <a:rPr lang="en-IN" sz="1800" dirty="0"/>
              <a:t>The no of records for Cover type 4 = 2747</a:t>
            </a:r>
          </a:p>
          <a:p>
            <a:r>
              <a:rPr lang="en-IN" sz="1800" dirty="0"/>
              <a:t>The no of records for Cover type 5 = 9493</a:t>
            </a:r>
          </a:p>
          <a:p>
            <a:r>
              <a:rPr lang="en-IN" sz="1800" dirty="0"/>
              <a:t>For all other cover types, the number of records is way above (at least &gt;10k)</a:t>
            </a:r>
          </a:p>
          <a:p>
            <a:r>
              <a:rPr lang="en-IN" sz="1800" dirty="0"/>
              <a:t> </a:t>
            </a:r>
          </a:p>
          <a:p>
            <a:r>
              <a:rPr lang="en-IN" sz="1800" dirty="0"/>
              <a:t>But we observe an unusual dip in Models performance for Cover type 5</a:t>
            </a:r>
          </a:p>
        </p:txBody>
      </p:sp>
      <p:pic>
        <p:nvPicPr>
          <p:cNvPr id="10" name="Picture 9">
            <a:extLst>
              <a:ext uri="{FF2B5EF4-FFF2-40B4-BE49-F238E27FC236}">
                <a16:creationId xmlns:a16="http://schemas.microsoft.com/office/drawing/2014/main" id="{27E27AD6-9636-42C3-BB0F-0ED3D1288982}"/>
              </a:ext>
            </a:extLst>
          </p:cNvPr>
          <p:cNvPicPr/>
          <p:nvPr/>
        </p:nvPicPr>
        <p:blipFill>
          <a:blip r:embed="rId2"/>
          <a:stretch>
            <a:fillRect/>
          </a:stretch>
        </p:blipFill>
        <p:spPr>
          <a:xfrm>
            <a:off x="880673" y="2788168"/>
            <a:ext cx="2671996" cy="2698231"/>
          </a:xfrm>
          <a:prstGeom prst="rect">
            <a:avLst/>
          </a:prstGeom>
        </p:spPr>
      </p:pic>
      <p:sp>
        <p:nvSpPr>
          <p:cNvPr id="11" name="Title 1">
            <a:extLst>
              <a:ext uri="{FF2B5EF4-FFF2-40B4-BE49-F238E27FC236}">
                <a16:creationId xmlns:a16="http://schemas.microsoft.com/office/drawing/2014/main" id="{D2A7897E-A90F-4FF9-BB5E-7D2CDB72148F}"/>
              </a:ext>
            </a:extLst>
          </p:cNvPr>
          <p:cNvSpPr txBox="1">
            <a:spLocks/>
          </p:cNvSpPr>
          <p:nvPr/>
        </p:nvSpPr>
        <p:spPr>
          <a:xfrm>
            <a:off x="3901192" y="5068179"/>
            <a:ext cx="7806126" cy="1789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t>Apart from Random Forest &amp; Extra random trees all other models give least precision for cover type 5 whereas their performance is much better for cover type 4 which has least number of records.</a:t>
            </a:r>
          </a:p>
          <a:p>
            <a:r>
              <a:rPr lang="en-IN" sz="1800" dirty="0"/>
              <a:t>So, we observe data of cover type 4 &amp; 5 in more depth</a:t>
            </a:r>
          </a:p>
        </p:txBody>
      </p:sp>
    </p:spTree>
    <p:extLst>
      <p:ext uri="{BB962C8B-B14F-4D97-AF65-F5344CB8AC3E}">
        <p14:creationId xmlns:p14="http://schemas.microsoft.com/office/powerpoint/2010/main" val="415386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F407-2FFE-4122-81A4-325BCC863FA8}"/>
              </a:ext>
            </a:extLst>
          </p:cNvPr>
          <p:cNvSpPr>
            <a:spLocks noGrp="1"/>
          </p:cNvSpPr>
          <p:nvPr>
            <p:ph type="title"/>
          </p:nvPr>
        </p:nvSpPr>
        <p:spPr>
          <a:xfrm>
            <a:off x="838200" y="365125"/>
            <a:ext cx="10515600" cy="534285"/>
          </a:xfrm>
        </p:spPr>
        <p:txBody>
          <a:bodyPr>
            <a:normAutofit/>
          </a:bodyPr>
          <a:lstStyle/>
          <a:p>
            <a:r>
              <a:rPr lang="en-IN" sz="3200" dirty="0"/>
              <a:t>Violin Plots for Cover Type 4&amp;5</a:t>
            </a:r>
          </a:p>
        </p:txBody>
      </p:sp>
      <p:pic>
        <p:nvPicPr>
          <p:cNvPr id="4" name="Picture 3">
            <a:extLst>
              <a:ext uri="{FF2B5EF4-FFF2-40B4-BE49-F238E27FC236}">
                <a16:creationId xmlns:a16="http://schemas.microsoft.com/office/drawing/2014/main" id="{A4F5E72E-778F-40B3-B064-31DE49E12931}"/>
              </a:ext>
            </a:extLst>
          </p:cNvPr>
          <p:cNvPicPr/>
          <p:nvPr/>
        </p:nvPicPr>
        <p:blipFill>
          <a:blip r:embed="rId2"/>
          <a:stretch>
            <a:fillRect/>
          </a:stretch>
        </p:blipFill>
        <p:spPr>
          <a:xfrm>
            <a:off x="148574" y="1172276"/>
            <a:ext cx="5838825" cy="3189862"/>
          </a:xfrm>
          <a:prstGeom prst="rect">
            <a:avLst/>
          </a:prstGeom>
        </p:spPr>
      </p:pic>
      <p:pic>
        <p:nvPicPr>
          <p:cNvPr id="5" name="Picture 4">
            <a:extLst>
              <a:ext uri="{FF2B5EF4-FFF2-40B4-BE49-F238E27FC236}">
                <a16:creationId xmlns:a16="http://schemas.microsoft.com/office/drawing/2014/main" id="{ECEFC6B5-4426-4A87-8412-0BB8DC32F608}"/>
              </a:ext>
            </a:extLst>
          </p:cNvPr>
          <p:cNvPicPr/>
          <p:nvPr/>
        </p:nvPicPr>
        <p:blipFill>
          <a:blip r:embed="rId3"/>
          <a:stretch>
            <a:fillRect/>
          </a:stretch>
        </p:blipFill>
        <p:spPr>
          <a:xfrm>
            <a:off x="5987399" y="1053212"/>
            <a:ext cx="6105525" cy="3308925"/>
          </a:xfrm>
          <a:prstGeom prst="rect">
            <a:avLst/>
          </a:prstGeom>
        </p:spPr>
      </p:pic>
      <p:sp>
        <p:nvSpPr>
          <p:cNvPr id="6" name="Title 1">
            <a:extLst>
              <a:ext uri="{FF2B5EF4-FFF2-40B4-BE49-F238E27FC236}">
                <a16:creationId xmlns:a16="http://schemas.microsoft.com/office/drawing/2014/main" id="{DFF4C216-EF9F-4F77-AB73-BA1F6B4A7BE3}"/>
              </a:ext>
            </a:extLst>
          </p:cNvPr>
          <p:cNvSpPr txBox="1">
            <a:spLocks/>
          </p:cNvSpPr>
          <p:nvPr/>
        </p:nvSpPr>
        <p:spPr>
          <a:xfrm>
            <a:off x="525906" y="4635003"/>
            <a:ext cx="11406263" cy="2050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a:t>we can draw following conclusions for a multilabel dataset based on our observation:</a:t>
            </a:r>
          </a:p>
          <a:p>
            <a:pPr marL="342900" lvl="0" indent="-342900">
              <a:buFont typeface="Wingdings" panose="05000000000000000000" pitchFamily="2" charset="2"/>
              <a:buChar char="Ø"/>
            </a:pPr>
            <a:r>
              <a:rPr lang="en-IN" sz="2000" dirty="0"/>
              <a:t>If the number of data records (for a given label) are high the learning models can better handle the scattering and outliers and still give good performance.</a:t>
            </a:r>
          </a:p>
          <a:p>
            <a:pPr marL="342900" indent="-342900">
              <a:buFont typeface="Wingdings" panose="05000000000000000000" pitchFamily="2" charset="2"/>
              <a:buChar char="Ø"/>
            </a:pPr>
            <a:r>
              <a:rPr lang="en-IN" sz="2000" dirty="0"/>
              <a:t>If the number of data records (for a given label) are low the learning models give low performance if the data has high variance and spread across features.</a:t>
            </a:r>
          </a:p>
        </p:txBody>
      </p:sp>
    </p:spTree>
    <p:extLst>
      <p:ext uri="{BB962C8B-B14F-4D97-AF65-F5344CB8AC3E}">
        <p14:creationId xmlns:p14="http://schemas.microsoft.com/office/powerpoint/2010/main" val="268051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426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Forest Cover type Classification </vt:lpstr>
      <vt:lpstr>Abstract</vt:lpstr>
      <vt:lpstr>PowerPoint Presentation</vt:lpstr>
      <vt:lpstr>Exploratory Analysis - Box plots and scatter plots </vt:lpstr>
      <vt:lpstr>Feature Engineering </vt:lpstr>
      <vt:lpstr>ML Algorithms Implemented</vt:lpstr>
      <vt:lpstr>Model Comparison</vt:lpstr>
      <vt:lpstr>Interesting Observation about models performance</vt:lpstr>
      <vt:lpstr>Violin Plots for Cover Type 4&amp;5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korde</dc:creator>
  <cp:lastModifiedBy>tushar korde</cp:lastModifiedBy>
  <cp:revision>14</cp:revision>
  <dcterms:created xsi:type="dcterms:W3CDTF">2018-08-12T11:10:59Z</dcterms:created>
  <dcterms:modified xsi:type="dcterms:W3CDTF">2018-08-12T14:11:17Z</dcterms:modified>
</cp:coreProperties>
</file>