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1" r:id="rId4"/>
    <p:sldId id="269" r:id="rId5"/>
    <p:sldId id="27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9283-7F40-4B01-B34D-CE3A36A459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37A4DD-CE93-479B-8581-1CBC846B3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09CC9E-786D-4BCC-BEE3-90523F3349D4}"/>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5" name="Footer Placeholder 4">
            <a:extLst>
              <a:ext uri="{FF2B5EF4-FFF2-40B4-BE49-F238E27FC236}">
                <a16:creationId xmlns:a16="http://schemas.microsoft.com/office/drawing/2014/main" id="{29EAD3AD-DEDC-4CCC-B189-4D66AB697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FA7BB-A05B-4BC5-8665-EC3D7E6FE9C3}"/>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16982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6C45-AF67-4437-BB26-B6DCB0F64C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39C91D-DD61-4AB7-BE15-9A1C5217E3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48B1CA-8CD3-462B-ACD5-B98BDC873A2E}"/>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5" name="Footer Placeholder 4">
            <a:extLst>
              <a:ext uri="{FF2B5EF4-FFF2-40B4-BE49-F238E27FC236}">
                <a16:creationId xmlns:a16="http://schemas.microsoft.com/office/drawing/2014/main" id="{F73EE60E-2FA2-48F8-8F14-29D352F1EA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3C46E-C9E7-408B-B136-5FAE957D64E4}"/>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90396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C0557-BC3D-49FD-B09E-8A1BC792B1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9722A-EBBF-4671-8353-FE230C3AFB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0A93E-4F35-4EFC-9A3D-7E9D91CCA50C}"/>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5" name="Footer Placeholder 4">
            <a:extLst>
              <a:ext uri="{FF2B5EF4-FFF2-40B4-BE49-F238E27FC236}">
                <a16:creationId xmlns:a16="http://schemas.microsoft.com/office/drawing/2014/main" id="{3CDC97C5-0969-4481-A502-63506905E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9F18E-DDBC-45AE-AF45-3ABF1EF54C8C}"/>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00112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0F49-AB45-4CA5-84F6-6E278CD5A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050FA-0AA7-4700-8218-3A26668B71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456DF-D6B5-4FAF-BC61-CED59FD6BDD4}"/>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5" name="Footer Placeholder 4">
            <a:extLst>
              <a:ext uri="{FF2B5EF4-FFF2-40B4-BE49-F238E27FC236}">
                <a16:creationId xmlns:a16="http://schemas.microsoft.com/office/drawing/2014/main" id="{22E651AA-960A-4B22-A48F-ABF85A1D3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8B167-297C-48C1-815B-97E69D80B113}"/>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39803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0B01-EA3D-4BA5-BAB8-032914D8C0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E116A5-BA7D-48FB-84C0-C726F38DD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ADAB8C-806F-428B-A5F9-8AC193925645}"/>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5" name="Footer Placeholder 4">
            <a:extLst>
              <a:ext uri="{FF2B5EF4-FFF2-40B4-BE49-F238E27FC236}">
                <a16:creationId xmlns:a16="http://schemas.microsoft.com/office/drawing/2014/main" id="{2D5F853D-FF9C-4EAA-A73D-00101CA0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4BBFC-4997-491B-80E7-A97AD7868B06}"/>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25693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1A48-8063-4E0D-9DF7-3659654BDA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2546EA-07E3-4A89-B528-CE13C3D402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02ED74-4211-4FCD-A8F2-90F1B8BA87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3217FF-04F4-4514-B735-30348BA11A65}"/>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6" name="Footer Placeholder 5">
            <a:extLst>
              <a:ext uri="{FF2B5EF4-FFF2-40B4-BE49-F238E27FC236}">
                <a16:creationId xmlns:a16="http://schemas.microsoft.com/office/drawing/2014/main" id="{37EF7039-4680-4B09-A71D-D315D1C0A9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645D71-FE5E-4F46-B60E-9DFEF38E1769}"/>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43264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A7DD-68B0-4542-9945-E7D0135098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B5EF1-D2DC-411D-BF2A-5A9E40BFB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74D4AC-67BD-4965-B242-92AA7F8E89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3D2842-810A-454A-A8AF-BFB512EEB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B8A0B7-9E68-441A-AFAF-973B4AB87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B932DF-F824-4CA4-97A4-AAFDE905952B}"/>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8" name="Footer Placeholder 7">
            <a:extLst>
              <a:ext uri="{FF2B5EF4-FFF2-40B4-BE49-F238E27FC236}">
                <a16:creationId xmlns:a16="http://schemas.microsoft.com/office/drawing/2014/main" id="{0DD00577-C900-4CF4-8076-EAF469099C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F3C4FB-A050-4017-94BD-53D1784B6D29}"/>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810615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16BB-A462-4D3F-9145-A31D209990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F0F9C4-86E9-4F6B-B498-1856B7F38C74}"/>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4" name="Footer Placeholder 3">
            <a:extLst>
              <a:ext uri="{FF2B5EF4-FFF2-40B4-BE49-F238E27FC236}">
                <a16:creationId xmlns:a16="http://schemas.microsoft.com/office/drawing/2014/main" id="{D82DDD8C-B58E-462A-B1C4-DFE4B3FBCD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99858-B928-4338-A82A-898CC65C0B35}"/>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72019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7AAF9-0A3B-410C-BB0F-3ED0EEEDB238}"/>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3" name="Footer Placeholder 2">
            <a:extLst>
              <a:ext uri="{FF2B5EF4-FFF2-40B4-BE49-F238E27FC236}">
                <a16:creationId xmlns:a16="http://schemas.microsoft.com/office/drawing/2014/main" id="{6057B454-D6AB-4802-9C65-28C38F2FDA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D769EC-C1AD-4F90-825B-DBA5051E829F}"/>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1398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5A2C-D388-4612-B8F5-AB58D5896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8BACC9-2B33-4368-AB91-C6B5FCF94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E105A2-AF76-4A70-9B6B-C267CFCC4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6CDD3-B14E-401B-A995-5174C8C004BC}"/>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6" name="Footer Placeholder 5">
            <a:extLst>
              <a:ext uri="{FF2B5EF4-FFF2-40B4-BE49-F238E27FC236}">
                <a16:creationId xmlns:a16="http://schemas.microsoft.com/office/drawing/2014/main" id="{E79A67EF-06BC-468A-A658-A1EDB92326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D9698-1224-4EF7-9D66-3771C5725A5B}"/>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52683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B682-CAA9-43DC-B39E-820AB8F64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E810BA-9F10-4DAF-BE64-5F1717A04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0B3093-315A-4A3D-830B-4B6D134DA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848088-FD36-48D2-991B-8C43249ED721}"/>
              </a:ext>
            </a:extLst>
          </p:cNvPr>
          <p:cNvSpPr>
            <a:spLocks noGrp="1"/>
          </p:cNvSpPr>
          <p:nvPr>
            <p:ph type="dt" sz="half" idx="10"/>
          </p:nvPr>
        </p:nvSpPr>
        <p:spPr/>
        <p:txBody>
          <a:bodyPr/>
          <a:lstStyle/>
          <a:p>
            <a:fld id="{A3E3426E-2126-4A84-81BF-4C484C19E4B9}" type="datetimeFigureOut">
              <a:rPr lang="en-IN" smtClean="0"/>
              <a:t>14-08-2018</a:t>
            </a:fld>
            <a:endParaRPr lang="en-IN"/>
          </a:p>
        </p:txBody>
      </p:sp>
      <p:sp>
        <p:nvSpPr>
          <p:cNvPr id="6" name="Footer Placeholder 5">
            <a:extLst>
              <a:ext uri="{FF2B5EF4-FFF2-40B4-BE49-F238E27FC236}">
                <a16:creationId xmlns:a16="http://schemas.microsoft.com/office/drawing/2014/main" id="{D2280344-1F8E-43E2-B7DB-7AD8EE291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D1967-C3BF-43E0-8AA1-168EEB4A7984}"/>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24970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029E9-F9AB-417C-8350-0A07D5C97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84C06-2923-481E-810E-5026ACA5C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343C3-F97E-420B-9AA7-A323C2072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3426E-2126-4A84-81BF-4C484C19E4B9}" type="datetimeFigureOut">
              <a:rPr lang="en-IN" smtClean="0"/>
              <a:t>14-08-2018</a:t>
            </a:fld>
            <a:endParaRPr lang="en-IN"/>
          </a:p>
        </p:txBody>
      </p:sp>
      <p:sp>
        <p:nvSpPr>
          <p:cNvPr id="5" name="Footer Placeholder 4">
            <a:extLst>
              <a:ext uri="{FF2B5EF4-FFF2-40B4-BE49-F238E27FC236}">
                <a16:creationId xmlns:a16="http://schemas.microsoft.com/office/drawing/2014/main" id="{C1A3484D-C810-4D00-98E2-E88040D20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DC97AD-815F-41D6-9A01-849B80F9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28F15-FA5B-4A7F-BB7D-C8669E1AE8EB}" type="slidenum">
              <a:rPr lang="en-IN" smtClean="0"/>
              <a:t>‹#›</a:t>
            </a:fld>
            <a:endParaRPr lang="en-IN"/>
          </a:p>
        </p:txBody>
      </p:sp>
    </p:spTree>
    <p:extLst>
      <p:ext uri="{BB962C8B-B14F-4D97-AF65-F5344CB8AC3E}">
        <p14:creationId xmlns:p14="http://schemas.microsoft.com/office/powerpoint/2010/main" val="6997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forexfactory.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472A-F53E-4B8F-ABDD-C8FAC3CC5B61}"/>
              </a:ext>
            </a:extLst>
          </p:cNvPr>
          <p:cNvSpPr>
            <a:spLocks noGrp="1"/>
          </p:cNvSpPr>
          <p:nvPr>
            <p:ph type="ctrTitle"/>
          </p:nvPr>
        </p:nvSpPr>
        <p:spPr>
          <a:xfrm>
            <a:off x="1524000" y="881487"/>
            <a:ext cx="9144000" cy="2892286"/>
          </a:xfrm>
        </p:spPr>
        <p:txBody>
          <a:bodyPr>
            <a:normAutofit fontScale="90000"/>
          </a:bodyPr>
          <a:lstStyle/>
          <a:p>
            <a:r>
              <a:rPr lang="en-US" dirty="0"/>
              <a:t>Forex Market forecasting using recurrent neural nets (LSTM/GRU)</a:t>
            </a:r>
            <a:br>
              <a:rPr lang="en-IN" dirty="0"/>
            </a:br>
            <a:br>
              <a:rPr lang="en-IN" sz="4400" b="1" dirty="0"/>
            </a:br>
            <a:endParaRPr lang="en-IN" sz="4400" dirty="0"/>
          </a:p>
        </p:txBody>
      </p:sp>
      <p:sp>
        <p:nvSpPr>
          <p:cNvPr id="3" name="Subtitle 2">
            <a:extLst>
              <a:ext uri="{FF2B5EF4-FFF2-40B4-BE49-F238E27FC236}">
                <a16:creationId xmlns:a16="http://schemas.microsoft.com/office/drawing/2014/main" id="{DE78D4A7-764A-4406-860F-01D88A09C866}"/>
              </a:ext>
            </a:extLst>
          </p:cNvPr>
          <p:cNvSpPr>
            <a:spLocks noGrp="1"/>
          </p:cNvSpPr>
          <p:nvPr>
            <p:ph type="subTitle" idx="1"/>
          </p:nvPr>
        </p:nvSpPr>
        <p:spPr>
          <a:xfrm>
            <a:off x="1524000" y="4209304"/>
            <a:ext cx="9144000" cy="1561909"/>
          </a:xfrm>
        </p:spPr>
        <p:txBody>
          <a:bodyPr>
            <a:normAutofit/>
          </a:bodyPr>
          <a:lstStyle/>
          <a:p>
            <a:r>
              <a:rPr lang="en-IN" dirty="0"/>
              <a:t>Data Set: Forex data collected from </a:t>
            </a:r>
            <a:r>
              <a:rPr lang="en-IN" dirty="0">
                <a:hlinkClick r:id="rId2"/>
              </a:rPr>
              <a:t>https://www.forexfactory.com/</a:t>
            </a:r>
            <a:endParaRPr lang="en-IN" dirty="0"/>
          </a:p>
          <a:p>
            <a:endParaRPr lang="en-IN" dirty="0"/>
          </a:p>
          <a:p>
            <a:r>
              <a:rPr lang="en-IN" dirty="0"/>
              <a:t>Python, </a:t>
            </a:r>
            <a:r>
              <a:rPr lang="en-IN" dirty="0" err="1"/>
              <a:t>BeautifulSoup</a:t>
            </a:r>
            <a:r>
              <a:rPr lang="en-IN" dirty="0"/>
              <a:t>, </a:t>
            </a:r>
            <a:r>
              <a:rPr lang="en-IN" dirty="0" err="1"/>
              <a:t>Tensorflow</a:t>
            </a:r>
            <a:r>
              <a:rPr lang="en-IN" dirty="0"/>
              <a:t> - </a:t>
            </a:r>
            <a:r>
              <a:rPr lang="en-IN" dirty="0" err="1"/>
              <a:t>Keras</a:t>
            </a:r>
            <a:endParaRPr lang="en-IN" dirty="0"/>
          </a:p>
        </p:txBody>
      </p:sp>
    </p:spTree>
    <p:extLst>
      <p:ext uri="{BB962C8B-B14F-4D97-AF65-F5344CB8AC3E}">
        <p14:creationId xmlns:p14="http://schemas.microsoft.com/office/powerpoint/2010/main" val="31399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0263DC5-3E3E-46C8-87CE-D522DF63A084}"/>
              </a:ext>
            </a:extLst>
          </p:cNvPr>
          <p:cNvSpPr>
            <a:spLocks noGrp="1"/>
          </p:cNvSpPr>
          <p:nvPr>
            <p:ph type="title"/>
          </p:nvPr>
        </p:nvSpPr>
        <p:spPr>
          <a:xfrm>
            <a:off x="838200" y="305165"/>
            <a:ext cx="10515600" cy="668545"/>
          </a:xfrm>
        </p:spPr>
        <p:txBody>
          <a:bodyPr>
            <a:normAutofit/>
          </a:bodyPr>
          <a:lstStyle/>
          <a:p>
            <a:r>
              <a:rPr lang="en-IN" sz="2800" dirty="0"/>
              <a:t>Abstract</a:t>
            </a:r>
          </a:p>
        </p:txBody>
      </p:sp>
      <p:sp>
        <p:nvSpPr>
          <p:cNvPr id="8" name="Content Placeholder 2">
            <a:extLst>
              <a:ext uri="{FF2B5EF4-FFF2-40B4-BE49-F238E27FC236}">
                <a16:creationId xmlns:a16="http://schemas.microsoft.com/office/drawing/2014/main" id="{A3D0BD4B-5A06-4CAB-8A50-2A8D0681F0DA}"/>
              </a:ext>
            </a:extLst>
          </p:cNvPr>
          <p:cNvSpPr>
            <a:spLocks noGrp="1"/>
          </p:cNvSpPr>
          <p:nvPr>
            <p:ph idx="1"/>
          </p:nvPr>
        </p:nvSpPr>
        <p:spPr>
          <a:xfrm>
            <a:off x="838200" y="928740"/>
            <a:ext cx="10515600" cy="2213182"/>
          </a:xfrm>
        </p:spPr>
        <p:txBody>
          <a:bodyPr>
            <a:normAutofit/>
          </a:bodyPr>
          <a:lstStyle/>
          <a:p>
            <a:pPr marL="0" indent="0">
              <a:buNone/>
            </a:pPr>
            <a:r>
              <a:rPr lang="en-IN" sz="1800" dirty="0"/>
              <a:t>There are several websites which provide historic data on Forex / stocks etc. In principle historic data for a time series can be used to predict its future trends. The value of a time series data is also affected due to various external factors, In our case lets say the currency value is affected by various parameter like economic/policy decisions, regulations etc. There can be several sources of such information like government websites, twitter, websites providing financial news etc.</a:t>
            </a:r>
          </a:p>
          <a:p>
            <a:pPr marL="0" indent="0">
              <a:buNone/>
            </a:pPr>
            <a:r>
              <a:rPr lang="en-IN" sz="1800" dirty="0"/>
              <a:t>Forex factory is such a web site that provides data for various currencies along with the financial news item associated over the time (series).  Following pic shows EUR/USD price and on the X axis we see some Red/Yellow marks indicating financial news item of varied importance.</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2000" dirty="0"/>
          </a:p>
          <a:p>
            <a:pPr marL="0" indent="0">
              <a:buNone/>
            </a:pPr>
            <a:endParaRPr lang="en-IN" sz="2000" dirty="0"/>
          </a:p>
        </p:txBody>
      </p:sp>
      <p:sp>
        <p:nvSpPr>
          <p:cNvPr id="5" name="Content Placeholder 2">
            <a:extLst>
              <a:ext uri="{FF2B5EF4-FFF2-40B4-BE49-F238E27FC236}">
                <a16:creationId xmlns:a16="http://schemas.microsoft.com/office/drawing/2014/main" id="{2E85F55D-A02C-42B9-89FB-99E9B1C8371E}"/>
              </a:ext>
            </a:extLst>
          </p:cNvPr>
          <p:cNvSpPr txBox="1">
            <a:spLocks/>
          </p:cNvSpPr>
          <p:nvPr/>
        </p:nvSpPr>
        <p:spPr>
          <a:xfrm>
            <a:off x="630838" y="5866503"/>
            <a:ext cx="10515600" cy="668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These news items are important predictors for the currency value. By combining these along with the historical currency value we can build a better forecasting model. </a:t>
            </a:r>
            <a:endParaRPr lang="en-IN" sz="2000" dirty="0"/>
          </a:p>
          <a:p>
            <a:pPr marL="0" indent="0">
              <a:buFont typeface="Arial" panose="020B0604020202020204" pitchFamily="34" charset="0"/>
              <a:buNone/>
            </a:pPr>
            <a:endParaRPr lang="en-IN" sz="2000" dirty="0"/>
          </a:p>
        </p:txBody>
      </p:sp>
      <p:pic>
        <p:nvPicPr>
          <p:cNvPr id="2" name="Picture 1">
            <a:extLst>
              <a:ext uri="{FF2B5EF4-FFF2-40B4-BE49-F238E27FC236}">
                <a16:creationId xmlns:a16="http://schemas.microsoft.com/office/drawing/2014/main" id="{B60C4739-6643-4792-B3D0-349774A30F4C}"/>
              </a:ext>
            </a:extLst>
          </p:cNvPr>
          <p:cNvPicPr>
            <a:picLocks noChangeAspect="1"/>
          </p:cNvPicPr>
          <p:nvPr/>
        </p:nvPicPr>
        <p:blipFill>
          <a:blip r:embed="rId2"/>
          <a:stretch>
            <a:fillRect/>
          </a:stretch>
        </p:blipFill>
        <p:spPr>
          <a:xfrm>
            <a:off x="1033852" y="3141922"/>
            <a:ext cx="6076950" cy="2590800"/>
          </a:xfrm>
          <a:prstGeom prst="rect">
            <a:avLst/>
          </a:prstGeom>
        </p:spPr>
      </p:pic>
    </p:spTree>
    <p:extLst>
      <p:ext uri="{BB962C8B-B14F-4D97-AF65-F5344CB8AC3E}">
        <p14:creationId xmlns:p14="http://schemas.microsoft.com/office/powerpoint/2010/main" val="207118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0263DC5-3E3E-46C8-87CE-D522DF63A084}"/>
              </a:ext>
            </a:extLst>
          </p:cNvPr>
          <p:cNvSpPr>
            <a:spLocks noGrp="1"/>
          </p:cNvSpPr>
          <p:nvPr>
            <p:ph type="title"/>
          </p:nvPr>
        </p:nvSpPr>
        <p:spPr>
          <a:xfrm>
            <a:off x="838200" y="305165"/>
            <a:ext cx="10515600" cy="668545"/>
          </a:xfrm>
        </p:spPr>
        <p:txBody>
          <a:bodyPr>
            <a:normAutofit/>
          </a:bodyPr>
          <a:lstStyle/>
          <a:p>
            <a:r>
              <a:rPr lang="en-IN" sz="2800" dirty="0"/>
              <a:t>Data collection &amp; Cleansing</a:t>
            </a:r>
          </a:p>
        </p:txBody>
      </p:sp>
      <p:sp>
        <p:nvSpPr>
          <p:cNvPr id="8" name="Content Placeholder 2">
            <a:extLst>
              <a:ext uri="{FF2B5EF4-FFF2-40B4-BE49-F238E27FC236}">
                <a16:creationId xmlns:a16="http://schemas.microsoft.com/office/drawing/2014/main" id="{A3D0BD4B-5A06-4CAB-8A50-2A8D0681F0DA}"/>
              </a:ext>
            </a:extLst>
          </p:cNvPr>
          <p:cNvSpPr>
            <a:spLocks noGrp="1"/>
          </p:cNvSpPr>
          <p:nvPr>
            <p:ph idx="1"/>
          </p:nvPr>
        </p:nvSpPr>
        <p:spPr>
          <a:xfrm>
            <a:off x="838200" y="928740"/>
            <a:ext cx="10515600" cy="3298486"/>
          </a:xfrm>
        </p:spPr>
        <p:txBody>
          <a:bodyPr>
            <a:normAutofit/>
          </a:bodyPr>
          <a:lstStyle/>
          <a:p>
            <a:pPr marL="0" indent="0">
              <a:buNone/>
            </a:pPr>
            <a:r>
              <a:rPr lang="en-IN" sz="1800" dirty="0"/>
              <a:t>Python provides a useful mechanism to collect data from websites using a library called </a:t>
            </a:r>
            <a:r>
              <a:rPr lang="en-IN" sz="1800" dirty="0" err="1"/>
              <a:t>BeautifulSoup</a:t>
            </a:r>
            <a:r>
              <a:rPr lang="en-IN" sz="1800" dirty="0"/>
              <a:t>. This mechanism is called web scrapping.</a:t>
            </a:r>
          </a:p>
          <a:p>
            <a:pPr marL="0" indent="0">
              <a:buNone/>
            </a:pPr>
            <a:r>
              <a:rPr lang="en-IN" sz="1800" dirty="0"/>
              <a:t>I built a web scrapper and collected AUD/USD data for 10 years along with news of High and medium importance. </a:t>
            </a:r>
          </a:p>
          <a:p>
            <a:pPr marL="0" indent="0">
              <a:buNone/>
            </a:pPr>
            <a:r>
              <a:rPr lang="en-IN" sz="1800" dirty="0"/>
              <a:t>After getting the data it was cleansed programmatically to take care of following issues:</a:t>
            </a:r>
          </a:p>
          <a:p>
            <a:pPr>
              <a:buFont typeface="Wingdings" panose="05000000000000000000" pitchFamily="2" charset="2"/>
              <a:buChar char="Ø"/>
            </a:pPr>
            <a:r>
              <a:rPr lang="en-IN" sz="1800" dirty="0"/>
              <a:t>Null data</a:t>
            </a:r>
          </a:p>
          <a:p>
            <a:pPr>
              <a:buFont typeface="Wingdings" panose="05000000000000000000" pitchFamily="2" charset="2"/>
              <a:buChar char="Ø"/>
            </a:pPr>
            <a:r>
              <a:rPr lang="en-IN" sz="1800" dirty="0"/>
              <a:t>Date Time conversion</a:t>
            </a:r>
          </a:p>
          <a:p>
            <a:pPr>
              <a:buFont typeface="Wingdings" panose="05000000000000000000" pitchFamily="2" charset="2"/>
              <a:buChar char="Ø"/>
            </a:pPr>
            <a:r>
              <a:rPr lang="en-IN" sz="1800" dirty="0"/>
              <a:t>Removal of non-ascii characters </a:t>
            </a:r>
          </a:p>
          <a:p>
            <a:pPr marL="0" indent="0">
              <a:buNone/>
            </a:pPr>
            <a:r>
              <a:rPr lang="en-IN" sz="1800" dirty="0"/>
              <a:t>So the data was ready to be used as input of ML algorithms.</a:t>
            </a:r>
          </a:p>
          <a:p>
            <a:pPr marL="0" indent="0">
              <a:buNone/>
            </a:pPr>
            <a:endParaRPr lang="en-IN" sz="18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237335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0263DC5-3E3E-46C8-87CE-D522DF63A084}"/>
              </a:ext>
            </a:extLst>
          </p:cNvPr>
          <p:cNvSpPr>
            <a:spLocks noGrp="1"/>
          </p:cNvSpPr>
          <p:nvPr>
            <p:ph type="title"/>
          </p:nvPr>
        </p:nvSpPr>
        <p:spPr>
          <a:xfrm>
            <a:off x="838200" y="305165"/>
            <a:ext cx="10515600" cy="668545"/>
          </a:xfrm>
        </p:spPr>
        <p:txBody>
          <a:bodyPr>
            <a:normAutofit/>
          </a:bodyPr>
          <a:lstStyle/>
          <a:p>
            <a:r>
              <a:rPr lang="en-IN" sz="2800" dirty="0"/>
              <a:t>Model 1 – RNN based on LSTM</a:t>
            </a:r>
          </a:p>
        </p:txBody>
      </p:sp>
      <p:sp>
        <p:nvSpPr>
          <p:cNvPr id="8" name="Content Placeholder 2">
            <a:extLst>
              <a:ext uri="{FF2B5EF4-FFF2-40B4-BE49-F238E27FC236}">
                <a16:creationId xmlns:a16="http://schemas.microsoft.com/office/drawing/2014/main" id="{A3D0BD4B-5A06-4CAB-8A50-2A8D0681F0DA}"/>
              </a:ext>
            </a:extLst>
          </p:cNvPr>
          <p:cNvSpPr>
            <a:spLocks noGrp="1"/>
          </p:cNvSpPr>
          <p:nvPr>
            <p:ph idx="1"/>
          </p:nvPr>
        </p:nvSpPr>
        <p:spPr>
          <a:xfrm>
            <a:off x="838200" y="928740"/>
            <a:ext cx="10515600" cy="668545"/>
          </a:xfrm>
        </p:spPr>
        <p:txBody>
          <a:bodyPr>
            <a:normAutofit/>
          </a:bodyPr>
          <a:lstStyle/>
          <a:p>
            <a:pPr marL="0" indent="0">
              <a:buNone/>
            </a:pPr>
            <a:r>
              <a:rPr lang="en-IN" sz="1800" dirty="0"/>
              <a:t>First Model was based on LSTM (Long Short Term Memory) cell and a model of 100 LSTM units was chosen. Below diagram shows a basic LSTM cells architecture:</a:t>
            </a:r>
          </a:p>
          <a:p>
            <a:pPr marL="0" indent="0">
              <a:buNone/>
            </a:pPr>
            <a:endParaRPr lang="en-IN" sz="1800" dirty="0"/>
          </a:p>
          <a:p>
            <a:pPr marL="0" indent="0">
              <a:buNone/>
            </a:pPr>
            <a:endParaRPr lang="en-IN" sz="2000" dirty="0"/>
          </a:p>
          <a:p>
            <a:pPr marL="0" indent="0">
              <a:buNone/>
            </a:pPr>
            <a:endParaRPr lang="en-IN" sz="2000" dirty="0"/>
          </a:p>
        </p:txBody>
      </p:sp>
      <p:sp>
        <p:nvSpPr>
          <p:cNvPr id="6" name="Content Placeholder 2">
            <a:extLst>
              <a:ext uri="{FF2B5EF4-FFF2-40B4-BE49-F238E27FC236}">
                <a16:creationId xmlns:a16="http://schemas.microsoft.com/office/drawing/2014/main" id="{226259F5-EC3D-4686-8BA7-445A0E4D4F06}"/>
              </a:ext>
            </a:extLst>
          </p:cNvPr>
          <p:cNvSpPr txBox="1">
            <a:spLocks/>
          </p:cNvSpPr>
          <p:nvPr/>
        </p:nvSpPr>
        <p:spPr>
          <a:xfrm>
            <a:off x="483433" y="3084916"/>
            <a:ext cx="5612567" cy="507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t>The model performance on training data is shown as:</a:t>
            </a:r>
          </a:p>
          <a:p>
            <a:pPr marL="0" indent="0">
              <a:buFont typeface="Arial" panose="020B0604020202020204" pitchFamily="34" charset="0"/>
              <a:buNone/>
            </a:pPr>
            <a:endParaRPr lang="en-IN" sz="1800" dirty="0"/>
          </a:p>
          <a:p>
            <a:pPr marL="0" indent="0">
              <a:buFont typeface="Arial" panose="020B0604020202020204" pitchFamily="34" charset="0"/>
              <a:buNone/>
            </a:pPr>
            <a:endParaRPr lang="en-IN" sz="2000" dirty="0"/>
          </a:p>
          <a:p>
            <a:pPr marL="0" indent="0">
              <a:buFont typeface="Arial" panose="020B0604020202020204" pitchFamily="34" charset="0"/>
              <a:buNone/>
            </a:pPr>
            <a:endParaRPr lang="en-IN" sz="2000" dirty="0"/>
          </a:p>
        </p:txBody>
      </p:sp>
      <p:pic>
        <p:nvPicPr>
          <p:cNvPr id="3" name="Picture 2">
            <a:extLst>
              <a:ext uri="{FF2B5EF4-FFF2-40B4-BE49-F238E27FC236}">
                <a16:creationId xmlns:a16="http://schemas.microsoft.com/office/drawing/2014/main" id="{5E7B840D-44AC-4F61-AFE9-49EE92D84418}"/>
              </a:ext>
            </a:extLst>
          </p:cNvPr>
          <p:cNvPicPr>
            <a:picLocks noChangeAspect="1"/>
          </p:cNvPicPr>
          <p:nvPr/>
        </p:nvPicPr>
        <p:blipFill>
          <a:blip r:embed="rId2"/>
          <a:stretch>
            <a:fillRect/>
          </a:stretch>
        </p:blipFill>
        <p:spPr>
          <a:xfrm>
            <a:off x="838200" y="3592733"/>
            <a:ext cx="7361420" cy="3265267"/>
          </a:xfrm>
          <a:prstGeom prst="rect">
            <a:avLst/>
          </a:prstGeom>
        </p:spPr>
      </p:pic>
      <p:pic>
        <p:nvPicPr>
          <p:cNvPr id="4" name="Picture 3">
            <a:extLst>
              <a:ext uri="{FF2B5EF4-FFF2-40B4-BE49-F238E27FC236}">
                <a16:creationId xmlns:a16="http://schemas.microsoft.com/office/drawing/2014/main" id="{7EB5D258-AFA9-4AA8-A0EA-269648643CDF}"/>
              </a:ext>
            </a:extLst>
          </p:cNvPr>
          <p:cNvPicPr>
            <a:picLocks noChangeAspect="1"/>
          </p:cNvPicPr>
          <p:nvPr/>
        </p:nvPicPr>
        <p:blipFill>
          <a:blip r:embed="rId3"/>
          <a:stretch>
            <a:fillRect/>
          </a:stretch>
        </p:blipFill>
        <p:spPr>
          <a:xfrm>
            <a:off x="7979685" y="1263012"/>
            <a:ext cx="3248025" cy="2228850"/>
          </a:xfrm>
          <a:prstGeom prst="rect">
            <a:avLst/>
          </a:prstGeom>
        </p:spPr>
      </p:pic>
    </p:spTree>
    <p:extLst>
      <p:ext uri="{BB962C8B-B14F-4D97-AF65-F5344CB8AC3E}">
        <p14:creationId xmlns:p14="http://schemas.microsoft.com/office/powerpoint/2010/main" val="212879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0263DC5-3E3E-46C8-87CE-D522DF63A084}"/>
              </a:ext>
            </a:extLst>
          </p:cNvPr>
          <p:cNvSpPr>
            <a:spLocks noGrp="1"/>
          </p:cNvSpPr>
          <p:nvPr>
            <p:ph type="title"/>
          </p:nvPr>
        </p:nvSpPr>
        <p:spPr>
          <a:xfrm>
            <a:off x="838200" y="305165"/>
            <a:ext cx="10515600" cy="668545"/>
          </a:xfrm>
        </p:spPr>
        <p:txBody>
          <a:bodyPr>
            <a:normAutofit/>
          </a:bodyPr>
          <a:lstStyle/>
          <a:p>
            <a:r>
              <a:rPr lang="en-IN" sz="2800" dirty="0"/>
              <a:t>Model 2 – RNN based on GRU</a:t>
            </a:r>
          </a:p>
        </p:txBody>
      </p:sp>
      <p:sp>
        <p:nvSpPr>
          <p:cNvPr id="8" name="Content Placeholder 2">
            <a:extLst>
              <a:ext uri="{FF2B5EF4-FFF2-40B4-BE49-F238E27FC236}">
                <a16:creationId xmlns:a16="http://schemas.microsoft.com/office/drawing/2014/main" id="{A3D0BD4B-5A06-4CAB-8A50-2A8D0681F0DA}"/>
              </a:ext>
            </a:extLst>
          </p:cNvPr>
          <p:cNvSpPr>
            <a:spLocks noGrp="1"/>
          </p:cNvSpPr>
          <p:nvPr>
            <p:ph idx="1"/>
          </p:nvPr>
        </p:nvSpPr>
        <p:spPr>
          <a:xfrm>
            <a:off x="838200" y="928740"/>
            <a:ext cx="10515600" cy="668545"/>
          </a:xfrm>
        </p:spPr>
        <p:txBody>
          <a:bodyPr>
            <a:normAutofit/>
          </a:bodyPr>
          <a:lstStyle/>
          <a:p>
            <a:pPr marL="0" indent="0">
              <a:buNone/>
            </a:pPr>
            <a:r>
              <a:rPr lang="en-IN" sz="1800" dirty="0"/>
              <a:t>Gated Recurrent Unit is a modified version of LSTM, Its easier to train due to its simplicity over LSTM. For second Model 100 GRU units was chosen. Below diagram shows a basic GRU unit architecture:</a:t>
            </a:r>
          </a:p>
          <a:p>
            <a:pPr marL="0" indent="0">
              <a:buNone/>
            </a:pPr>
            <a:endParaRPr lang="en-IN" sz="1800" dirty="0"/>
          </a:p>
          <a:p>
            <a:pPr marL="0" indent="0">
              <a:buNone/>
            </a:pPr>
            <a:endParaRPr lang="en-IN" sz="2000" dirty="0"/>
          </a:p>
          <a:p>
            <a:pPr marL="0" indent="0">
              <a:buNone/>
            </a:pPr>
            <a:endParaRPr lang="en-IN" sz="2000" dirty="0"/>
          </a:p>
        </p:txBody>
      </p:sp>
      <p:sp>
        <p:nvSpPr>
          <p:cNvPr id="6" name="Content Placeholder 2">
            <a:extLst>
              <a:ext uri="{FF2B5EF4-FFF2-40B4-BE49-F238E27FC236}">
                <a16:creationId xmlns:a16="http://schemas.microsoft.com/office/drawing/2014/main" id="{226259F5-EC3D-4686-8BA7-445A0E4D4F06}"/>
              </a:ext>
            </a:extLst>
          </p:cNvPr>
          <p:cNvSpPr txBox="1">
            <a:spLocks/>
          </p:cNvSpPr>
          <p:nvPr/>
        </p:nvSpPr>
        <p:spPr>
          <a:xfrm>
            <a:off x="483433" y="3072535"/>
            <a:ext cx="5827426" cy="507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t>The model performance on training data is shown as:</a:t>
            </a:r>
          </a:p>
          <a:p>
            <a:pPr marL="0" indent="0">
              <a:buFont typeface="Arial" panose="020B0604020202020204" pitchFamily="34" charset="0"/>
              <a:buNone/>
            </a:pPr>
            <a:endParaRPr lang="en-IN" sz="1800" dirty="0"/>
          </a:p>
          <a:p>
            <a:pPr marL="0" indent="0">
              <a:buFont typeface="Arial" panose="020B0604020202020204" pitchFamily="34" charset="0"/>
              <a:buNone/>
            </a:pPr>
            <a:endParaRPr lang="en-IN" sz="2000" dirty="0"/>
          </a:p>
          <a:p>
            <a:pPr marL="0" indent="0">
              <a:buFont typeface="Arial" panose="020B0604020202020204" pitchFamily="34" charset="0"/>
              <a:buNone/>
            </a:pPr>
            <a:endParaRPr lang="en-IN" sz="2000" dirty="0"/>
          </a:p>
        </p:txBody>
      </p:sp>
      <p:pic>
        <p:nvPicPr>
          <p:cNvPr id="4" name="Picture 3">
            <a:extLst>
              <a:ext uri="{FF2B5EF4-FFF2-40B4-BE49-F238E27FC236}">
                <a16:creationId xmlns:a16="http://schemas.microsoft.com/office/drawing/2014/main" id="{7CA3F104-4F92-4E27-B103-91F1C5D302D5}"/>
              </a:ext>
            </a:extLst>
          </p:cNvPr>
          <p:cNvPicPr>
            <a:picLocks noChangeAspect="1"/>
          </p:cNvPicPr>
          <p:nvPr/>
        </p:nvPicPr>
        <p:blipFill>
          <a:blip r:embed="rId2"/>
          <a:stretch>
            <a:fillRect/>
          </a:stretch>
        </p:blipFill>
        <p:spPr>
          <a:xfrm>
            <a:off x="8627307" y="1457370"/>
            <a:ext cx="2676525" cy="2171700"/>
          </a:xfrm>
          <a:prstGeom prst="rect">
            <a:avLst/>
          </a:prstGeom>
        </p:spPr>
      </p:pic>
      <p:pic>
        <p:nvPicPr>
          <p:cNvPr id="5" name="Picture 4">
            <a:extLst>
              <a:ext uri="{FF2B5EF4-FFF2-40B4-BE49-F238E27FC236}">
                <a16:creationId xmlns:a16="http://schemas.microsoft.com/office/drawing/2014/main" id="{40D5C4D8-9128-4C8D-8CE1-1F98DE4E2258}"/>
              </a:ext>
            </a:extLst>
          </p:cNvPr>
          <p:cNvPicPr>
            <a:picLocks noChangeAspect="1"/>
          </p:cNvPicPr>
          <p:nvPr/>
        </p:nvPicPr>
        <p:blipFill>
          <a:blip r:embed="rId3"/>
          <a:stretch>
            <a:fillRect/>
          </a:stretch>
        </p:blipFill>
        <p:spPr>
          <a:xfrm>
            <a:off x="621701" y="3580353"/>
            <a:ext cx="7562929" cy="3277648"/>
          </a:xfrm>
          <a:prstGeom prst="rect">
            <a:avLst/>
          </a:prstGeom>
        </p:spPr>
      </p:pic>
    </p:spTree>
    <p:extLst>
      <p:ext uri="{BB962C8B-B14F-4D97-AF65-F5344CB8AC3E}">
        <p14:creationId xmlns:p14="http://schemas.microsoft.com/office/powerpoint/2010/main" val="2100594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937D65-2BC2-4DBC-9230-6FD22AEFFBEA}"/>
              </a:ext>
            </a:extLst>
          </p:cNvPr>
          <p:cNvSpPr>
            <a:spLocks noGrp="1"/>
          </p:cNvSpPr>
          <p:nvPr>
            <p:ph type="title"/>
          </p:nvPr>
        </p:nvSpPr>
        <p:spPr>
          <a:xfrm>
            <a:off x="838200" y="351270"/>
            <a:ext cx="10515600" cy="668545"/>
          </a:xfrm>
        </p:spPr>
        <p:txBody>
          <a:bodyPr>
            <a:normAutofit/>
          </a:bodyPr>
          <a:lstStyle/>
          <a:p>
            <a:r>
              <a:rPr lang="en-IN" sz="2800" dirty="0"/>
              <a:t>Conclusion</a:t>
            </a:r>
          </a:p>
        </p:txBody>
      </p:sp>
      <p:sp>
        <p:nvSpPr>
          <p:cNvPr id="10" name="Title 1">
            <a:extLst>
              <a:ext uri="{FF2B5EF4-FFF2-40B4-BE49-F238E27FC236}">
                <a16:creationId xmlns:a16="http://schemas.microsoft.com/office/drawing/2014/main" id="{70BDED34-FA72-4919-B07B-1C8C0F77030A}"/>
              </a:ext>
            </a:extLst>
          </p:cNvPr>
          <p:cNvSpPr txBox="1">
            <a:spLocks/>
          </p:cNvSpPr>
          <p:nvPr/>
        </p:nvSpPr>
        <p:spPr>
          <a:xfrm>
            <a:off x="990600" y="1268165"/>
            <a:ext cx="10515600" cy="14600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dirty="0"/>
              <a:t>The overall performance of GRU unit was better as compared to LSTM on training data. This model provides a base for time series prediction model. The currency value may depends on various aspects other than financial news covered by the portal. In future work more predictors could be used and more advanced recurrent neural networks could be used for better prediction accuracy.</a:t>
            </a:r>
          </a:p>
        </p:txBody>
      </p:sp>
    </p:spTree>
    <p:extLst>
      <p:ext uri="{BB962C8B-B14F-4D97-AF65-F5344CB8AC3E}">
        <p14:creationId xmlns:p14="http://schemas.microsoft.com/office/powerpoint/2010/main" val="3944861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465</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Forex Market forecasting using recurrent neural nets (LSTM/GRU)  </vt:lpstr>
      <vt:lpstr>Abstract</vt:lpstr>
      <vt:lpstr>Data collection &amp; Cleansing</vt:lpstr>
      <vt:lpstr>Model 1 – RNN based on LSTM</vt:lpstr>
      <vt:lpstr>Model 2 – RNN based on GRU</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korde</dc:creator>
  <cp:lastModifiedBy>tushar korde</cp:lastModifiedBy>
  <cp:revision>26</cp:revision>
  <dcterms:created xsi:type="dcterms:W3CDTF">2018-08-12T11:10:59Z</dcterms:created>
  <dcterms:modified xsi:type="dcterms:W3CDTF">2018-08-13T15:15:38Z</dcterms:modified>
</cp:coreProperties>
</file>