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50" d="100"/>
          <a:sy n="50" d="100"/>
        </p:scale>
        <p:origin x="3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6E847-3C4B-4313-8C5C-98C973DCEAB0}" type="datetimeFigureOut">
              <a:rPr kumimoji="1" lang="ja-JP" altLang="en-US" smtClean="0"/>
              <a:t>2015/3/6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2877A-58DF-4445-BA96-3EB7760201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57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クロールはなし</a:t>
            </a:r>
            <a:endParaRPr kumimoji="1" lang="en-US" altLang="ja-JP" dirty="0" smtClean="0"/>
          </a:p>
          <a:p>
            <a:r>
              <a:rPr kumimoji="1" lang="ja-JP" altLang="en-US" dirty="0" smtClean="0"/>
              <a:t>システムの構成図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2877A-58DF-4445-BA96-3EB7760201A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502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NMeCab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オープンソース形態素解析エンジン</a:t>
            </a:r>
            <a:r>
              <a:rPr kumimoji="1" lang="en-US" altLang="ja-JP" dirty="0" err="1" smtClean="0"/>
              <a:t>MeCab</a:t>
            </a:r>
            <a:r>
              <a:rPr kumimoji="1" lang="ja-JP" altLang="en-US" dirty="0" smtClean="0"/>
              <a:t>の解析処理部分を、</a:t>
            </a:r>
            <a:r>
              <a:rPr kumimoji="1" lang="en-US" altLang="ja-JP" dirty="0" err="1" smtClean="0"/>
              <a:t>.Net</a:t>
            </a:r>
            <a:r>
              <a:rPr kumimoji="1" lang="ja-JP" altLang="en-US" dirty="0" smtClean="0"/>
              <a:t>ライブラリとして移植したもの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2877A-58DF-4445-BA96-3EB7760201A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60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68B1-EDCF-42AF-9D58-2A78C555F29A}" type="datetimeFigureOut">
              <a:rPr kumimoji="1" lang="ja-JP" altLang="en-US" smtClean="0"/>
              <a:t>2015/3/6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89E8-F47C-45E8-8D43-7313B0A05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33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68B1-EDCF-42AF-9D58-2A78C555F29A}" type="datetimeFigureOut">
              <a:rPr kumimoji="1" lang="ja-JP" altLang="en-US" smtClean="0"/>
              <a:t>2015/3/6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89E8-F47C-45E8-8D43-7313B0A05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96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68B1-EDCF-42AF-9D58-2A78C555F29A}" type="datetimeFigureOut">
              <a:rPr kumimoji="1" lang="ja-JP" altLang="en-US" smtClean="0"/>
              <a:t>2015/3/6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89E8-F47C-45E8-8D43-7313B0A05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05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68B1-EDCF-42AF-9D58-2A78C555F29A}" type="datetimeFigureOut">
              <a:rPr kumimoji="1" lang="ja-JP" altLang="en-US" smtClean="0"/>
              <a:t>2015/3/6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89E8-F47C-45E8-8D43-7313B0A05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9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68B1-EDCF-42AF-9D58-2A78C555F29A}" type="datetimeFigureOut">
              <a:rPr kumimoji="1" lang="ja-JP" altLang="en-US" smtClean="0"/>
              <a:t>2015/3/6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89E8-F47C-45E8-8D43-7313B0A05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13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68B1-EDCF-42AF-9D58-2A78C555F29A}" type="datetimeFigureOut">
              <a:rPr kumimoji="1" lang="ja-JP" altLang="en-US" smtClean="0"/>
              <a:t>2015/3/6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89E8-F47C-45E8-8D43-7313B0A05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74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68B1-EDCF-42AF-9D58-2A78C555F29A}" type="datetimeFigureOut">
              <a:rPr kumimoji="1" lang="ja-JP" altLang="en-US" smtClean="0"/>
              <a:t>2015/3/6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89E8-F47C-45E8-8D43-7313B0A05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0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68B1-EDCF-42AF-9D58-2A78C555F29A}" type="datetimeFigureOut">
              <a:rPr kumimoji="1" lang="ja-JP" altLang="en-US" smtClean="0"/>
              <a:t>2015/3/6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89E8-F47C-45E8-8D43-7313B0A05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84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68B1-EDCF-42AF-9D58-2A78C555F29A}" type="datetimeFigureOut">
              <a:rPr kumimoji="1" lang="ja-JP" altLang="en-US" smtClean="0"/>
              <a:t>2015/3/6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89E8-F47C-45E8-8D43-7313B0A05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78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68B1-EDCF-42AF-9D58-2A78C555F29A}" type="datetimeFigureOut">
              <a:rPr kumimoji="1" lang="ja-JP" altLang="en-US" smtClean="0"/>
              <a:t>2015/3/6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89E8-F47C-45E8-8D43-7313B0A05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00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68B1-EDCF-42AF-9D58-2A78C555F29A}" type="datetimeFigureOut">
              <a:rPr kumimoji="1" lang="ja-JP" altLang="en-US" smtClean="0"/>
              <a:t>2015/3/6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89E8-F47C-45E8-8D43-7313B0A05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42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968B1-EDCF-42AF-9D58-2A78C555F29A}" type="datetimeFigureOut">
              <a:rPr kumimoji="1" lang="ja-JP" altLang="en-US" smtClean="0"/>
              <a:t>2015/3/6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E89E8-F47C-45E8-8D43-7313B0A05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85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けいふぉんと" panose="02000600000000000000" pitchFamily="2" charset="-128"/>
                <a:ea typeface="けいふぉんと" panose="02000600000000000000" pitchFamily="2" charset="-128"/>
              </a:rPr>
              <a:t>Web</a:t>
            </a:r>
            <a:r>
              <a:rPr kumimoji="1" lang="ja-JP" altLang="en-US" dirty="0" smtClean="0">
                <a:latin typeface="けいふぉんと" panose="02000600000000000000" pitchFamily="2" charset="-128"/>
                <a:ea typeface="けいふぉんと" panose="02000600000000000000" pitchFamily="2" charset="-128"/>
              </a:rPr>
              <a:t>情報システム演習</a:t>
            </a:r>
            <a:endParaRPr kumimoji="1" lang="ja-JP" altLang="en-US" dirty="0"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810000"/>
            <a:ext cx="9144000" cy="1447800"/>
          </a:xfrm>
        </p:spPr>
        <p:txBody>
          <a:bodyPr/>
          <a:lstStyle/>
          <a:p>
            <a:pPr algn="r"/>
            <a:r>
              <a:rPr kumimoji="1" lang="en-US" altLang="ja-JP" sz="3200" smtClean="0">
                <a:latin typeface="源ノ角ゴシック JP ExtraLight" panose="020B0200000000000000" pitchFamily="34" charset="-128"/>
                <a:ea typeface="源ノ角ゴシック JP ExtraLight" panose="020B0200000000000000" pitchFamily="34" charset="-128"/>
              </a:rPr>
              <a:t>GitHub  uzuyh</a:t>
            </a:r>
            <a:endParaRPr kumimoji="1" lang="ja-JP" altLang="en-US" sz="3200" dirty="0">
              <a:latin typeface="源ノ角ゴシック JP ExtraLight" panose="020B0200000000000000" pitchFamily="34" charset="-128"/>
              <a:ea typeface="源ノ角ゴシック JP ExtraLight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9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122362"/>
            <a:ext cx="12192000" cy="3981265"/>
          </a:xfrm>
        </p:spPr>
        <p:txBody>
          <a:bodyPr/>
          <a:lstStyle/>
          <a:p>
            <a:r>
              <a:rPr lang="ja-JP" altLang="en-US" dirty="0">
                <a:latin typeface="源ノ角ゴシック JP ExtraLight" panose="020B0200000000000000" pitchFamily="34" charset="-128"/>
                <a:ea typeface="源ノ角ゴシック JP ExtraLight" panose="020B0200000000000000" pitchFamily="34" charset="-128"/>
              </a:rPr>
              <a:t>ユーザ</a:t>
            </a:r>
            <a:r>
              <a:rPr kumimoji="1" lang="ja-JP" altLang="en-US" dirty="0" smtClean="0">
                <a:latin typeface="源ノ角ゴシック JP ExtraLight" panose="020B0200000000000000" pitchFamily="34" charset="-128"/>
                <a:ea typeface="源ノ角ゴシック JP ExtraLight" panose="020B0200000000000000" pitchFamily="34" charset="-128"/>
              </a:rPr>
              <a:t>の</a:t>
            </a:r>
            <a:r>
              <a:rPr lang="ja-JP" altLang="en-US" dirty="0">
                <a:latin typeface="源ノ角ゴシック JP ExtraLight" panose="020B0200000000000000" pitchFamily="34" charset="-128"/>
                <a:ea typeface="源ノ角ゴシック JP ExtraLight" panose="020B0200000000000000" pitchFamily="34" charset="-128"/>
              </a:rPr>
              <a:t>気分</a:t>
            </a:r>
            <a:r>
              <a:rPr lang="ja-JP" altLang="en-US" dirty="0" smtClean="0">
                <a:latin typeface="源ノ角ゴシック JP ExtraLight" panose="020B0200000000000000" pitchFamily="34" charset="-128"/>
                <a:ea typeface="源ノ角ゴシック JP ExtraLight" panose="020B0200000000000000" pitchFamily="34" charset="-128"/>
              </a:rPr>
              <a:t>を汲み取った</a:t>
            </a:r>
            <a:r>
              <a:rPr lang="en-US" altLang="ja-JP" dirty="0" smtClean="0">
                <a:latin typeface="源ノ角ゴシック JP ExtraLight" panose="020B0200000000000000" pitchFamily="34" charset="-128"/>
                <a:ea typeface="源ノ角ゴシック JP ExtraLight" panose="020B0200000000000000" pitchFamily="34" charset="-128"/>
              </a:rPr>
              <a:t/>
            </a:r>
            <a:br>
              <a:rPr lang="en-US" altLang="ja-JP" dirty="0" smtClean="0">
                <a:latin typeface="源ノ角ゴシック JP ExtraLight" panose="020B0200000000000000" pitchFamily="34" charset="-128"/>
                <a:ea typeface="源ノ角ゴシック JP ExtraLight" panose="020B0200000000000000" pitchFamily="34" charset="-128"/>
              </a:rPr>
            </a:br>
            <a:r>
              <a:rPr lang="ja-JP" altLang="en-US" dirty="0">
                <a:latin typeface="源ノ角ゴシック JP ExtraLight" panose="020B0200000000000000" pitchFamily="34" charset="-128"/>
                <a:ea typeface="源ノ角ゴシック JP ExtraLight" panose="020B0200000000000000" pitchFamily="34" charset="-128"/>
              </a:rPr>
              <a:t>ユーザ</a:t>
            </a:r>
            <a:r>
              <a:rPr lang="ja-JP" altLang="en-US" dirty="0" smtClean="0">
                <a:latin typeface="源ノ角ゴシック JP ExtraLight" panose="020B0200000000000000" pitchFamily="34" charset="-128"/>
                <a:ea typeface="源ノ角ゴシック JP ExtraLight" panose="020B0200000000000000" pitchFamily="34" charset="-128"/>
              </a:rPr>
              <a:t>の</a:t>
            </a:r>
            <a:r>
              <a:rPr lang="ja-JP" altLang="en-US" dirty="0" smtClean="0">
                <a:latin typeface="源ノ角ゴシック JP ExtraLight" panose="020B0200000000000000" pitchFamily="34" charset="-128"/>
                <a:ea typeface="源ノ角ゴシック JP ExtraLight" panose="020B0200000000000000" pitchFamily="34" charset="-128"/>
              </a:rPr>
              <a:t>ための</a:t>
            </a:r>
            <a:r>
              <a:rPr lang="en-US" altLang="ja-JP" dirty="0" smtClean="0">
                <a:latin typeface="源ノ角ゴシック JP ExtraLight" panose="020B0200000000000000" pitchFamily="34" charset="-128"/>
                <a:ea typeface="源ノ角ゴシック JP ExtraLight" panose="020B0200000000000000" pitchFamily="34" charset="-128"/>
              </a:rPr>
              <a:t/>
            </a:r>
            <a:br>
              <a:rPr lang="en-US" altLang="ja-JP" dirty="0" smtClean="0">
                <a:latin typeface="源ノ角ゴシック JP ExtraLight" panose="020B0200000000000000" pitchFamily="34" charset="-128"/>
                <a:ea typeface="源ノ角ゴシック JP ExtraLight" panose="020B0200000000000000" pitchFamily="34" charset="-128"/>
              </a:rPr>
            </a:b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  <a:latin typeface="源ノ角ゴシック JP ExtraLight" panose="020B0200000000000000" pitchFamily="34" charset="-128"/>
                <a:ea typeface="源ノ角ゴシック JP ExtraLight" panose="020B0200000000000000" pitchFamily="34" charset="-128"/>
              </a:rPr>
              <a:t>本</a:t>
            </a:r>
            <a:r>
              <a:rPr lang="ja-JP" altLang="en-US" dirty="0" smtClean="0">
                <a:latin typeface="源ノ角ゴシック JP ExtraLight" panose="020B0200000000000000" pitchFamily="34" charset="-128"/>
                <a:ea typeface="源ノ角ゴシック JP ExtraLight" panose="020B0200000000000000" pitchFamily="34" charset="-128"/>
              </a:rPr>
              <a:t>を推薦するシステム</a:t>
            </a:r>
            <a:endParaRPr kumimoji="1" lang="ja-JP" altLang="en-US" dirty="0">
              <a:latin typeface="源ノ角ゴシック JP ExtraLight" panose="020B0200000000000000" pitchFamily="34" charset="-128"/>
              <a:ea typeface="源ノ角ゴシック JP ExtraLight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90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975" y="3947159"/>
            <a:ext cx="2382203" cy="2382203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9581196" y="3947159"/>
            <a:ext cx="112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ユーザ</a:t>
            </a:r>
            <a:endParaRPr kumimoji="1" lang="ja-JP" altLang="en-US" sz="2400" dirty="0"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654" y="1750683"/>
            <a:ext cx="1846080" cy="1846080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>
          <a:xfrm>
            <a:off x="6096000" y="3470645"/>
            <a:ext cx="2042875" cy="883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リアルタイムな</a:t>
            </a:r>
            <a:r>
              <a:rPr kumimoji="1" lang="ja-JP" altLang="en-US" sz="2000" dirty="0" smtClean="0">
                <a:solidFill>
                  <a:schemeClr val="tx1"/>
                </a:solidFill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情報収集</a:t>
            </a:r>
            <a:endParaRPr kumimoji="1" lang="ja-JP" altLang="en-US" sz="2000" dirty="0">
              <a:solidFill>
                <a:schemeClr val="tx1"/>
              </a:solidFill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481" y="-169667"/>
            <a:ext cx="1905000" cy="1746404"/>
          </a:xfrm>
          <a:prstGeom prst="rect">
            <a:avLst/>
          </a:prstGeom>
        </p:spPr>
      </p:pic>
      <p:sp>
        <p:nvSpPr>
          <p:cNvPr id="15" name="円/楕円 14"/>
          <p:cNvSpPr/>
          <p:nvPr/>
        </p:nvSpPr>
        <p:spPr>
          <a:xfrm>
            <a:off x="1063367" y="1609926"/>
            <a:ext cx="2999694" cy="3000710"/>
          </a:xfrm>
          <a:prstGeom prst="ellipse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9000" r="-39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右矢印 19"/>
          <p:cNvSpPr/>
          <p:nvPr/>
        </p:nvSpPr>
        <p:spPr>
          <a:xfrm rot="7598570">
            <a:off x="3251594" y="1358263"/>
            <a:ext cx="673539" cy="31303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47190" y="3696979"/>
            <a:ext cx="2042875" cy="883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推薦処理部</a:t>
            </a:r>
            <a:endParaRPr kumimoji="1" lang="ja-JP" altLang="en-US" sz="2800" dirty="0">
              <a:solidFill>
                <a:schemeClr val="tx1"/>
              </a:solidFill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225244" y="298104"/>
            <a:ext cx="2444582" cy="81086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大学図書館</a:t>
            </a:r>
            <a:endParaRPr kumimoji="1" lang="ja-JP" altLang="en-US" sz="2400" dirty="0"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</p:txBody>
      </p:sp>
      <p:sp>
        <p:nvSpPr>
          <p:cNvPr id="18" name="右矢印 17"/>
          <p:cNvSpPr/>
          <p:nvPr/>
        </p:nvSpPr>
        <p:spPr>
          <a:xfrm>
            <a:off x="4422576" y="3344938"/>
            <a:ext cx="1431030" cy="29784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 rot="10800000">
            <a:off x="4386109" y="2673723"/>
            <a:ext cx="1431030" cy="29784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 rot="2091403">
            <a:off x="8058387" y="4617837"/>
            <a:ext cx="1099105" cy="29784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12938071">
            <a:off x="8444670" y="3989893"/>
            <a:ext cx="1018608" cy="29784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 rot="3885955">
            <a:off x="1307793" y="1331868"/>
            <a:ext cx="681728" cy="29784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吹き出し 6"/>
          <p:cNvSpPr/>
          <p:nvPr/>
        </p:nvSpPr>
        <p:spPr>
          <a:xfrm>
            <a:off x="8607939" y="1609926"/>
            <a:ext cx="3362388" cy="1860719"/>
          </a:xfrm>
          <a:prstGeom prst="wedgeRectCallout">
            <a:avLst>
              <a:gd name="adj1" fmla="val -11871"/>
              <a:gd name="adj2" fmla="val 736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源ノ角ゴシック JP ExtraLight" panose="020B0200000000000000" pitchFamily="34" charset="-128"/>
                <a:ea typeface="源ノ角ゴシック JP ExtraLight" panose="020B0200000000000000" pitchFamily="34" charset="-128"/>
              </a:rPr>
              <a:t>Reply to </a:t>
            </a:r>
            <a:r>
              <a:rPr kumimoji="1" lang="en-US" altLang="ja-JP" dirty="0" smtClean="0">
                <a:solidFill>
                  <a:schemeClr val="tx1"/>
                </a:solidFill>
                <a:latin typeface="源ノ角ゴシック JP ExtraLight" panose="020B0200000000000000" pitchFamily="34" charset="-128"/>
                <a:ea typeface="源ノ角ゴシック JP ExtraLight" panose="020B0200000000000000" pitchFamily="34" charset="-128"/>
              </a:rPr>
              <a:t>(@</a:t>
            </a:r>
            <a:r>
              <a:rPr kumimoji="1" lang="en-US" altLang="ja-JP" dirty="0" err="1" smtClean="0">
                <a:solidFill>
                  <a:schemeClr val="tx1"/>
                </a:solidFill>
                <a:latin typeface="源ノ角ゴシック JP ExtraLight" panose="020B0200000000000000" pitchFamily="34" charset="-128"/>
                <a:ea typeface="源ノ角ゴシック JP ExtraLight" panose="020B0200000000000000" pitchFamily="34" charset="-128"/>
              </a:rPr>
              <a:t>WebInfoSystems</a:t>
            </a:r>
            <a:r>
              <a:rPr kumimoji="1" lang="en-US" altLang="ja-JP" dirty="0" smtClean="0">
                <a:solidFill>
                  <a:schemeClr val="tx1"/>
                </a:solidFill>
                <a:latin typeface="源ノ角ゴシック JP ExtraLight" panose="020B0200000000000000" pitchFamily="34" charset="-128"/>
                <a:ea typeface="源ノ角ゴシック JP ExtraLight" panose="020B0200000000000000" pitchFamily="34" charset="-128"/>
              </a:rPr>
              <a:t>)</a:t>
            </a:r>
          </a:p>
          <a:p>
            <a:pPr algn="ctr"/>
            <a:endParaRPr kumimoji="1" lang="en-US" altLang="ja-JP" dirty="0" smtClean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2400" dirty="0" smtClean="0">
                <a:solidFill>
                  <a:srgbClr val="FF0000"/>
                </a:solidFill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Java</a:t>
            </a:r>
            <a:r>
              <a:rPr lang="ja-JP" altLang="en-US" sz="2400" dirty="0" smtClean="0">
                <a:solidFill>
                  <a:schemeClr val="tx1"/>
                </a:solidFill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なんてクソだ－</a:t>
            </a:r>
            <a:endParaRPr kumimoji="1" lang="en-US" altLang="ja-JP" sz="2400" dirty="0" smtClean="0">
              <a:solidFill>
                <a:schemeClr val="tx1"/>
              </a:solidFill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1919652" y="5171144"/>
            <a:ext cx="5180042" cy="1465849"/>
          </a:xfrm>
          <a:prstGeom prst="wedgeRectCallout">
            <a:avLst>
              <a:gd name="adj1" fmla="val -27564"/>
              <a:gd name="adj2" fmla="val -9021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源ノ角ゴシック JP ExtraLight" panose="020B0200000000000000" pitchFamily="34" charset="-128"/>
                <a:ea typeface="源ノ角ゴシック JP ExtraLight" panose="020B0200000000000000" pitchFamily="34" charset="-128"/>
              </a:rPr>
              <a:t>Reply to User</a:t>
            </a: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「猫でもわかる</a:t>
            </a:r>
            <a:r>
              <a:rPr lang="en-US" altLang="ja-JP" sz="2400" dirty="0" smtClean="0">
                <a:solidFill>
                  <a:schemeClr val="tx1"/>
                </a:solidFill>
                <a:latin typeface="源ノ角ゴシック JP ExtraLight" panose="020B0200000000000000" pitchFamily="34" charset="-128"/>
                <a:ea typeface="源ノ角ゴシック JP ExtraLight" panose="020B0200000000000000" pitchFamily="34" charset="-128"/>
              </a:rPr>
              <a:t>C#</a:t>
            </a:r>
            <a:r>
              <a:rPr lang="ja-JP" altLang="en-US" sz="2400" dirty="0" smtClean="0">
                <a:solidFill>
                  <a:schemeClr val="tx1"/>
                </a:solidFill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プログラミング」</a:t>
            </a:r>
            <a:endParaRPr lang="en-US" altLang="ja-JP" sz="2400" dirty="0" smtClean="0">
              <a:solidFill>
                <a:schemeClr val="tx1"/>
              </a:solidFill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なんて参考書はどうですか？</a:t>
            </a:r>
            <a:endParaRPr kumimoji="1" lang="ja-JP" altLang="en-US" sz="2400" dirty="0">
              <a:solidFill>
                <a:schemeClr val="tx1"/>
              </a:solidFill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2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けいふぉんと" panose="02000600000000000000" pitchFamily="2" charset="-128"/>
                <a:ea typeface="けいふぉんと" panose="02000600000000000000" pitchFamily="2" charset="-128"/>
              </a:rPr>
              <a:t>利用</a:t>
            </a:r>
            <a:r>
              <a:rPr lang="ja-JP" altLang="en-US" dirty="0">
                <a:latin typeface="けいふぉんと" panose="02000600000000000000" pitchFamily="2" charset="-128"/>
                <a:ea typeface="けいふぉんと" panose="02000600000000000000" pitchFamily="2" charset="-128"/>
              </a:rPr>
              <a:t>した</a:t>
            </a:r>
            <a:r>
              <a:rPr lang="ja-JP" altLang="en-US" dirty="0" smtClean="0">
                <a:latin typeface="けいふぉんと" panose="02000600000000000000" pitchFamily="2" charset="-128"/>
                <a:ea typeface="けいふぉんと" panose="02000600000000000000" pitchFamily="2" charset="-128"/>
              </a:rPr>
              <a:t>もの</a:t>
            </a:r>
            <a:endParaRPr kumimoji="1" lang="ja-JP" altLang="en-US" dirty="0"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0254"/>
            <a:ext cx="10515600" cy="4879649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sz="3200" dirty="0" smtClean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rPr>
              <a:t>Twitter</a:t>
            </a:r>
            <a:r>
              <a:rPr lang="ja-JP" altLang="en-US" sz="3200" dirty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rPr>
              <a:t> </a:t>
            </a:r>
            <a:r>
              <a:rPr kumimoji="1" lang="en-US" altLang="ja-JP" sz="3200" dirty="0" smtClean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rPr>
              <a:t>API(</a:t>
            </a:r>
            <a:r>
              <a:rPr kumimoji="1" lang="en-US" altLang="ja-JP" sz="3200" dirty="0" err="1" smtClean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rPr>
              <a:t>CoreTweet</a:t>
            </a:r>
            <a:r>
              <a:rPr kumimoji="1" lang="en-US" altLang="ja-JP" sz="3200" dirty="0" smtClean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rPr>
              <a:t>)</a:t>
            </a:r>
          </a:p>
          <a:p>
            <a:endParaRPr lang="en-US" altLang="ja-JP" sz="3200" dirty="0">
              <a:latin typeface="源ノ角ゴシック JP Light" panose="020B0300000000000000" pitchFamily="34" charset="-128"/>
              <a:ea typeface="源ノ角ゴシック JP Light" panose="020B0300000000000000" pitchFamily="34" charset="-128"/>
            </a:endParaRPr>
          </a:p>
          <a:p>
            <a:r>
              <a:rPr kumimoji="1" lang="ja-JP" altLang="en-US" sz="3200" dirty="0" smtClean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rPr>
              <a:t>楽天</a:t>
            </a:r>
            <a:r>
              <a:rPr lang="ja-JP" altLang="en-US" sz="3200" dirty="0" smtClean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rPr>
              <a:t>ブックス総合検索</a:t>
            </a:r>
            <a:r>
              <a:rPr kumimoji="1" lang="en-US" altLang="ja-JP" sz="3200" dirty="0" smtClean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rPr>
              <a:t>API</a:t>
            </a:r>
          </a:p>
          <a:p>
            <a:endParaRPr kumimoji="1" lang="en-US" altLang="ja-JP" sz="3200" dirty="0" smtClean="0">
              <a:latin typeface="源ノ角ゴシック JP Light" panose="020B0300000000000000" pitchFamily="34" charset="-128"/>
              <a:ea typeface="源ノ角ゴシック JP Light" panose="020B0300000000000000" pitchFamily="34" charset="-128"/>
            </a:endParaRPr>
          </a:p>
          <a:p>
            <a:r>
              <a:rPr kumimoji="1" lang="ja-JP" altLang="en-US" sz="3200" dirty="0" smtClean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rPr>
              <a:t>楽天ブックスジャンル検索</a:t>
            </a:r>
            <a:r>
              <a:rPr kumimoji="1" lang="en-US" altLang="ja-JP" sz="3200" dirty="0" smtClean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rPr>
              <a:t>API</a:t>
            </a:r>
            <a:endParaRPr lang="en-US" altLang="ja-JP" sz="3200" dirty="0">
              <a:latin typeface="源ノ角ゴシック JP Light" panose="020B0300000000000000" pitchFamily="34" charset="-128"/>
              <a:ea typeface="源ノ角ゴシック JP Light" panose="020B0300000000000000" pitchFamily="34" charset="-128"/>
            </a:endParaRPr>
          </a:p>
          <a:p>
            <a:endParaRPr lang="en-US" altLang="ja-JP" sz="3200" dirty="0" smtClean="0">
              <a:latin typeface="源ノ角ゴシック JP Light" panose="020B0300000000000000" pitchFamily="34" charset="-128"/>
              <a:ea typeface="源ノ角ゴシック JP Light" panose="020B0300000000000000" pitchFamily="34" charset="-128"/>
            </a:endParaRPr>
          </a:p>
          <a:p>
            <a:r>
              <a:rPr lang="en-US" altLang="ja-JP" sz="3200" dirty="0" err="1" smtClean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rPr>
              <a:t>NMeCab</a:t>
            </a:r>
            <a:r>
              <a:rPr lang="en-US" altLang="ja-JP" sz="3200" dirty="0" smtClean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rPr>
              <a:t>, </a:t>
            </a:r>
            <a:r>
              <a:rPr lang="ja-JP" altLang="en-US" sz="3200" dirty="0" smtClean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rPr>
              <a:t>単語感情極性対応表</a:t>
            </a:r>
            <a:r>
              <a:rPr lang="en-US" altLang="ja-JP" sz="3200" smtClean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rPr>
              <a:t>(SQLite)</a:t>
            </a:r>
            <a:endParaRPr lang="en-US" altLang="ja-JP" sz="3200" dirty="0">
              <a:latin typeface="源ノ角ゴシック JP Light" panose="020B0300000000000000" pitchFamily="34" charset="-128"/>
              <a:ea typeface="源ノ角ゴシック JP Light" panose="020B0300000000000000" pitchFamily="34" charset="-128"/>
            </a:endParaRPr>
          </a:p>
          <a:p>
            <a:endParaRPr lang="en-US" altLang="ja-JP" sz="3200" dirty="0" smtClean="0">
              <a:latin typeface="源ノ角ゴシック JP Light" panose="020B0300000000000000" pitchFamily="34" charset="-128"/>
              <a:ea typeface="源ノ角ゴシック JP Light" panose="020B0300000000000000" pitchFamily="34" charset="-128"/>
            </a:endParaRPr>
          </a:p>
          <a:p>
            <a:r>
              <a:rPr lang="en-US" altLang="ja-JP" sz="3200" dirty="0" err="1" smtClean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rPr>
              <a:t>WebOPAC</a:t>
            </a:r>
            <a:r>
              <a:rPr lang="en-US" altLang="ja-JP" sz="3200" dirty="0" smtClean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rPr>
              <a:t>(</a:t>
            </a:r>
            <a:r>
              <a:rPr lang="ja-JP" altLang="en-US" sz="3200" dirty="0" smtClean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rPr>
              <a:t>東京電機大学総合メディアセンター</a:t>
            </a:r>
            <a:r>
              <a:rPr lang="en-US" altLang="ja-JP" sz="3200" dirty="0" smtClean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rPr>
              <a:t>)</a:t>
            </a:r>
          </a:p>
          <a:p>
            <a:pPr marL="0" indent="0">
              <a:buNone/>
            </a:pPr>
            <a:r>
              <a:rPr lang="en-US" altLang="ja-JP" sz="3200" dirty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rPr>
              <a:t>  https://lib.mrcl.dendai.ac.jp/webopac/</a:t>
            </a:r>
            <a:endParaRPr lang="en-US" altLang="ja-JP" sz="3200" dirty="0" smtClean="0">
              <a:latin typeface="源ノ角ゴシック JP Light" panose="020B0300000000000000" pitchFamily="34" charset="-128"/>
              <a:ea typeface="源ノ角ゴシック JP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341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113</Words>
  <Application>Microsoft Office PowerPoint</Application>
  <PresentationFormat>ワイド画面</PresentationFormat>
  <Paragraphs>29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3" baseType="lpstr">
      <vt:lpstr>ＭＳ Ｐゴシック</vt:lpstr>
      <vt:lpstr>けいふぉんと</vt:lpstr>
      <vt:lpstr>源ノ角ゴシック JP ExtraLight</vt:lpstr>
      <vt:lpstr>源ノ角ゴシック JP Light</vt:lpstr>
      <vt:lpstr>源ノ角ゴシック JP Medium</vt:lpstr>
      <vt:lpstr>Arial</vt:lpstr>
      <vt:lpstr>Calibri</vt:lpstr>
      <vt:lpstr>Calibri Light</vt:lpstr>
      <vt:lpstr>Office テーマ</vt:lpstr>
      <vt:lpstr>Web情報システム演習</vt:lpstr>
      <vt:lpstr>ユーザの気分を汲み取った ユーザのための 本を推薦するシステム</vt:lpstr>
      <vt:lpstr>PowerPoint プレゼンテーション</vt:lpstr>
      <vt:lpstr>利用したもの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Web情報システム演習</dc:title>
  <dc:creator>Takashi Yoshida</dc:creator>
  <cp:lastModifiedBy>Takashi Yoshida</cp:lastModifiedBy>
  <cp:revision>39</cp:revision>
  <dcterms:created xsi:type="dcterms:W3CDTF">2014-11-24T04:10:11Z</dcterms:created>
  <dcterms:modified xsi:type="dcterms:W3CDTF">2015-03-06T14:17:10Z</dcterms:modified>
</cp:coreProperties>
</file>