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2EB415-7F00-40C1-AF09-D18D65AF9CA7}">
  <a:tblStyle styleId="{5E2EB415-7F00-40C1-AF09-D18D65AF9C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1418d6be4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1418d6be4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1418d6be4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1418d6be4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1418d6be4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1418d6be4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1418d6be4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1418d6be4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1418d6be4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1418d6be4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1418d6be4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1418d6be4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418d6be4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418d6be4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1418d6be4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1418d6be4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1418d6be4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1418d6be4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1418d6be4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1418d6be4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1418d6be4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1418d6be4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1418d6be4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1418d6be4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1418d6be4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1418d6be4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1418d6be4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1418d6be4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1418d6be4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1418d6be4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1418d6be4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1418d6be4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ポートフォリオ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協調フィルタリングによるレコメンドモデル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アルゴリズム設計〜数式〜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393775"/>
            <a:ext cx="70305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●類似度の計算（</a:t>
            </a:r>
            <a:r>
              <a:rPr b="1" lang="ja"/>
              <a:t>コサイン類似度</a:t>
            </a:r>
            <a:r>
              <a:rPr b="1" lang="ja"/>
              <a:t>）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選定理由：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●スコアの算出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根拠：</a:t>
            </a:r>
            <a:endParaRPr/>
          </a:p>
        </p:txBody>
      </p:sp>
      <p:pic>
        <p:nvPicPr>
          <p:cNvPr id="333" name="Google Shape;3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850" y="1663675"/>
            <a:ext cx="3597925" cy="5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750" y="3345650"/>
            <a:ext cx="3536975" cy="5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アルゴリズム設計〜技術スタック〜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431150" y="1961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ライブラリ：pandas, numpy, scipy, sklearn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言語：Python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IDE：Pycharm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サーバー：GCP、AWS→</a:t>
            </a:r>
            <a:r>
              <a:rPr lang="ja" sz="1150">
                <a:solidFill>
                  <a:srgbClr val="333333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heroku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データベース：MongoDB→Heroku：PostgreSql、ローカル：</a:t>
            </a:r>
            <a:r>
              <a:rPr lang="ja"/>
              <a:t>SQLite3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コンテナ/リソース管理：Docker, kubernetes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評価手法</a:t>
            </a:r>
            <a:endParaRPr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評価手法：オフライン評価法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評価指標：Precision（適合率）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※実運用時はオンライン評価法（A/Bテストを想定）</a:t>
            </a:r>
            <a:endParaRPr/>
          </a:p>
        </p:txBody>
      </p:sp>
      <p:pic>
        <p:nvPicPr>
          <p:cNvPr id="347" name="Google Shape;3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650" y="2687350"/>
            <a:ext cx="47030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275" y="3304425"/>
            <a:ext cx="2387500" cy="4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フィジビリティスタディ（実現可能性検証）</a:t>
            </a:r>
            <a:endParaRPr/>
          </a:p>
        </p:txBody>
      </p:sp>
      <p:sp>
        <p:nvSpPr>
          <p:cNvPr id="354" name="Google Shape;354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●要求事項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応募数の103%増加（90件/月）目標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●調査要項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自己PRメルマガ配信対象者の2週間(経過観察期間)の応募率を取得）、自己PR機能使用者は、300人/1月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●達成可能性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キープ機能の応募到達率は25%.応募に近い自己PRの応募到達率は30%を見込むと予想。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●代替案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　目標達成率に満たない場合、PDCAを回し、A/Bテストにて商品改善を行う。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データ整備</a:t>
            </a:r>
            <a:endParaRPr/>
          </a:p>
        </p:txBody>
      </p:sp>
      <p:sp>
        <p:nvSpPr>
          <p:cNvPr id="360" name="Google Shape;360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予測計算用に行列を作成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モデル開発</a:t>
            </a:r>
            <a:endParaRPr/>
          </a:p>
        </p:txBody>
      </p:sp>
      <p:sp>
        <p:nvSpPr>
          <p:cNvPr id="366" name="Google Shape;366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類似度とスコアより、上位10件のレコメンド商品を算出する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27"/>
          <p:cNvPicPr preferRelativeResize="0"/>
          <p:nvPr/>
        </p:nvPicPr>
        <p:blipFill rotWithShape="1">
          <a:blip r:embed="rId3">
            <a:alphaModFix/>
          </a:blip>
          <a:srcRect b="-24884" l="-16443" r="-44768" t="-105529"/>
          <a:stretch/>
        </p:blipFill>
        <p:spPr>
          <a:xfrm>
            <a:off x="581494" y="0"/>
            <a:ext cx="79810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結果検証</a:t>
            </a:r>
            <a:endParaRPr/>
          </a:p>
        </p:txBody>
      </p:sp>
      <p:sp>
        <p:nvSpPr>
          <p:cNvPr id="373" name="Google Shape;373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●結果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●精度評価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　Precision：0.24　精度低い</a:t>
            </a:r>
            <a:endParaRPr/>
          </a:p>
        </p:txBody>
      </p:sp>
      <p:pic>
        <p:nvPicPr>
          <p:cNvPr id="374" name="Google Shape;374;p28"/>
          <p:cNvPicPr preferRelativeResize="0"/>
          <p:nvPr/>
        </p:nvPicPr>
        <p:blipFill rotWithShape="1">
          <a:blip r:embed="rId3">
            <a:alphaModFix/>
          </a:blip>
          <a:srcRect b="-175601" l="-2207" r="-66284" t="-89095"/>
          <a:stretch/>
        </p:blipFill>
        <p:spPr>
          <a:xfrm>
            <a:off x="1295400" y="1533525"/>
            <a:ext cx="6553200" cy="32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振り返り</a:t>
            </a:r>
            <a:endParaRPr/>
          </a:p>
        </p:txBody>
      </p:sp>
      <p:sp>
        <p:nvSpPr>
          <p:cNvPr id="380" name="Google Shape;380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●アプローチ・手法の問題、課</a:t>
            </a:r>
            <a:r>
              <a:rPr b="1" lang="ja"/>
              <a:t>題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/>
              <a:t>機能利用初期、データ不足により精度が低くなる。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●実装の問題、課題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精度が低い。類似度・スコアの計算方法の改善が必要。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処理性能が低い。行列計算を改善すべき。大量データの処理に耐えられよう分散処理の実装を検討する。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●改善案、</a:t>
            </a:r>
            <a:r>
              <a:rPr b="1" lang="ja"/>
              <a:t>学び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同じ商品を起点とした場合、同じ商品をレコメンドしてしまい、個人に紐づくパーソナライズされたレコメンドを行えない。対応案としてベイズ理論の適用を検討する。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　数学弱い。精度評価の知識薄い。</a:t>
            </a:r>
            <a:r>
              <a:rPr lang="ja"/>
              <a:t>類似度の種別の選定が根拠薄だった。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321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サービス概要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お仕事紹介のメールマガジン（以下、メルマガ）サービス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・お仕事は、ユーザーごとに</a:t>
            </a:r>
            <a:r>
              <a:rPr lang="ja"/>
              <a:t>オススメのお仕事を抽出・レコメンドする。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・既存商品ラインナップは、ユーザの直近応募案件を起点とする「応募レコメンドメルマガ」、</a:t>
            </a:r>
            <a:r>
              <a:rPr lang="ja"/>
              <a:t>直近閲覧案件を起点とする「閲覧レコメンドメルマガ」などが存在する。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課題分析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応募数の母数が伸び悩んでいる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サービス・ローンチ後、閲覧数は順調に伸びてきている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お仕事応募は個人情報が直接届くため、応募までのハードルが高いのではないか。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・</a:t>
            </a:r>
            <a:r>
              <a:rPr lang="ja"/>
              <a:t>応募までのハードルを下げる新機能の開発を行う必要があるのではないか。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新機能（案）自己PR機能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4625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企業へ匿名のエントリーを送る機能を実装し、応募までの継ぎを行い、応募数の母数アップをはかる。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・応募への</a:t>
            </a:r>
            <a:r>
              <a:rPr lang="ja"/>
              <a:t>継げる媒体</a:t>
            </a:r>
            <a:r>
              <a:rPr lang="ja"/>
              <a:t>として、自己PRレコメンドメルマガを開発する。その際の効果検証は、自己PRレコメンドメルマガ経由の応募数を計測し、効果検証を行う。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・自己PR機能の使用初期は履歴情報不足によりレコメンデーションの精度が低くなることが予想される。</a:t>
            </a:r>
            <a:r>
              <a:rPr lang="ja" strike="sngStrike"/>
              <a:t>配信初回は閲覧案件の履歴情報も含めて</a:t>
            </a:r>
            <a:r>
              <a:rPr lang="ja"/>
              <a:t>ベイズ理論を応用し、</a:t>
            </a:r>
            <a:r>
              <a:rPr lang="ja"/>
              <a:t>レコメンデーションの精度を向上させる。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・レコメンド案件数が規定数（10件）に満たない場合は、直近の自己PR案件と関連性の高い案件を別軸でさい抽出し、案件数を充足させる。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・期待する効果は、応募総数の103％増加。過去の応募数の増加率と売上金額の増加率の割合から、300万円/月の増加を期待値とする。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アルゴリズム設計〜データ分析〜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自己PR機能開発結果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利用数：300/1月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年代別利用者：30-40代女性が多い（全体の50%）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利用結果推移：5%/1週間の増加傾向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　対象案件：派遣（事務）25%、契約社員（事務）20%・・・事務職が多い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アルゴリズム設計〜アプローチ・手法①〜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238125" y="1370925"/>
            <a:ext cx="7209300" cy="32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①</a:t>
            </a:r>
            <a:r>
              <a:rPr lang="ja"/>
              <a:t>ルールベースレコメンド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ユーザーの行動を起点として、事前に規定したルールベースで商品をレコメンドする。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②コンテンツベースレコメンド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属性情報を元に、類似性の高い商品をレコメンドする。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③協調フィルタリング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アイテムベース：行動分析を基に、類似度の高い商品を算出しレコメンドする。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ユーザーベース：行動分析を基に、類似度の高い別ユーザーの購入商品をレコメンドする。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④ベイズ理論式レコメンド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　ユーザーの過去の行動確率から、コンバージョン率の高い商品をレコメンドする。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アルゴリズム設計〜アプローチ・手法②〜</a:t>
            </a:r>
            <a:endParaRPr/>
          </a:p>
        </p:txBody>
      </p:sp>
      <p:graphicFrame>
        <p:nvGraphicFramePr>
          <p:cNvPr id="314" name="Google Shape;314;p19"/>
          <p:cNvGraphicFramePr/>
          <p:nvPr/>
        </p:nvGraphicFramePr>
        <p:xfrm>
          <a:off x="952500" y="202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{5E2EB415-7F00-40C1-AF09-D18D65AF9CA7}</a:tableStyleId>
              </a:tblPr>
              <a:tblGrid>
                <a:gridCol w="2492000"/>
                <a:gridCol w="1646000"/>
                <a:gridCol w="1518650"/>
                <a:gridCol w="1582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手法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レコメンドの精度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実装コスト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検証コスト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ルールベースレコメンド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低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低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低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コンテンツベースレコメンド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低〜中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協調フィルタリング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中〜高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ベイズ理論式レコメンド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高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アルゴリズム設計〜アプローチ・手法③〜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315950"/>
            <a:ext cx="7030500" cy="3391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ja" sz="912"/>
              <a:t>①ルールベースレコメンド</a:t>
            </a:r>
            <a:endParaRPr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ja" sz="912"/>
              <a:t>　メリット：実装が用意</a:t>
            </a:r>
            <a:endParaRPr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ja" sz="912"/>
              <a:t>　デメリット：柔軟性が低い、パーソナライゼイションが弱い</a:t>
            </a:r>
            <a:endParaRPr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ja" sz="912"/>
              <a:t>②コンテンツベースレコメンド</a:t>
            </a:r>
            <a:endParaRPr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ja" sz="912"/>
              <a:t>　メリット：ルールベースよりはユーザーファースト、ユーザーの嗜好を捉えられる</a:t>
            </a:r>
            <a:endParaRPr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ja" sz="912"/>
              <a:t>　デメリット：既存のユーザの嗜好に基づいてレコメンドされるため、レコメンドされる商品がユーザの既存の嗜好に制限される</a:t>
            </a:r>
            <a:endParaRPr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ja" sz="912"/>
              <a:t>③協調フィルタリング</a:t>
            </a:r>
            <a:endParaRPr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ja" sz="912"/>
              <a:t>　メリット：レコメンドの幅が広くなる（セレンディピティ）</a:t>
            </a:r>
            <a:endParaRPr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ja" sz="912"/>
              <a:t>　デメリット：データが少ないと精度が落ちる。新商品がレコメンドされづらい。新ユーザーに対してはレコメンドの精度が低い。</a:t>
            </a:r>
            <a:endParaRPr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ja" sz="912"/>
              <a:t>④ベイズ理論式レコメンド</a:t>
            </a:r>
            <a:endParaRPr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ja" sz="912"/>
              <a:t>　メリット：少ない情報でもある程度精度高く予測できる</a:t>
            </a:r>
            <a:endParaRPr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ja" sz="912"/>
              <a:t>　デメリット：計算コストが高い、検証方法が難しい</a:t>
            </a:r>
            <a:endParaRPr sz="91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アルゴリズム設計〜理論〜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12"/>
              <a:t>ある程度</a:t>
            </a:r>
            <a:r>
              <a:rPr lang="ja" sz="1112"/>
              <a:t>セレンディピティのある「協調フィルタリング」のアイテムベースモデルを採用</a:t>
            </a:r>
            <a:endParaRPr sz="11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112"/>
              <a:t>理由：サービスの性質上、観測できるユーザの行動パターンが限られるため。※あとでもう少し追記する</a:t>
            </a:r>
            <a:endParaRPr sz="11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112"/>
              <a:t>ラベルあり、教師あり学習</a:t>
            </a:r>
            <a:endParaRPr sz="11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112"/>
              <a:t>類似のお仕事を分類、分類問題、KNN(K近傍法)</a:t>
            </a:r>
            <a:endParaRPr sz="11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112"/>
              <a:t>　メリット：シンプルで直感的</a:t>
            </a:r>
            <a:endParaRPr sz="11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ja" sz="1112"/>
              <a:t>　デメリット：予測時の計算コストが高い</a:t>
            </a:r>
            <a:endParaRPr sz="111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