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70" r:id="rId15"/>
    <p:sldId id="271" r:id="rId16"/>
    <p:sldId id="272" r:id="rId17"/>
    <p:sldId id="268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6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8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5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15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4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5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3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4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4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1EDE4-EBC1-44BD-AB94-72613FE76A8B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5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business.com/articles/functions-in-powershell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4sysops.com/archives/how-to-create-a-powershell-alias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scripting/understanding-the-six-powershell-profiles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owershell/scripting/learn/understanding-the-powershell-pipeline?view=powershell-6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Automate your Quality of Life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PowerShell &amp; a Focus on Active Directory and some other 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559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PowerShell Functions</a:t>
            </a:r>
            <a:endParaRPr lang="en-US" sz="2400" dirty="0" smtClean="0"/>
          </a:p>
          <a:p>
            <a:r>
              <a:rPr lang="en-US" dirty="0" smtClean="0"/>
              <a:t>…</a:t>
            </a:r>
            <a:r>
              <a:rPr lang="en-US" dirty="0"/>
              <a:t> a way of collecting up a bunch of code to perform one or many different times by just pointing to it instead of duplicating that code repeatedly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/>
              <a:t>* </a:t>
            </a:r>
            <a:r>
              <a:rPr lang="en-US" dirty="0" smtClean="0">
                <a:hlinkClick r:id="rId2"/>
              </a:rPr>
              <a:t>https://www.business.com/articles/functions-in-powershell/</a:t>
            </a:r>
            <a:endParaRPr lang="en-US" dirty="0" smtClean="0"/>
          </a:p>
          <a:p>
            <a:r>
              <a:rPr lang="en-US" dirty="0" smtClean="0"/>
              <a:t>AKA – A Way to Improve Your Quality Of Life and save you from mundane repeatable tasks.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097" y="2164860"/>
            <a:ext cx="8000412" cy="456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96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PowerShell Aliases</a:t>
            </a:r>
            <a:endParaRPr lang="en-US" sz="2400" dirty="0" smtClean="0"/>
          </a:p>
          <a:p>
            <a:r>
              <a:rPr lang="en-US" dirty="0" smtClean="0"/>
              <a:t>A</a:t>
            </a:r>
            <a:r>
              <a:rPr lang="en-US" dirty="0"/>
              <a:t> PowerShell alias is a shortcut to a command that can save you some keystrokes and help you remember commands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	* </a:t>
            </a:r>
            <a:r>
              <a:rPr lang="en-US" dirty="0" smtClean="0">
                <a:hlinkClick r:id="rId2"/>
              </a:rPr>
              <a:t>https://4sysops.com/archives/how-to-create-a-powershell-alias/</a:t>
            </a:r>
            <a:endParaRPr lang="en-US" dirty="0" smtClean="0"/>
          </a:p>
          <a:p>
            <a:r>
              <a:rPr lang="en-US" dirty="0" err="1" smtClean="0"/>
              <a:t>dir</a:t>
            </a:r>
            <a:r>
              <a:rPr lang="en-US" dirty="0" smtClean="0"/>
              <a:t> = Get-</a:t>
            </a:r>
            <a:r>
              <a:rPr lang="en-US" dirty="0" err="1" smtClean="0"/>
              <a:t>ChildItem</a:t>
            </a:r>
            <a:endParaRPr lang="en-US" dirty="0" smtClean="0"/>
          </a:p>
          <a:p>
            <a:r>
              <a:rPr lang="en-US" dirty="0" smtClean="0"/>
              <a:t>ipconfig = Get-</a:t>
            </a:r>
            <a:r>
              <a:rPr lang="en-US" dirty="0" err="1" smtClean="0"/>
              <a:t>NetIPConfiguration</a:t>
            </a:r>
            <a:endParaRPr lang="en-US" dirty="0" smtClean="0"/>
          </a:p>
          <a:p>
            <a:r>
              <a:rPr lang="en-US" dirty="0" smtClean="0"/>
              <a:t>ping = Test-</a:t>
            </a:r>
            <a:r>
              <a:rPr lang="en-US" dirty="0" err="1" smtClean="0"/>
              <a:t>NetConnection</a:t>
            </a:r>
            <a:endParaRPr lang="en-US" dirty="0" smtClean="0"/>
          </a:p>
          <a:p>
            <a:r>
              <a:rPr lang="en-US" dirty="0" err="1" smtClean="0"/>
              <a:t>nslookup</a:t>
            </a:r>
            <a:r>
              <a:rPr lang="en-US" dirty="0" smtClean="0"/>
              <a:t> = Resolve-</a:t>
            </a:r>
            <a:r>
              <a:rPr lang="en-US" dirty="0" err="1" smtClean="0"/>
              <a:t>DnsName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can create your own Aliases to suit your needs and load them with your PowerShell Profile.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set-alias </a:t>
            </a:r>
            <a:r>
              <a:rPr lang="en-US" dirty="0" err="1" smtClean="0"/>
              <a:t>ifconfig</a:t>
            </a:r>
            <a:r>
              <a:rPr lang="en-US" dirty="0" smtClean="0"/>
              <a:t> ipconfig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# Type "edit &lt;</a:t>
            </a:r>
            <a:r>
              <a:rPr lang="en-US" dirty="0" err="1" smtClean="0"/>
              <a:t>filename.ext</a:t>
            </a:r>
            <a:r>
              <a:rPr lang="en-US" dirty="0" smtClean="0"/>
              <a:t>&gt;" and the file will open with Notepad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set-alias edit Notepad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# Exchange Remote PowerShell Console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set-alias Exchange-Console D:\scripts\Powershell\Exchange\ExchangeShell.ps1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4365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PowerShell Session Variables</a:t>
            </a:r>
          </a:p>
          <a:p>
            <a:pPr lvl="1"/>
            <a:r>
              <a:rPr lang="en-US" dirty="0" smtClean="0"/>
              <a:t>You can create and store variables for the life of your session.  This may be a commonly used value that you use across multiple scripts.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$</a:t>
            </a:r>
            <a:r>
              <a:rPr lang="en-US" dirty="0" err="1" smtClean="0">
                <a:solidFill>
                  <a:srgbClr val="FFFF00"/>
                </a:solidFill>
              </a:rPr>
              <a:t>ver</a:t>
            </a:r>
            <a:r>
              <a:rPr lang="en-US" dirty="0" smtClean="0">
                <a:solidFill>
                  <a:srgbClr val="FFFF00"/>
                </a:solidFill>
              </a:rPr>
              <a:t> = $</a:t>
            </a:r>
            <a:r>
              <a:rPr lang="en-US" dirty="0" err="1" smtClean="0">
                <a:solidFill>
                  <a:srgbClr val="FFFF00"/>
                </a:solidFill>
              </a:rPr>
              <a:t>psversiontable.PSVersion</a:t>
            </a:r>
            <a:endParaRPr lang="en-US" dirty="0" smtClean="0">
              <a:solidFill>
                <a:srgbClr val="FFFF0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Could have been done with an Alias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$</a:t>
            </a:r>
            <a:r>
              <a:rPr lang="en-US" dirty="0" err="1" smtClean="0">
                <a:solidFill>
                  <a:srgbClr val="FFFF00"/>
                </a:solidFill>
              </a:rPr>
              <a:t>scriptsotput</a:t>
            </a:r>
            <a:r>
              <a:rPr lang="en-US" dirty="0" smtClean="0">
                <a:solidFill>
                  <a:srgbClr val="FFFF00"/>
                </a:solidFill>
              </a:rPr>
              <a:t> = “d:\scripts\output\”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$</a:t>
            </a:r>
            <a:r>
              <a:rPr lang="en-US" dirty="0" err="1" smtClean="0">
                <a:solidFill>
                  <a:srgbClr val="FFFF00"/>
                </a:solidFill>
              </a:rPr>
              <a:t>DesktopWorkingPath</a:t>
            </a:r>
            <a:r>
              <a:rPr lang="en-US" dirty="0" smtClean="0">
                <a:solidFill>
                  <a:srgbClr val="FFFF00"/>
                </a:solidFill>
              </a:rPr>
              <a:t> = “$</a:t>
            </a:r>
            <a:r>
              <a:rPr lang="en-US" dirty="0" err="1" smtClean="0">
                <a:solidFill>
                  <a:srgbClr val="FFFF00"/>
                </a:solidFill>
              </a:rPr>
              <a:t>desktopPath</a:t>
            </a:r>
            <a:r>
              <a:rPr lang="en-US" dirty="0" smtClean="0">
                <a:solidFill>
                  <a:srgbClr val="FFFF00"/>
                </a:solidFill>
              </a:rPr>
              <a:t>\working”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Returns \Users\</a:t>
            </a:r>
            <a:r>
              <a:rPr lang="en-US" dirty="0" err="1" smtClean="0">
                <a:solidFill>
                  <a:srgbClr val="00B050"/>
                </a:solidFill>
              </a:rPr>
              <a:t>JimBob</a:t>
            </a:r>
            <a:r>
              <a:rPr lang="en-US" dirty="0" smtClean="0">
                <a:solidFill>
                  <a:srgbClr val="00B050"/>
                </a:solidFill>
              </a:rPr>
              <a:t>\Desktop\Working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$</a:t>
            </a:r>
            <a:r>
              <a:rPr lang="en-US" dirty="0" err="1">
                <a:solidFill>
                  <a:srgbClr val="FFFF00"/>
                </a:solidFill>
              </a:rPr>
              <a:t>DesktopPath</a:t>
            </a:r>
            <a:r>
              <a:rPr lang="en-US" dirty="0">
                <a:solidFill>
                  <a:srgbClr val="FFFF00"/>
                </a:solidFill>
              </a:rPr>
              <a:t> = [</a:t>
            </a:r>
            <a:r>
              <a:rPr lang="en-US" dirty="0" err="1">
                <a:solidFill>
                  <a:srgbClr val="FFFF00"/>
                </a:solidFill>
              </a:rPr>
              <a:t>System.Environment</a:t>
            </a:r>
            <a:r>
              <a:rPr lang="en-US" dirty="0">
                <a:solidFill>
                  <a:srgbClr val="FFFF00"/>
                </a:solidFill>
              </a:rPr>
              <a:t>]::</a:t>
            </a:r>
            <a:r>
              <a:rPr lang="en-US" dirty="0" err="1">
                <a:solidFill>
                  <a:srgbClr val="FFFF00"/>
                </a:solidFill>
              </a:rPr>
              <a:t>GetFolderPath</a:t>
            </a:r>
            <a:r>
              <a:rPr lang="en-US" dirty="0">
                <a:solidFill>
                  <a:srgbClr val="FFFF00"/>
                </a:solidFill>
              </a:rPr>
              <a:t>([</a:t>
            </a:r>
            <a:r>
              <a:rPr lang="en-US" dirty="0" err="1">
                <a:solidFill>
                  <a:srgbClr val="FFFF00"/>
                </a:solidFill>
              </a:rPr>
              <a:t>System.Environment+SpecialFolder</a:t>
            </a:r>
            <a:r>
              <a:rPr lang="en-US" dirty="0">
                <a:solidFill>
                  <a:srgbClr val="FFFF00"/>
                </a:solidFill>
              </a:rPr>
              <a:t>]::Desktop) </a:t>
            </a:r>
            <a:endParaRPr lang="en-US" dirty="0" smtClean="0">
              <a:solidFill>
                <a:srgbClr val="FFFF0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Returns \Users\</a:t>
            </a:r>
            <a:r>
              <a:rPr lang="en-US" dirty="0" err="1" smtClean="0">
                <a:solidFill>
                  <a:srgbClr val="00B050"/>
                </a:solidFill>
              </a:rPr>
              <a:t>JimBob</a:t>
            </a:r>
            <a:r>
              <a:rPr lang="en-US" dirty="0" smtClean="0">
                <a:solidFill>
                  <a:srgbClr val="00B050"/>
                </a:solidFill>
              </a:rPr>
              <a:t>\Desktop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$</a:t>
            </a:r>
            <a:r>
              <a:rPr lang="en-US" dirty="0" err="1" smtClean="0">
                <a:solidFill>
                  <a:srgbClr val="FFFF00"/>
                </a:solidFill>
              </a:rPr>
              <a:t>PowerShellPath</a:t>
            </a:r>
            <a:r>
              <a:rPr lang="en-US" dirty="0" smtClean="0">
                <a:solidFill>
                  <a:srgbClr val="FFFF00"/>
                </a:solidFill>
              </a:rPr>
              <a:t> = “d:\scripts\”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360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PowerShell Optimization</a:t>
            </a:r>
          </a:p>
          <a:p>
            <a:r>
              <a:rPr lang="en-US" dirty="0" smtClean="0"/>
              <a:t>There are multiple ways to get the same information, with some being faster than others.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Get-</a:t>
            </a:r>
            <a:r>
              <a:rPr lang="en-US" dirty="0" err="1">
                <a:solidFill>
                  <a:srgbClr val="FFFF00"/>
                </a:solidFill>
              </a:rPr>
              <a:t>ADUser</a:t>
            </a:r>
            <a:r>
              <a:rPr lang="en-US" dirty="0">
                <a:solidFill>
                  <a:srgbClr val="FFFF00"/>
                </a:solidFill>
              </a:rPr>
              <a:t> -Filter {</a:t>
            </a:r>
            <a:r>
              <a:rPr lang="en-US" dirty="0" err="1">
                <a:solidFill>
                  <a:srgbClr val="FFFF00"/>
                </a:solidFill>
              </a:rPr>
              <a:t>UserPrincipalName</a:t>
            </a:r>
            <a:r>
              <a:rPr lang="en-US" dirty="0">
                <a:solidFill>
                  <a:srgbClr val="FFFF00"/>
                </a:solidFill>
              </a:rPr>
              <a:t> -ne </a:t>
            </a:r>
            <a:r>
              <a:rPr lang="en-US" dirty="0" smtClean="0">
                <a:solidFill>
                  <a:srgbClr val="FFFF00"/>
                </a:solidFill>
              </a:rPr>
              <a:t>“$Null</a:t>
            </a:r>
            <a:r>
              <a:rPr lang="en-US" dirty="0">
                <a:solidFill>
                  <a:srgbClr val="FFFF00"/>
                </a:solidFill>
              </a:rPr>
              <a:t>"} -Properties  </a:t>
            </a:r>
            <a:r>
              <a:rPr lang="en-US" dirty="0" err="1">
                <a:solidFill>
                  <a:srgbClr val="FFFF00"/>
                </a:solidFill>
              </a:rPr>
              <a:t>UserPrincipalName</a:t>
            </a:r>
            <a:r>
              <a:rPr lang="en-US" dirty="0">
                <a:solidFill>
                  <a:srgbClr val="FFFF00"/>
                </a:solidFill>
              </a:rPr>
              <a:t>  | </a:t>
            </a:r>
          </a:p>
          <a:p>
            <a:r>
              <a:rPr lang="en-US" dirty="0">
                <a:solidFill>
                  <a:srgbClr val="FFFF00"/>
                </a:solidFill>
              </a:rPr>
              <a:t>    Sort-Object name | </a:t>
            </a:r>
          </a:p>
          <a:p>
            <a:r>
              <a:rPr lang="en-US" dirty="0">
                <a:solidFill>
                  <a:srgbClr val="FFFF00"/>
                </a:solidFill>
              </a:rPr>
              <a:t>    Format-Table Name, SAMAccountName, </a:t>
            </a:r>
            <a:r>
              <a:rPr lang="en-US" dirty="0" err="1">
                <a:solidFill>
                  <a:srgbClr val="FFFF00"/>
                </a:solidFill>
              </a:rPr>
              <a:t>UserPrincipalName</a:t>
            </a:r>
            <a:r>
              <a:rPr lang="en-US" dirty="0">
                <a:solidFill>
                  <a:srgbClr val="FFFF00"/>
                </a:solidFill>
              </a:rPr>
              <a:t> -auto</a:t>
            </a:r>
          </a:p>
          <a:p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Get-</a:t>
            </a:r>
            <a:r>
              <a:rPr lang="en-US" dirty="0" err="1">
                <a:solidFill>
                  <a:srgbClr val="FFFF00"/>
                </a:solidFill>
              </a:rPr>
              <a:t>ADUser</a:t>
            </a:r>
            <a:r>
              <a:rPr lang="en-US" dirty="0">
                <a:solidFill>
                  <a:srgbClr val="FFFF00"/>
                </a:solidFill>
              </a:rPr>
              <a:t> -Filter {</a:t>
            </a:r>
            <a:r>
              <a:rPr lang="en-US" dirty="0" err="1">
                <a:solidFill>
                  <a:srgbClr val="FFFF00"/>
                </a:solidFill>
              </a:rPr>
              <a:t>UserPrincipalName</a:t>
            </a:r>
            <a:r>
              <a:rPr lang="en-US" dirty="0">
                <a:solidFill>
                  <a:srgbClr val="FFFF00"/>
                </a:solidFill>
              </a:rPr>
              <a:t> -ne </a:t>
            </a:r>
            <a:r>
              <a:rPr lang="en-US" dirty="0" smtClean="0">
                <a:solidFill>
                  <a:srgbClr val="FFFF00"/>
                </a:solidFill>
              </a:rPr>
              <a:t>“$Null</a:t>
            </a:r>
            <a:r>
              <a:rPr lang="en-US" dirty="0">
                <a:solidFill>
                  <a:srgbClr val="FFFF00"/>
                </a:solidFill>
              </a:rPr>
              <a:t>"} -Properties  </a:t>
            </a:r>
            <a:r>
              <a:rPr lang="en-US" dirty="0" err="1">
                <a:solidFill>
                  <a:srgbClr val="FFFF00"/>
                </a:solidFill>
              </a:rPr>
              <a:t>UserPrincipalName</a:t>
            </a:r>
            <a:r>
              <a:rPr lang="en-US" dirty="0">
                <a:solidFill>
                  <a:srgbClr val="FFFF00"/>
                </a:solidFill>
              </a:rPr>
              <a:t>  | </a:t>
            </a:r>
          </a:p>
          <a:p>
            <a:r>
              <a:rPr lang="en-US" dirty="0">
                <a:solidFill>
                  <a:srgbClr val="FFFF00"/>
                </a:solidFill>
              </a:rPr>
              <a:t>    Select-Object Name, SAMAccountName, </a:t>
            </a:r>
            <a:r>
              <a:rPr lang="en-US" dirty="0" err="1">
                <a:solidFill>
                  <a:srgbClr val="FFFF00"/>
                </a:solidFill>
              </a:rPr>
              <a:t>UserPrincipalName</a:t>
            </a:r>
            <a:r>
              <a:rPr lang="en-US" dirty="0">
                <a:solidFill>
                  <a:srgbClr val="FFFF00"/>
                </a:solidFill>
              </a:rPr>
              <a:t>  |</a:t>
            </a:r>
          </a:p>
          <a:p>
            <a:r>
              <a:rPr lang="en-US" dirty="0">
                <a:solidFill>
                  <a:srgbClr val="FFFF00"/>
                </a:solidFill>
              </a:rPr>
              <a:t>    Sort-Object name | </a:t>
            </a:r>
          </a:p>
          <a:p>
            <a:r>
              <a:rPr lang="en-US" dirty="0">
                <a:solidFill>
                  <a:srgbClr val="FFFF00"/>
                </a:solidFill>
              </a:rPr>
              <a:t>    Format-Table Name, SAMAccountName, </a:t>
            </a:r>
            <a:r>
              <a:rPr lang="en-US" dirty="0" err="1">
                <a:solidFill>
                  <a:srgbClr val="FFFF00"/>
                </a:solidFill>
              </a:rPr>
              <a:t>UserPrincipalName</a:t>
            </a:r>
            <a:r>
              <a:rPr lang="en-US" dirty="0">
                <a:solidFill>
                  <a:srgbClr val="FFFF00"/>
                </a:solidFill>
              </a:rPr>
              <a:t> -auto</a:t>
            </a:r>
          </a:p>
          <a:p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Get-</a:t>
            </a:r>
            <a:r>
              <a:rPr lang="en-US" dirty="0" err="1">
                <a:solidFill>
                  <a:srgbClr val="FFFF00"/>
                </a:solidFill>
              </a:rPr>
              <a:t>ADUser</a:t>
            </a:r>
            <a:r>
              <a:rPr lang="en-US" dirty="0">
                <a:solidFill>
                  <a:srgbClr val="FFFF00"/>
                </a:solidFill>
              </a:rPr>
              <a:t> -Filter * -Properties  </a:t>
            </a:r>
            <a:r>
              <a:rPr lang="en-US" dirty="0" err="1">
                <a:solidFill>
                  <a:srgbClr val="FFFF00"/>
                </a:solidFill>
              </a:rPr>
              <a:t>UserPrincipalName</a:t>
            </a:r>
            <a:r>
              <a:rPr lang="en-US" dirty="0">
                <a:solidFill>
                  <a:srgbClr val="FFFF00"/>
                </a:solidFill>
              </a:rPr>
              <a:t>  | </a:t>
            </a:r>
          </a:p>
          <a:p>
            <a:r>
              <a:rPr lang="en-US" dirty="0">
                <a:solidFill>
                  <a:srgbClr val="FFFF00"/>
                </a:solidFill>
              </a:rPr>
              <a:t>    Where-Object { $_.</a:t>
            </a:r>
            <a:r>
              <a:rPr lang="en-US" dirty="0" err="1">
                <a:solidFill>
                  <a:srgbClr val="FFFF00"/>
                </a:solidFill>
              </a:rPr>
              <a:t>UserPrincipalName</a:t>
            </a:r>
            <a:r>
              <a:rPr lang="en-US" dirty="0">
                <a:solidFill>
                  <a:srgbClr val="FFFF00"/>
                </a:solidFill>
              </a:rPr>
              <a:t> -ne  $null } | </a:t>
            </a:r>
          </a:p>
          <a:p>
            <a:r>
              <a:rPr lang="en-US" dirty="0">
                <a:solidFill>
                  <a:srgbClr val="FFFF00"/>
                </a:solidFill>
              </a:rPr>
              <a:t>    Sort-Object name | </a:t>
            </a:r>
          </a:p>
          <a:p>
            <a:r>
              <a:rPr lang="en-US" dirty="0">
                <a:solidFill>
                  <a:srgbClr val="FFFF00"/>
                </a:solidFill>
              </a:rPr>
              <a:t>    Format-Table Name, SAMAccountName, </a:t>
            </a:r>
            <a:r>
              <a:rPr lang="en-US" dirty="0" err="1">
                <a:solidFill>
                  <a:srgbClr val="FFFF00"/>
                </a:solidFill>
              </a:rPr>
              <a:t>UserPrincipalName</a:t>
            </a:r>
            <a:r>
              <a:rPr lang="en-US" dirty="0">
                <a:solidFill>
                  <a:srgbClr val="FFFF00"/>
                </a:solidFill>
              </a:rPr>
              <a:t> -auto</a:t>
            </a:r>
          </a:p>
          <a:p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Get-</a:t>
            </a:r>
            <a:r>
              <a:rPr lang="en-US" dirty="0" err="1">
                <a:solidFill>
                  <a:srgbClr val="FFFF00"/>
                </a:solidFill>
              </a:rPr>
              <a:t>ADUser</a:t>
            </a:r>
            <a:r>
              <a:rPr lang="en-US" dirty="0">
                <a:solidFill>
                  <a:srgbClr val="FFFF00"/>
                </a:solidFill>
              </a:rPr>
              <a:t> -Filter * -Properties  </a:t>
            </a:r>
            <a:r>
              <a:rPr lang="en-US" dirty="0" err="1">
                <a:solidFill>
                  <a:srgbClr val="FFFF00"/>
                </a:solidFill>
              </a:rPr>
              <a:t>UserPrincipalName</a:t>
            </a:r>
            <a:r>
              <a:rPr lang="en-US" dirty="0">
                <a:solidFill>
                  <a:srgbClr val="FFFF00"/>
                </a:solidFill>
              </a:rPr>
              <a:t> | </a:t>
            </a:r>
          </a:p>
          <a:p>
            <a:r>
              <a:rPr lang="en-US" dirty="0">
                <a:solidFill>
                  <a:srgbClr val="FFFF00"/>
                </a:solidFill>
              </a:rPr>
              <a:t>    Where-Object { $_.</a:t>
            </a:r>
            <a:r>
              <a:rPr lang="en-US" dirty="0" err="1">
                <a:solidFill>
                  <a:srgbClr val="FFFF00"/>
                </a:solidFill>
              </a:rPr>
              <a:t>UserPrincipalName</a:t>
            </a:r>
            <a:r>
              <a:rPr lang="en-US" dirty="0">
                <a:solidFill>
                  <a:srgbClr val="FFFF00"/>
                </a:solidFill>
              </a:rPr>
              <a:t> -ne  $null } | </a:t>
            </a:r>
          </a:p>
          <a:p>
            <a:r>
              <a:rPr lang="en-US" dirty="0">
                <a:solidFill>
                  <a:srgbClr val="FFFF00"/>
                </a:solidFill>
              </a:rPr>
              <a:t>    Select-Object Name, SAMAccountName, </a:t>
            </a:r>
            <a:r>
              <a:rPr lang="en-US" dirty="0" err="1">
                <a:solidFill>
                  <a:srgbClr val="FFFF00"/>
                </a:solidFill>
              </a:rPr>
              <a:t>UserPrincipalName</a:t>
            </a:r>
            <a:r>
              <a:rPr lang="en-US" dirty="0">
                <a:solidFill>
                  <a:srgbClr val="FFFF00"/>
                </a:solidFill>
              </a:rPr>
              <a:t> |</a:t>
            </a:r>
          </a:p>
          <a:p>
            <a:r>
              <a:rPr lang="en-US" dirty="0">
                <a:solidFill>
                  <a:srgbClr val="FFFF00"/>
                </a:solidFill>
              </a:rPr>
              <a:t>    Sort-Object name | </a:t>
            </a:r>
          </a:p>
          <a:p>
            <a:r>
              <a:rPr lang="en-US" dirty="0">
                <a:solidFill>
                  <a:srgbClr val="FFFF00"/>
                </a:solidFill>
              </a:rPr>
              <a:t>    Format-Table Name, SAMAccountName, </a:t>
            </a:r>
            <a:r>
              <a:rPr lang="en-US" dirty="0" err="1">
                <a:solidFill>
                  <a:srgbClr val="FFFF00"/>
                </a:solidFill>
              </a:rPr>
              <a:t>UserPrincipalName</a:t>
            </a:r>
            <a:r>
              <a:rPr lang="en-US" dirty="0">
                <a:solidFill>
                  <a:srgbClr val="FFFF00"/>
                </a:solidFill>
              </a:rPr>
              <a:t>  -auto 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1014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PowerShell Optimization</a:t>
            </a:r>
          </a:p>
          <a:p>
            <a:r>
              <a:rPr lang="en-US" dirty="0" smtClean="0"/>
              <a:t>There are multiple ways to get the same information, with some being faster than others.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Method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11.8 Seconds 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Method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0.57 Seconds 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Method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11.25 Seconds 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Method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0.98 Seconds *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/>
            <a:r>
              <a:rPr lang="en-US" dirty="0" smtClean="0"/>
              <a:t>* There are many variables that can change the speed that a script takes.  These include resources on the DC, resources on the local PC, and network bandwidth.  These numbers are also based on an Active Directory Domain with ~ 500 Active Directory User Accounts.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9455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PowerShell Optimization</a:t>
            </a:r>
          </a:p>
          <a:p>
            <a:r>
              <a:rPr lang="en-US" dirty="0" smtClean="0"/>
              <a:t>There are multiple ways to get the same information, with some being faster than others.</a:t>
            </a:r>
          </a:p>
          <a:p>
            <a:r>
              <a:rPr lang="en-US" dirty="0" smtClean="0"/>
              <a:t>Because Active Directory is just a database you can shape your query to filter unnecessary data as quickly as possible to speed up subsequent commands.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-Filter reduces the amount of data you are requesting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-Filter * is a wild card to pull everything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- Properties only requests the extend properties you need, and not the full subset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-Properties * is a wild card to pull all extended properties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By Default PowerShell only pulls about 10 user properties for Get-</a:t>
            </a:r>
            <a:r>
              <a:rPr lang="en-US" dirty="0" err="1" smtClean="0"/>
              <a:t>ADUser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Select-Object selects the objects you actually want and discards the 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-Filter performs the filter on the server side, Where-Object performs the filter on the client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There are NO magic bullets to optimize your queries, you will need to explore what works best for your 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42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PowerShell Optimization</a:t>
            </a:r>
          </a:p>
          <a:p>
            <a:r>
              <a:rPr lang="en-US" dirty="0" smtClean="0"/>
              <a:t>But where did you get your numbers?</a:t>
            </a:r>
          </a:p>
          <a:p>
            <a:r>
              <a:rPr lang="en-US" dirty="0" smtClean="0"/>
              <a:t>PowerShell has a measure command that will tell you the time your action took.  Wrap your action in curly brackets and add “measure-command” before the leading curly bracket.  This will give you elapsed time information in formats that are not really necessary for our need.</a:t>
            </a:r>
          </a:p>
          <a:p>
            <a:endParaRPr lang="en-US" dirty="0"/>
          </a:p>
          <a:p>
            <a:r>
              <a:rPr lang="en-US" dirty="0" smtClean="0"/>
              <a:t>You can cut down that information by wrapping the whole command in parentheses, and adding “.</a:t>
            </a:r>
            <a:r>
              <a:rPr lang="en-US" dirty="0" err="1" smtClean="0"/>
              <a:t>totalseconds</a:t>
            </a:r>
            <a:r>
              <a:rPr lang="en-US" dirty="0" smtClean="0"/>
              <a:t>”, or the time measurement of your choice to the end of the command.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FF00"/>
                </a:solidFill>
              </a:rPr>
              <a:t>(measure-command {Get-</a:t>
            </a:r>
            <a:r>
              <a:rPr lang="en-US" dirty="0" err="1" smtClean="0">
                <a:solidFill>
                  <a:srgbClr val="FFFF00"/>
                </a:solidFill>
              </a:rPr>
              <a:t>ADUser</a:t>
            </a:r>
            <a:r>
              <a:rPr lang="en-US" dirty="0" smtClean="0">
                <a:solidFill>
                  <a:srgbClr val="FFFF00"/>
                </a:solidFill>
              </a:rPr>
              <a:t> -Filter {</a:t>
            </a:r>
            <a:r>
              <a:rPr lang="en-US" dirty="0" err="1" smtClean="0">
                <a:solidFill>
                  <a:srgbClr val="FFFF00"/>
                </a:solidFill>
              </a:rPr>
              <a:t>UserPrincipalName</a:t>
            </a:r>
            <a:r>
              <a:rPr lang="en-US" dirty="0" smtClean="0">
                <a:solidFill>
                  <a:srgbClr val="FFFF00"/>
                </a:solidFill>
              </a:rPr>
              <a:t> -ne "$Null"} -Properties  </a:t>
            </a:r>
            <a:r>
              <a:rPr lang="en-US" dirty="0" err="1" smtClean="0">
                <a:solidFill>
                  <a:srgbClr val="FFFF00"/>
                </a:solidFill>
              </a:rPr>
              <a:t>UserPrincipalName</a:t>
            </a:r>
            <a:r>
              <a:rPr lang="en-US" dirty="0" smtClean="0">
                <a:solidFill>
                  <a:srgbClr val="FFFF00"/>
                </a:solidFill>
              </a:rPr>
              <a:t>  |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    Select-Object Name, SAMAccountName, </a:t>
            </a:r>
            <a:r>
              <a:rPr lang="en-US" dirty="0" err="1" smtClean="0">
                <a:solidFill>
                  <a:srgbClr val="FFFF00"/>
                </a:solidFill>
              </a:rPr>
              <a:t>UserPrincipalName</a:t>
            </a:r>
            <a:r>
              <a:rPr lang="en-US" dirty="0" smtClean="0">
                <a:solidFill>
                  <a:srgbClr val="FFFF00"/>
                </a:solidFill>
              </a:rPr>
              <a:t>  |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    Sort-Object name |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    Format-Table Name, SAMAccountName, </a:t>
            </a:r>
            <a:r>
              <a:rPr lang="en-US" dirty="0" err="1" smtClean="0">
                <a:solidFill>
                  <a:srgbClr val="FFFF00"/>
                </a:solidFill>
              </a:rPr>
              <a:t>UserPrincipalName</a:t>
            </a:r>
            <a:r>
              <a:rPr lang="en-US" dirty="0" smtClean="0">
                <a:solidFill>
                  <a:srgbClr val="FFFF00"/>
                </a:solidFill>
              </a:rPr>
              <a:t> -auto}).</a:t>
            </a:r>
            <a:r>
              <a:rPr lang="en-US" dirty="0" err="1" smtClean="0">
                <a:solidFill>
                  <a:srgbClr val="FFFF00"/>
                </a:solidFill>
              </a:rPr>
              <a:t>totalseconds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*</a:t>
            </a:r>
          </a:p>
          <a:p>
            <a:endParaRPr lang="en-US" dirty="0"/>
          </a:p>
          <a:p>
            <a:r>
              <a:rPr lang="en-US" dirty="0" smtClean="0"/>
              <a:t>	* Elapsed Time will vary based on many variables, and should not be used as a hard and fast timing of your script.  You can run the measure-command process multiple times and generate an average for a baseline.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82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PowerShell Bonus Facts:</a:t>
            </a:r>
          </a:p>
          <a:p>
            <a:pPr lvl="1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Get a list of AD users who’s city attribute is “Boston” and then </a:t>
            </a:r>
            <a:r>
              <a:rPr lang="en-US" dirty="0" err="1" smtClean="0"/>
              <a:t>piplining</a:t>
            </a:r>
            <a:r>
              <a:rPr lang="en-US" dirty="0" smtClean="0"/>
              <a:t> that list into a command to reset the user’s password.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get-</a:t>
            </a:r>
            <a:r>
              <a:rPr lang="en-US" dirty="0" err="1" smtClean="0">
                <a:solidFill>
                  <a:srgbClr val="FFFF00"/>
                </a:solidFill>
              </a:rPr>
              <a:t>aduser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-filter {city -</a:t>
            </a:r>
            <a:r>
              <a:rPr lang="en-US" dirty="0" err="1">
                <a:solidFill>
                  <a:srgbClr val="FFFF00"/>
                </a:solidFill>
              </a:rPr>
              <a:t>eq</a:t>
            </a:r>
            <a:r>
              <a:rPr lang="en-US" dirty="0">
                <a:solidFill>
                  <a:srgbClr val="FFFF00"/>
                </a:solidFill>
              </a:rPr>
              <a:t> 'Boston'} | Set-</a:t>
            </a:r>
            <a:r>
              <a:rPr lang="en-US" dirty="0" err="1">
                <a:solidFill>
                  <a:srgbClr val="FFFF00"/>
                </a:solidFill>
              </a:rPr>
              <a:t>ADAccountPassword</a:t>
            </a:r>
            <a:r>
              <a:rPr lang="en-US" dirty="0">
                <a:solidFill>
                  <a:srgbClr val="FFFF00"/>
                </a:solidFill>
              </a:rPr>
              <a:t> -</a:t>
            </a:r>
            <a:r>
              <a:rPr lang="en-US" dirty="0" err="1">
                <a:solidFill>
                  <a:srgbClr val="FFFF00"/>
                </a:solidFill>
              </a:rPr>
              <a:t>NewPassword</a:t>
            </a:r>
            <a:r>
              <a:rPr lang="en-US" dirty="0">
                <a:solidFill>
                  <a:srgbClr val="FFFF00"/>
                </a:solidFill>
              </a:rPr>
              <a:t> (</a:t>
            </a:r>
            <a:r>
              <a:rPr lang="en-US" dirty="0" err="1">
                <a:solidFill>
                  <a:srgbClr val="FFFF00"/>
                </a:solidFill>
              </a:rPr>
              <a:t>ConvertTo-SecureString</a:t>
            </a:r>
            <a:r>
              <a:rPr lang="en-US" dirty="0">
                <a:solidFill>
                  <a:srgbClr val="FFFF00"/>
                </a:solidFill>
              </a:rPr>
              <a:t> -String </a:t>
            </a:r>
            <a:r>
              <a:rPr lang="en-US" dirty="0" smtClean="0">
                <a:solidFill>
                  <a:srgbClr val="FFFF00"/>
                </a:solidFill>
              </a:rPr>
              <a:t>“Pass#1234" </a:t>
            </a:r>
            <a:r>
              <a:rPr lang="en-US" dirty="0">
                <a:solidFill>
                  <a:srgbClr val="FFFF00"/>
                </a:solidFill>
              </a:rPr>
              <a:t>-</a:t>
            </a:r>
            <a:r>
              <a:rPr lang="en-US" dirty="0" err="1">
                <a:solidFill>
                  <a:srgbClr val="FFFF00"/>
                </a:solidFill>
              </a:rPr>
              <a:t>AsPlainText</a:t>
            </a:r>
            <a:r>
              <a:rPr lang="en-US" dirty="0">
                <a:solidFill>
                  <a:srgbClr val="FFFF00"/>
                </a:solidFill>
              </a:rPr>
              <a:t> -Force) -Reset </a:t>
            </a:r>
            <a:endParaRPr lang="en-US" dirty="0" smtClean="0">
              <a:solidFill>
                <a:srgbClr val="FFFF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repeat a task a specific number of times.  QA Called &amp; needs 500 generic AD users to do performance testing.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1..500 | </a:t>
            </a:r>
            <a:r>
              <a:rPr lang="en-US" dirty="0" err="1">
                <a:solidFill>
                  <a:srgbClr val="FFFF00"/>
                </a:solidFill>
              </a:rPr>
              <a:t>ForEach</a:t>
            </a:r>
            <a:r>
              <a:rPr lang="en-US" dirty="0">
                <a:solidFill>
                  <a:srgbClr val="FFFF00"/>
                </a:solidFill>
              </a:rPr>
              <a:t>-Object {new-</a:t>
            </a:r>
            <a:r>
              <a:rPr lang="en-US" dirty="0" err="1">
                <a:solidFill>
                  <a:srgbClr val="FFFF00"/>
                </a:solidFill>
              </a:rPr>
              <a:t>aduser</a:t>
            </a:r>
            <a:r>
              <a:rPr lang="en-US" dirty="0">
                <a:solidFill>
                  <a:srgbClr val="FFFF00"/>
                </a:solidFill>
              </a:rPr>
              <a:t> -name "</a:t>
            </a:r>
            <a:r>
              <a:rPr lang="en-US" dirty="0" err="1">
                <a:solidFill>
                  <a:srgbClr val="FFFF00"/>
                </a:solidFill>
              </a:rPr>
              <a:t>Minion$PSItem</a:t>
            </a:r>
            <a:r>
              <a:rPr lang="en-US" dirty="0">
                <a:solidFill>
                  <a:srgbClr val="FFFF00"/>
                </a:solidFill>
              </a:rPr>
              <a:t>" -</a:t>
            </a:r>
            <a:r>
              <a:rPr lang="en-US" dirty="0" err="1">
                <a:solidFill>
                  <a:srgbClr val="FFFF00"/>
                </a:solidFill>
              </a:rPr>
              <a:t>AccountPassword</a:t>
            </a:r>
            <a:r>
              <a:rPr lang="en-US" dirty="0">
                <a:solidFill>
                  <a:srgbClr val="FFFF00"/>
                </a:solidFill>
              </a:rPr>
              <a:t> (</a:t>
            </a:r>
            <a:r>
              <a:rPr lang="en-US" dirty="0" err="1">
                <a:solidFill>
                  <a:srgbClr val="FFFF00"/>
                </a:solidFill>
              </a:rPr>
              <a:t>ConvertTo-SecureString</a:t>
            </a:r>
            <a:r>
              <a:rPr lang="en-US" dirty="0">
                <a:solidFill>
                  <a:srgbClr val="FFFF00"/>
                </a:solidFill>
              </a:rPr>
              <a:t> -</a:t>
            </a:r>
            <a:r>
              <a:rPr lang="en-US" dirty="0" err="1">
                <a:solidFill>
                  <a:srgbClr val="FFFF00"/>
                </a:solidFill>
              </a:rPr>
              <a:t>AsPlainText</a:t>
            </a:r>
            <a:r>
              <a:rPr lang="en-US" dirty="0">
                <a:solidFill>
                  <a:srgbClr val="FFFF00"/>
                </a:solidFill>
              </a:rPr>
              <a:t> "Welcome#$</a:t>
            </a:r>
            <a:r>
              <a:rPr lang="en-US" dirty="0" err="1">
                <a:solidFill>
                  <a:srgbClr val="FFFF00"/>
                </a:solidFill>
              </a:rPr>
              <a:t>PSItem</a:t>
            </a:r>
            <a:r>
              <a:rPr lang="en-US" dirty="0">
                <a:solidFill>
                  <a:srgbClr val="FFFF00"/>
                </a:solidFill>
              </a:rPr>
              <a:t>!" -force) -</a:t>
            </a:r>
            <a:r>
              <a:rPr lang="en-US" dirty="0" err="1">
                <a:solidFill>
                  <a:srgbClr val="FFFF00"/>
                </a:solidFill>
              </a:rPr>
              <a:t>Enabled:True</a:t>
            </a:r>
            <a:r>
              <a:rPr lang="en-US" dirty="0">
                <a:solidFill>
                  <a:srgbClr val="FFFF00"/>
                </a:solidFill>
              </a:rPr>
              <a:t>} </a:t>
            </a:r>
            <a:endParaRPr lang="en-US" dirty="0" smtClean="0">
              <a:solidFill>
                <a:srgbClr val="FFFF00"/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This can be to create accounts for a new branch office, or a big hiring push.  You can leave the password part off and the accounts will be created as disabled with no password.</a:t>
            </a:r>
            <a:endParaRPr 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</a:t>
            </a:r>
            <a:r>
              <a:rPr lang="en-US" dirty="0" smtClean="0"/>
              <a:t>can load other non Microsoft modules into PowerShell and use your favorite interpreter.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&amp;"C:\Program Files (x86)\VMware\Infrastructure\PowerCLI\Scripts\Initialize-PowerCLIEnvironment.ps1“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loads the VMWare PowerCLI module and allows you to use manage VMWare VM’s in a native PowerShell interpreter rather than being locked into the PowerCLI console.  Assuming you have PowerCLI installed.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Manage </a:t>
            </a:r>
            <a:r>
              <a:rPr lang="en-US" dirty="0" err="1" smtClean="0"/>
              <a:t>HyperV</a:t>
            </a:r>
            <a:r>
              <a:rPr lang="en-US" dirty="0" smtClean="0"/>
              <a:t> the same way with PowerShell, but because they use some of the same commands (</a:t>
            </a:r>
            <a:r>
              <a:rPr lang="en-US" dirty="0" smtClean="0">
                <a:solidFill>
                  <a:srgbClr val="FFFF00"/>
                </a:solidFill>
              </a:rPr>
              <a:t>Get-VM</a:t>
            </a:r>
            <a:r>
              <a:rPr lang="en-US" dirty="0" smtClean="0"/>
              <a:t>), you cannot manage both at the same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PowerShell v5.1 is the last Windows Only version of PowerShell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PowerShell v6+ allows you to install on OSX, Linux, Windows, &amp; Raspberry Pi.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Yes you can now use the </a:t>
            </a:r>
            <a:r>
              <a:rPr lang="en-US" dirty="0" err="1" smtClean="0"/>
              <a:t>dir</a:t>
            </a:r>
            <a:r>
              <a:rPr lang="en-US" dirty="0" smtClean="0"/>
              <a:t> command on OSX or Linux.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2298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296" y="318052"/>
            <a:ext cx="1178118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Thank You for Attending</a:t>
            </a:r>
          </a:p>
          <a:p>
            <a:pPr algn="ctr"/>
            <a:r>
              <a:rPr lang="en-US" sz="3600" dirty="0" smtClean="0"/>
              <a:t>Automate your Quality of Life with PowerShell</a:t>
            </a:r>
          </a:p>
          <a:p>
            <a:pPr algn="ctr"/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Slides &amp; Script Examples will be posted at the following URL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https://github.com/</a:t>
            </a:r>
            <a:r>
              <a:rPr lang="en-US" sz="2400" i="1" dirty="0" smtClean="0"/>
              <a:t>&lt;$null&gt;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4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296" y="318052"/>
            <a:ext cx="1178118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Tim Fox</a:t>
            </a:r>
          </a:p>
          <a:p>
            <a:pPr algn="ctr"/>
            <a:r>
              <a:rPr lang="en-US" sz="3600" dirty="0" smtClean="0"/>
              <a:t>System Engineer</a:t>
            </a:r>
          </a:p>
          <a:p>
            <a:pPr algn="ctr"/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20 Years in 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15 Years wearing a combination of System, Network, &amp; Infrastructure + Administrator, Engineer, Architect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Command Line Fool since 1994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Lazy Administrator since 2006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PowerShell Enthusiast since 2013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Loves all things mechanical &amp; electrical </a:t>
            </a:r>
            <a:r>
              <a:rPr lang="en-US" dirty="0" smtClean="0"/>
              <a:t>(Bonus Points for Jeeps)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Obsessed with finding the perfect ink pen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https://github.com/</a:t>
            </a:r>
            <a:r>
              <a:rPr lang="en-US" sz="2400" i="1" dirty="0" smtClean="0"/>
              <a:t>&lt;$null&gt;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639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What We Will Cover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Profiles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Logging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Pipeline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Aliases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Session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Optimizing Best Practices in your Scripting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Bonus Facts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i="1" dirty="0" smtClean="0"/>
              <a:t>	* T</a:t>
            </a:r>
            <a:r>
              <a:rPr lang="en-US" i="1" dirty="0" smtClean="0"/>
              <a:t>his </a:t>
            </a:r>
            <a:r>
              <a:rPr lang="en-US" i="1" dirty="0" smtClean="0"/>
              <a:t>will be mostly Demo </a:t>
            </a:r>
            <a:r>
              <a:rPr lang="en-US" i="1" dirty="0" smtClean="0"/>
              <a:t>Focused</a:t>
            </a:r>
          </a:p>
          <a:p>
            <a:r>
              <a:rPr lang="en-US" i="1" dirty="0"/>
              <a:t>	</a:t>
            </a:r>
            <a:r>
              <a:rPr lang="en-US" i="1" dirty="0" smtClean="0"/>
              <a:t>** This is not intended to be exhaustive, just a sample of what </a:t>
            </a:r>
            <a:r>
              <a:rPr lang="en-US" i="1" smtClean="0"/>
              <a:t>is possible</a:t>
            </a:r>
            <a:endParaRPr lang="en-US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850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Profiles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4 – 6 Locations for your PowerShell Profile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3932"/>
              </p:ext>
            </p:extLst>
          </p:nvPr>
        </p:nvGraphicFramePr>
        <p:xfrm>
          <a:off x="143218" y="1674562"/>
          <a:ext cx="12048781" cy="4331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5166">
                  <a:extLst>
                    <a:ext uri="{9D8B030D-6E8A-4147-A177-3AD203B41FA5}">
                      <a16:colId xmlns:a16="http://schemas.microsoft.com/office/drawing/2014/main" val="3671692870"/>
                    </a:ext>
                  </a:extLst>
                </a:gridCol>
                <a:gridCol w="8293615">
                  <a:extLst>
                    <a:ext uri="{9D8B030D-6E8A-4147-A177-3AD203B41FA5}">
                      <a16:colId xmlns:a16="http://schemas.microsoft.com/office/drawing/2014/main" val="493792550"/>
                    </a:ext>
                  </a:extLst>
                </a:gridCol>
              </a:tblGrid>
              <a:tr h="61878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Path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164355"/>
                  </a:ext>
                </a:extLst>
              </a:tr>
              <a:tr h="618781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User, Current Host – console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$Home\[My ]Documents\</a:t>
                      </a:r>
                      <a:r>
                        <a:rPr lang="en-US" sz="1800" b="0" i="0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WindowsPowerShell</a:t>
                      </a:r>
                      <a:r>
                        <a:rPr lang="en-US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\Profile.ps1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900300"/>
                  </a:ext>
                </a:extLst>
              </a:tr>
              <a:tr h="618781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User, All Hosts   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$Home\[My ]Documents\Profile.ps1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165210"/>
                  </a:ext>
                </a:extLst>
              </a:tr>
              <a:tr h="618781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Users, Current Host – console   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PsHome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\Microsoft.PowerShell_profile.ps1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289915"/>
                  </a:ext>
                </a:extLst>
              </a:tr>
              <a:tr h="618781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Users, All Hosts  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$</a:t>
                      </a:r>
                      <a:r>
                        <a:rPr lang="en-US" dirty="0" err="1">
                          <a:effectLst/>
                        </a:rPr>
                        <a:t>PsHome</a:t>
                      </a:r>
                      <a:r>
                        <a:rPr lang="en-US" dirty="0">
                          <a:effectLst/>
                        </a:rPr>
                        <a:t>\Profile.ps1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48806570"/>
                  </a:ext>
                </a:extLst>
              </a:tr>
              <a:tr h="618781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user, Current Host – ISE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$Home\[My ]Documents\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WindowsPowerShell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\Microsoft.PowerShellISE_profile.ps1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89122"/>
                  </a:ext>
                </a:extLst>
              </a:tr>
              <a:tr h="618781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users, Current Host – ISE  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PsHome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\Microsoft.PowerShellISE_profile.ps1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26697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39631" y="6346092"/>
            <a:ext cx="953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*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https://devblogs.microsoft.com/scripting/understanding-the-six-powershell-profiles/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97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My Personal Profile Preference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\user\Documents\</a:t>
            </a:r>
            <a:r>
              <a:rPr lang="en-US" sz="2400" dirty="0" err="1" smtClean="0">
                <a:solidFill>
                  <a:srgbClr val="00B050"/>
                </a:solidFill>
              </a:rPr>
              <a:t>WindowsPowerShell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735" y="1313118"/>
            <a:ext cx="9493149" cy="546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57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My Personal Profile Preference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\user\Documents\</a:t>
            </a:r>
            <a:r>
              <a:rPr lang="en-US" sz="2400" dirty="0" err="1" smtClean="0">
                <a:solidFill>
                  <a:srgbClr val="00B050"/>
                </a:solidFill>
              </a:rPr>
              <a:t>WindowsPowerShell</a:t>
            </a:r>
            <a:endParaRPr lang="en-US" sz="2400" dirty="0" smtClean="0">
              <a:solidFill>
                <a:srgbClr val="00B05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3 Profile Files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One for PowerShell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One for PowerShell ISE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One for VS Code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All 3 files are identical so that all interpreters load the same things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These 3 files also exist in the user folders for multiple users for a consistent user experience across user accounts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8358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My Personal PowerShell Profile File</a:t>
            </a:r>
            <a:endParaRPr lang="en-US" sz="2400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Clear-Host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# Turns On Transcription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start-transcript -path " d:\scripts\PowerShell\PowerShellTranscripts\$env:username\$(get-date -f </a:t>
            </a:r>
            <a:r>
              <a:rPr lang="en-US" dirty="0" err="1" smtClean="0">
                <a:solidFill>
                  <a:srgbClr val="FFFF00"/>
                </a:solidFill>
              </a:rPr>
              <a:t>yyyy</a:t>
            </a:r>
            <a:r>
              <a:rPr lang="en-US" dirty="0" smtClean="0">
                <a:solidFill>
                  <a:srgbClr val="FFFF00"/>
                </a:solidFill>
              </a:rPr>
              <a:t>-MM-</a:t>
            </a:r>
            <a:r>
              <a:rPr lang="en-US" dirty="0" err="1" smtClean="0">
                <a:solidFill>
                  <a:srgbClr val="FFFF00"/>
                </a:solidFill>
              </a:rPr>
              <a:t>dd</a:t>
            </a:r>
            <a:r>
              <a:rPr lang="en-US" dirty="0" smtClean="0">
                <a:solidFill>
                  <a:srgbClr val="FFFF00"/>
                </a:solidFill>
              </a:rPr>
              <a:t>)-PS.txt" -Append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# Directory where Scripts are Stored (PowerShell)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$</a:t>
            </a:r>
            <a:r>
              <a:rPr lang="en-US" dirty="0" err="1" smtClean="0">
                <a:solidFill>
                  <a:srgbClr val="FFFF00"/>
                </a:solidFill>
              </a:rPr>
              <a:t>autoload</a:t>
            </a:r>
            <a:r>
              <a:rPr lang="en-US" dirty="0" smtClean="0">
                <a:solidFill>
                  <a:srgbClr val="FFFF00"/>
                </a:solidFill>
              </a:rPr>
              <a:t>=" d:\scripts\PowerShell\autoload"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# load all scripts in </a:t>
            </a:r>
            <a:r>
              <a:rPr lang="en-US" dirty="0" err="1" smtClean="0">
                <a:solidFill>
                  <a:srgbClr val="00B050"/>
                </a:solidFill>
              </a:rPr>
              <a:t>autoload</a:t>
            </a:r>
            <a:r>
              <a:rPr lang="en-US" dirty="0" smtClean="0">
                <a:solidFill>
                  <a:srgbClr val="00B050"/>
                </a:solidFill>
              </a:rPr>
              <a:t> folder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Get-</a:t>
            </a:r>
            <a:r>
              <a:rPr lang="en-US" dirty="0" err="1" smtClean="0">
                <a:solidFill>
                  <a:srgbClr val="FFFF00"/>
                </a:solidFill>
              </a:rPr>
              <a:t>ChildItem</a:t>
            </a:r>
            <a:r>
              <a:rPr lang="en-US" dirty="0" smtClean="0">
                <a:solidFill>
                  <a:srgbClr val="FFFF00"/>
                </a:solidFill>
              </a:rPr>
              <a:t> "${</a:t>
            </a:r>
            <a:r>
              <a:rPr lang="en-US" dirty="0" err="1" smtClean="0">
                <a:solidFill>
                  <a:srgbClr val="FFFF00"/>
                </a:solidFill>
              </a:rPr>
              <a:t>autoload</a:t>
            </a:r>
            <a:r>
              <a:rPr lang="en-US" dirty="0" smtClean="0">
                <a:solidFill>
                  <a:srgbClr val="FFFF00"/>
                </a:solidFill>
              </a:rPr>
              <a:t>}\*.ps1" | </a:t>
            </a:r>
            <a:r>
              <a:rPr lang="en-US" dirty="0" err="1" smtClean="0">
                <a:solidFill>
                  <a:srgbClr val="FFFF00"/>
                </a:solidFill>
              </a:rPr>
              <a:t>ForEach</a:t>
            </a:r>
            <a:r>
              <a:rPr lang="en-US" dirty="0" smtClean="0">
                <a:solidFill>
                  <a:srgbClr val="FFFF00"/>
                </a:solidFill>
              </a:rPr>
              <a:t>-Object{.$_}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# loads PowerCLI Modules	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#	&amp;"C:\Program Files (x86)\VMware\Infrastructure\PowerCLI\Scripts\Initialize-PowerCLIEnvironment.ps1"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Set-Location d:\scripts\PowerShell\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# Welcome message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Write-Host "`</a:t>
            </a:r>
            <a:r>
              <a:rPr lang="en-US" dirty="0" err="1" smtClean="0">
                <a:solidFill>
                  <a:srgbClr val="FFFF00"/>
                </a:solidFill>
              </a:rPr>
              <a:t>nYou</a:t>
            </a:r>
            <a:r>
              <a:rPr lang="en-US" dirty="0" smtClean="0">
                <a:solidFill>
                  <a:srgbClr val="FFFF00"/>
                </a:solidFill>
              </a:rPr>
              <a:t> are now entering a custom PowerShell Environment : "$</a:t>
            </a:r>
            <a:r>
              <a:rPr lang="en-US" dirty="0" err="1" smtClean="0">
                <a:solidFill>
                  <a:srgbClr val="FFFF00"/>
                </a:solidFill>
              </a:rPr>
              <a:t>env:userDomain</a:t>
            </a:r>
            <a:r>
              <a:rPr lang="en-US" dirty="0" smtClean="0">
                <a:solidFill>
                  <a:srgbClr val="FFFF00"/>
                </a:solidFill>
              </a:rPr>
              <a:t>\$</a:t>
            </a:r>
            <a:r>
              <a:rPr lang="en-US" dirty="0" err="1" smtClean="0">
                <a:solidFill>
                  <a:srgbClr val="FFFF00"/>
                </a:solidFill>
              </a:rPr>
              <a:t>env:Username</a:t>
            </a:r>
            <a:r>
              <a:rPr lang="en-US" dirty="0" smtClean="0">
                <a:solidFill>
                  <a:srgbClr val="FFFF00"/>
                </a:solidFill>
              </a:rPr>
              <a:t> -</a:t>
            </a:r>
            <a:r>
              <a:rPr lang="en-US" dirty="0" err="1" smtClean="0">
                <a:solidFill>
                  <a:srgbClr val="FFFF00"/>
                </a:solidFill>
              </a:rPr>
              <a:t>foregroundcolor</a:t>
            </a:r>
            <a:r>
              <a:rPr lang="en-US" dirty="0" smtClean="0">
                <a:solidFill>
                  <a:srgbClr val="FFFF00"/>
                </a:solidFill>
              </a:rPr>
              <a:t> "black" -</a:t>
            </a:r>
            <a:r>
              <a:rPr lang="en-US" dirty="0" err="1" smtClean="0">
                <a:solidFill>
                  <a:srgbClr val="FFFF00"/>
                </a:solidFill>
              </a:rPr>
              <a:t>backgroundcolor</a:t>
            </a:r>
            <a:r>
              <a:rPr lang="en-US" dirty="0" smtClean="0">
                <a:solidFill>
                  <a:srgbClr val="FFFF00"/>
                </a:solidFill>
              </a:rPr>
              <a:t> "</a:t>
            </a:r>
            <a:r>
              <a:rPr lang="en-US" dirty="0" err="1" smtClean="0">
                <a:solidFill>
                  <a:srgbClr val="FFFF00"/>
                </a:solidFill>
              </a:rPr>
              <a:t>yellow"`n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217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My Personal Logging Scheme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There is no undo in PowerShell!!!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Transcription Logs can Establish what you (or somebody else) did in order fix it.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836" y="1799680"/>
            <a:ext cx="9516596" cy="498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63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Using the PowerShell Pipeline</a:t>
            </a:r>
          </a:p>
          <a:p>
            <a:r>
              <a:rPr lang="en-US" dirty="0"/>
              <a:t>Pipelines act like a series of connected segments of pipe. Items moving along the pipeline pass through each segment. To create a pipeline in PowerShell, you connect commands together with the pipe operator "|". The output of each command is used as input to the next command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/>
              <a:t>* </a:t>
            </a:r>
            <a:r>
              <a:rPr lang="en-US" dirty="0" smtClean="0">
                <a:hlinkClick r:id="rId2"/>
              </a:rPr>
              <a:t>https://docs.microsoft.com/en-us/powershell/scripting/learn/understanding-the-powershell-pipeline?view=powershell-6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Feeding the output from one command into another command.  More on this Later.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8825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1322</Words>
  <Application>Microsoft Office PowerPoint</Application>
  <PresentationFormat>Widescreen</PresentationFormat>
  <Paragraphs>184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Automate your Quality of Life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 your Quality of Life</dc:title>
  <dc:creator>Tim Fox</dc:creator>
  <cp:lastModifiedBy>Tim Fox</cp:lastModifiedBy>
  <cp:revision>17</cp:revision>
  <dcterms:created xsi:type="dcterms:W3CDTF">2019-11-07T14:29:31Z</dcterms:created>
  <dcterms:modified xsi:type="dcterms:W3CDTF">2019-11-07T21:09:22Z</dcterms:modified>
</cp:coreProperties>
</file>