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70" r:id="rId6"/>
    <p:sldId id="259" r:id="rId7"/>
    <p:sldId id="263" r:id="rId8"/>
    <p:sldId id="265" r:id="rId9"/>
    <p:sldId id="268" r:id="rId10"/>
    <p:sldId id="264" r:id="rId11"/>
    <p:sldId id="269"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OKAWA TAKERU" initials="KT" lastIdx="0" clrIdx="0">
    <p:extLst>
      <p:ext uri="{19B8F6BF-5375-455C-9EA6-DF929625EA0E}">
        <p15:presenceInfo xmlns:p15="http://schemas.microsoft.com/office/powerpoint/2012/main" userId="S::g1544520@cc.kyoto-su.ac.jp::eeca3e8c-20f4-4a43-a090-f045eddb2e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8" autoAdjust="0"/>
    <p:restoredTop sz="90996"/>
  </p:normalViewPr>
  <p:slideViewPr>
    <p:cSldViewPr snapToGrid="0">
      <p:cViewPr>
        <p:scale>
          <a:sx n="80" d="100"/>
          <a:sy n="80" d="100"/>
        </p:scale>
        <p:origin x="1528" y="184"/>
      </p:cViewPr>
      <p:guideLst/>
    </p:cSldViewPr>
  </p:slideViewPr>
  <p:notesTextViewPr>
    <p:cViewPr>
      <p:scale>
        <a:sx n="1" d="1"/>
        <a:sy n="1" d="1"/>
      </p:scale>
      <p:origin x="0" y="-4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F0139-0BCD-4FD5-82E8-D290AF038206}" type="datetimeFigureOut">
              <a:rPr kumimoji="1" lang="ja-JP" altLang="en-US" smtClean="0"/>
              <a:t>2018/11/22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2A43C-8ADA-4BD0-A945-17B871BA7126}" type="slidenum">
              <a:rPr kumimoji="1" lang="ja-JP" altLang="en-US" smtClean="0"/>
              <a:t>‹#›</a:t>
            </a:fld>
            <a:endParaRPr kumimoji="1" lang="ja-JP" altLang="en-US"/>
          </a:p>
        </p:txBody>
      </p:sp>
    </p:spTree>
    <p:extLst>
      <p:ext uri="{BB962C8B-B14F-4D97-AF65-F5344CB8AC3E}">
        <p14:creationId xmlns:p14="http://schemas.microsoft.com/office/powerpoint/2010/main" val="18732404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キーとなるのがダウンロードと複製</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2</a:t>
            </a:fld>
            <a:endParaRPr kumimoji="1" lang="ja-JP" altLang="en-US"/>
          </a:p>
        </p:txBody>
      </p:sp>
    </p:spTree>
    <p:extLst>
      <p:ext uri="{BB962C8B-B14F-4D97-AF65-F5344CB8AC3E}">
        <p14:creationId xmlns:p14="http://schemas.microsoft.com/office/powerpoint/2010/main" val="194199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a:t>巣の放棄後、新しい巣を生成する</a:t>
            </a:r>
            <a:endParaRPr kumimoji="1" lang="en-US" altLang="ja-JP" dirty="0"/>
          </a:p>
          <a:p>
            <a:pPr marL="628650" lvl="1" indent="-171450">
              <a:buFont typeface="Arial" panose="020B0604020202020204" pitchFamily="34" charset="0"/>
              <a:buChar char="•"/>
            </a:pPr>
            <a:r>
              <a:rPr kumimoji="1" lang="ja-JP" altLang="en-US"/>
              <a:t>新しい巣の多くは現在の最良の巣から遠くに作られる</a:t>
            </a:r>
            <a:endParaRPr kumimoji="1" lang="en-US" altLang="ja-JP" dirty="0"/>
          </a:p>
          <a:p>
            <a:pPr marL="628650" lvl="1" indent="-171450">
              <a:buFont typeface="Arial" panose="020B0604020202020204" pitchFamily="34" charset="0"/>
              <a:buChar char="•"/>
            </a:pPr>
            <a:r>
              <a:rPr kumimoji="1" lang="ja-JP" altLang="en-US"/>
              <a:t>現在の最良の巣周辺に新しく作るわけではない</a:t>
            </a:r>
            <a:endParaRPr kumimoji="1" lang="en-US" altLang="ja-JP" dirty="0"/>
          </a:p>
          <a:p>
            <a:pPr marL="1085850" lvl="2" indent="-171450">
              <a:buFont typeface="Arial" panose="020B0604020202020204" pitchFamily="34" charset="0"/>
              <a:buChar char="•"/>
            </a:pPr>
            <a:r>
              <a:rPr kumimoji="1" lang="ja-JP" altLang="en-US"/>
              <a:t>これは局所最適化を避けるため</a:t>
            </a:r>
            <a:endParaRPr kumimoji="1" lang="en-US" altLang="ja-JP" dirty="0"/>
          </a:p>
          <a:p>
            <a:pPr marL="1085850" lvl="2" indent="-171450">
              <a:buFont typeface="Arial" panose="020B0604020202020204" pitchFamily="34" charset="0"/>
              <a:buChar char="•"/>
            </a:pPr>
            <a:r>
              <a:rPr kumimoji="1" lang="ja-JP" altLang="en-US"/>
              <a:t>また離散値を扱う問題では近傍の巣が良い巣であるとは限らない</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11</a:t>
            </a:fld>
            <a:endParaRPr kumimoji="1" lang="ja-JP" altLang="en-US"/>
          </a:p>
        </p:txBody>
      </p:sp>
    </p:spTree>
    <p:extLst>
      <p:ext uri="{BB962C8B-B14F-4D97-AF65-F5344CB8AC3E}">
        <p14:creationId xmlns:p14="http://schemas.microsoft.com/office/powerpoint/2010/main" val="322366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複製が作成されるにつながらない</a:t>
            </a:r>
            <a:endParaRPr kumimoji="1" lang="en-US" altLang="ja-JP" dirty="0"/>
          </a:p>
          <a:p>
            <a:r>
              <a:rPr kumimoji="1" lang="ja-JP" altLang="en-US"/>
              <a:t>問題点</a:t>
            </a:r>
            <a:endParaRPr kumimoji="1" lang="en-US" altLang="ja-JP" dirty="0"/>
          </a:p>
          <a:p>
            <a:r>
              <a:rPr kumimoji="1" lang="ja-JP" altLang="en-US"/>
              <a:t>次のスライドと同様の変更</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3</a:t>
            </a:fld>
            <a:endParaRPr kumimoji="1" lang="ja-JP" altLang="en-US"/>
          </a:p>
        </p:txBody>
      </p:sp>
    </p:spTree>
    <p:extLst>
      <p:ext uri="{BB962C8B-B14F-4D97-AF65-F5344CB8AC3E}">
        <p14:creationId xmlns:p14="http://schemas.microsoft.com/office/powerpoint/2010/main" val="183465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需要が高いファイルを効率よく配置させ、検索効率の向上や、ノードの負荷分散などが目的</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これらの手法は低需要情報の消失には対応していない</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既存手法</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問題テイン</a:t>
            </a:r>
            <a:endParaRPr kumimoji="1" lang="en-US" altLang="ja-JP" sz="1200" b="0" i="0" u="none" strike="noStrike"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4</a:t>
            </a:fld>
            <a:endParaRPr kumimoji="1" lang="ja-JP" altLang="en-US"/>
          </a:p>
        </p:txBody>
      </p:sp>
    </p:spTree>
    <p:extLst>
      <p:ext uri="{BB962C8B-B14F-4D97-AF65-F5344CB8AC3E}">
        <p14:creationId xmlns:p14="http://schemas.microsoft.com/office/powerpoint/2010/main" val="35318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信頼度</a:t>
            </a:r>
            <a:r>
              <a:rPr kumimoji="1" lang="ja-JP" altLang="en-US" dirty="0"/>
              <a:t>：生存率と貢献度を元</a:t>
            </a:r>
            <a:r>
              <a:rPr kumimoji="1" lang="ja-JP" altLang="en-US"/>
              <a:t>に算出</a:t>
            </a:r>
            <a:endParaRPr kumimoji="1" lang="en-US" altLang="ja-JP" dirty="0"/>
          </a:p>
          <a:p>
            <a:endParaRPr kumimoji="1" lang="en-US" altLang="ja-JP" dirty="0"/>
          </a:p>
          <a:p>
            <a:r>
              <a:rPr lang="ja-JP" altLang="en-US"/>
              <a:t>問題点</a:t>
            </a:r>
            <a:endParaRPr lang="en-US" altLang="ja-JP" dirty="0"/>
          </a:p>
          <a:p>
            <a:pPr lvl="1"/>
            <a:r>
              <a:rPr lang="ja-JP" altLang="en-US"/>
              <a:t>ピュア型</a:t>
            </a:r>
            <a:r>
              <a:rPr lang="en-US" altLang="ja-JP" dirty="0"/>
              <a:t>P2P</a:t>
            </a:r>
            <a:r>
              <a:rPr lang="ja-JP" altLang="en-US"/>
              <a:t>ネットワークでの実験はされていない</a:t>
            </a:r>
            <a:endParaRPr lang="en-US" altLang="ja-JP" dirty="0"/>
          </a:p>
          <a:p>
            <a:pPr lvl="2"/>
            <a:r>
              <a:rPr lang="ja-JP" altLang="en-US"/>
              <a:t>この研究はスーパーノード型</a:t>
            </a:r>
            <a:endParaRPr lang="en-US" altLang="ja-JP" dirty="0"/>
          </a:p>
          <a:p>
            <a:pPr lvl="1"/>
            <a:r>
              <a:rPr lang="ja-JP" altLang="en-US"/>
              <a:t>ストレージ使用量が多い</a:t>
            </a:r>
            <a:endParaRPr lang="en-US" altLang="ja-JP" dirty="0"/>
          </a:p>
          <a:p>
            <a:pPr lvl="2"/>
            <a:r>
              <a:rPr lang="ja-JP" altLang="en-US"/>
              <a:t>数多くのファイルを複製し、生存させ続けるため</a:t>
            </a:r>
            <a:endParaRPr lang="en-US" altLang="ja-JP" dirty="0"/>
          </a:p>
          <a:p>
            <a:pPr lvl="1"/>
            <a:r>
              <a:rPr lang="ja-JP" altLang="en-US"/>
              <a:t>ノードの参加・離脱を考慮していない</a:t>
            </a:r>
            <a:endParaRPr lang="en-US" altLang="ja-JP" dirty="0"/>
          </a:p>
          <a:p>
            <a:pPr lvl="1"/>
            <a:endParaRPr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スーパーノード</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ユーザが登録したコンテンツのインデックス情報を持つ</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コンテンツの探索はスーパーノードが行う</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コンテンツの取得はノード同士で直接行う </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スーパーノードはネットワーク上の高性能なノード群が担う </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kern="1200">
                <a:solidFill>
                  <a:schemeClr val="tx1"/>
                </a:solidFill>
                <a:effectLst/>
                <a:latin typeface="+mn-lt"/>
                <a:ea typeface="+mn-ea"/>
                <a:cs typeface="+mn-cs"/>
              </a:rPr>
              <a:t>ピュア型</a:t>
            </a:r>
            <a:endParaRPr kumimoji="1" lang="en-US" altLang="ja-JP"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インデックス情報は各ノードが分散して所持</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コンテンツ探索はノード同士のマルチホップ通信により行われる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携帯端末で構成されるアドホックネットワーク</a:t>
            </a:r>
            <a:endParaRPr lang="en-US" altLang="ja-JP"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携帯端末では性能差が差してない</a:t>
            </a:r>
            <a:endParaRPr lang="en-US" altLang="ja-JP"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通常ノードと同様に、バッテリー残量が尽きたら離脱する</a:t>
            </a:r>
          </a:p>
          <a:p>
            <a:pPr lvl="0"/>
            <a:endParaRPr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5</a:t>
            </a:fld>
            <a:endParaRPr kumimoji="1" lang="ja-JP" altLang="en-US"/>
          </a:p>
        </p:txBody>
      </p:sp>
    </p:spTree>
    <p:extLst>
      <p:ext uri="{BB962C8B-B14F-4D97-AF65-F5344CB8AC3E}">
        <p14:creationId xmlns:p14="http://schemas.microsoft.com/office/powerpoint/2010/main" val="165564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個人の安否情報と説明が逆</a:t>
            </a:r>
            <a:endParaRPr kumimoji="1" lang="en-US" altLang="ja-JP" dirty="0"/>
          </a:p>
          <a:p>
            <a:r>
              <a:rPr kumimoji="1" lang="ja-JP" altLang="en-US"/>
              <a:t>需要は低いが特定の人に必要とされる情報</a:t>
            </a:r>
            <a:endParaRPr kumimoji="1" lang="en-US" altLang="ja-JP" dirty="0"/>
          </a:p>
          <a:p>
            <a:r>
              <a:rPr kumimoji="1" lang="ja-JP" altLang="en-US"/>
              <a:t>スライドのタイトル変更</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6</a:t>
            </a:fld>
            <a:endParaRPr kumimoji="1" lang="ja-JP" altLang="en-US"/>
          </a:p>
        </p:txBody>
      </p:sp>
    </p:spTree>
    <p:extLst>
      <p:ext uri="{BB962C8B-B14F-4D97-AF65-F5344CB8AC3E}">
        <p14:creationId xmlns:p14="http://schemas.microsoft.com/office/powerpoint/2010/main" val="217678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バッテリー残量</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7</a:t>
            </a:fld>
            <a:endParaRPr kumimoji="1" lang="ja-JP" altLang="en-US"/>
          </a:p>
        </p:txBody>
      </p:sp>
    </p:spTree>
    <p:extLst>
      <p:ext uri="{BB962C8B-B14F-4D97-AF65-F5344CB8AC3E}">
        <p14:creationId xmlns:p14="http://schemas.microsoft.com/office/powerpoint/2010/main" val="82811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メタヒューリスティック</a:t>
            </a:r>
            <a:endParaRPr kumimoji="1" lang="en-US" altLang="ja-JP"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多数</a:t>
            </a:r>
            <a:r>
              <a:rPr kumimoji="1" lang="ja-JP" altLang="en-US" dirty="0"/>
              <a:t>の変数を有する関数の最小値あるいは最大値を与える最適解を求める計算手法</a:t>
            </a:r>
            <a:endParaRPr kumimoji="1" lang="en-US" altLang="ja-JP" dirty="0"/>
          </a:p>
          <a:p>
            <a:endParaRPr kumimoji="1" lang="en-US" altLang="ja-JP" dirty="0"/>
          </a:p>
          <a:p>
            <a:pPr marL="171450" indent="-171450">
              <a:buFont typeface="Arial" panose="020B0604020202020204" pitchFamily="34" charset="0"/>
              <a:buChar char="•"/>
            </a:pPr>
            <a:r>
              <a:rPr kumimoji="1" lang="en-US" altLang="ja-JP" dirty="0"/>
              <a:t>Levy walk</a:t>
            </a:r>
            <a:r>
              <a:rPr kumimoji="1" lang="ja-JP" altLang="en-US"/>
              <a:t>と</a:t>
            </a:r>
            <a:r>
              <a:rPr kumimoji="1" lang="en-US" altLang="ja-JP" dirty="0"/>
              <a:t>Levy Flight</a:t>
            </a:r>
            <a:r>
              <a:rPr kumimoji="1" lang="ja-JP" altLang="en-US"/>
              <a:t>の違い</a:t>
            </a:r>
            <a:endParaRPr kumimoji="1" lang="en-US" altLang="ja-JP" dirty="0"/>
          </a:p>
          <a:p>
            <a:pPr marL="628650" lvl="1" indent="-171450">
              <a:buFont typeface="Arial" panose="020B0604020202020204" pitchFamily="34" charset="0"/>
              <a:buChar char="•"/>
            </a:pPr>
            <a:r>
              <a:rPr kumimoji="1" lang="ja-JP" altLang="en-US"/>
              <a:t>移動速度の違い</a:t>
            </a:r>
            <a:endParaRPr kumimoji="1" lang="en-US" altLang="ja-JP" dirty="0"/>
          </a:p>
          <a:p>
            <a:pPr marL="1085850" lvl="2" indent="-171450">
              <a:buFont typeface="Arial" panose="020B0604020202020204" pitchFamily="34" charset="0"/>
              <a:buChar char="•"/>
            </a:pPr>
            <a:r>
              <a:rPr kumimoji="1" lang="en-US" altLang="ja-JP" dirty="0"/>
              <a:t>Levy Flight</a:t>
            </a:r>
          </a:p>
          <a:p>
            <a:pPr marL="1543050" lvl="3" indent="-171450">
              <a:buFont typeface="Arial" panose="020B0604020202020204" pitchFamily="34" charset="0"/>
              <a:buChar char="•"/>
            </a:pPr>
            <a:r>
              <a:rPr kumimoji="1" lang="ja-JP" altLang="en-US"/>
              <a:t>近場はゆっくりと移動し、長距離は高速で移動する</a:t>
            </a:r>
            <a:endParaRPr kumimoji="1" lang="en-US" altLang="ja-JP" dirty="0"/>
          </a:p>
          <a:p>
            <a:pPr marL="1543050" lvl="3" indent="-171450">
              <a:buFont typeface="Arial" panose="020B0604020202020204" pitchFamily="34" charset="0"/>
              <a:buChar char="•"/>
            </a:pPr>
            <a:r>
              <a:rPr kumimoji="1" lang="ja-JP" altLang="en-US"/>
              <a:t>非物理的</a:t>
            </a:r>
            <a:endParaRPr kumimoji="1" lang="en-US" altLang="ja-JP" dirty="0"/>
          </a:p>
          <a:p>
            <a:pPr marL="1085850" lvl="2" indent="-171450">
              <a:buFont typeface="Arial" panose="020B0604020202020204" pitchFamily="34" charset="0"/>
              <a:buChar char="•"/>
            </a:pPr>
            <a:r>
              <a:rPr kumimoji="1" lang="en-US" altLang="ja-JP" dirty="0"/>
              <a:t>Levy Walk</a:t>
            </a:r>
          </a:p>
          <a:p>
            <a:pPr marL="1543050" lvl="3" indent="-171450">
              <a:buFont typeface="Arial" panose="020B0604020202020204" pitchFamily="34" charset="0"/>
              <a:buChar char="•"/>
            </a:pPr>
            <a:r>
              <a:rPr kumimoji="1" lang="ja-JP" altLang="en-US"/>
              <a:t>移動距離によって速度は変化しない</a:t>
            </a:r>
            <a:endParaRPr kumimoji="1" lang="en-US" altLang="ja-JP" dirty="0"/>
          </a:p>
          <a:p>
            <a:pPr marL="1543050" lvl="3" indent="-171450">
              <a:buFont typeface="Arial" panose="020B0604020202020204" pitchFamily="34" charset="0"/>
              <a:buChar char="•"/>
            </a:pPr>
            <a:r>
              <a:rPr kumimoji="1" lang="ja-JP" altLang="en-US"/>
              <a:t>長距離移動には時間がかかる</a:t>
            </a:r>
            <a:endParaRPr kumimoji="1" lang="en-US" altLang="ja-JP" dirty="0"/>
          </a:p>
          <a:p>
            <a:pPr marL="1543050" lvl="3" indent="-171450">
              <a:buFont typeface="Arial" panose="020B0604020202020204" pitchFamily="34" charset="0"/>
              <a:buChar char="•"/>
            </a:pPr>
            <a:endParaRPr kumimoji="1" lang="en-US" altLang="ja-JP" dirty="0"/>
          </a:p>
          <a:p>
            <a:pPr marL="171450" lvl="0" indent="-171450">
              <a:buFont typeface="Arial" panose="020B0604020202020204" pitchFamily="34" charset="0"/>
              <a:buChar char="•"/>
            </a:pPr>
            <a:endParaRPr kumimoji="1" lang="en-US" altLang="ja-JP" dirty="0"/>
          </a:p>
          <a:p>
            <a:pPr marL="628650" lvl="1" indent="-171450">
              <a:buFont typeface="Arial" panose="020B0604020202020204" pitchFamily="34" charset="0"/>
              <a:buChar char="•"/>
            </a:pPr>
            <a:r>
              <a:rPr kumimoji="1" lang="ja-JP" altLang="en-US"/>
              <a:t>「ら」を消しておく</a:t>
            </a:r>
            <a:endParaRPr kumimoji="1" lang="ja-JP" altLang="en-US"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8</a:t>
            </a:fld>
            <a:endParaRPr kumimoji="1" lang="ja-JP" altLang="en-US"/>
          </a:p>
        </p:txBody>
      </p:sp>
    </p:spTree>
    <p:extLst>
      <p:ext uri="{BB962C8B-B14F-4D97-AF65-F5344CB8AC3E}">
        <p14:creationId xmlns:p14="http://schemas.microsoft.com/office/powerpoint/2010/main" val="401083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通し番号はスライド全てで</a:t>
            </a:r>
            <a:endParaRPr kumimoji="1" lang="en-US" altLang="ja-JP" dirty="0"/>
          </a:p>
          <a:p>
            <a:endParaRPr kumimoji="1" lang="en-US" altLang="ja-JP" dirty="0"/>
          </a:p>
          <a:p>
            <a:r>
              <a:rPr kumimoji="1" lang="ja-JP" altLang="en-US"/>
              <a:t>シミュレーションには評価指標</a:t>
            </a:r>
            <a:endParaRPr kumimoji="1" lang="en-US" altLang="ja-JP" dirty="0"/>
          </a:p>
          <a:p>
            <a:r>
              <a:rPr kumimoji="1" lang="en-US" altLang="ja-JP" dirty="0"/>
              <a:t>	</a:t>
            </a:r>
            <a:r>
              <a:rPr kumimoji="1" lang="ja-JP" altLang="en-US"/>
              <a:t>どうやって評価するのか</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9</a:t>
            </a:fld>
            <a:endParaRPr kumimoji="1" lang="ja-JP" altLang="en-US"/>
          </a:p>
        </p:txBody>
      </p:sp>
    </p:spTree>
    <p:extLst>
      <p:ext uri="{BB962C8B-B14F-4D97-AF65-F5344CB8AC3E}">
        <p14:creationId xmlns:p14="http://schemas.microsoft.com/office/powerpoint/2010/main" val="1031132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検索は消す</a:t>
            </a:r>
            <a:endParaRPr kumimoji="1" lang="en-US" altLang="ja-JP" dirty="0"/>
          </a:p>
          <a:p>
            <a:endParaRPr kumimoji="1" lang="en-US" altLang="ja-JP" dirty="0"/>
          </a:p>
          <a:p>
            <a:r>
              <a:rPr kumimoji="1" lang="ja-JP" altLang="en-US"/>
              <a:t>前もって需要を決めるのではなく検索クエリの頻度を計算し</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10</a:t>
            </a:fld>
            <a:endParaRPr kumimoji="1" lang="ja-JP" altLang="en-US"/>
          </a:p>
        </p:txBody>
      </p:sp>
    </p:spTree>
    <p:extLst>
      <p:ext uri="{BB962C8B-B14F-4D97-AF65-F5344CB8AC3E}">
        <p14:creationId xmlns:p14="http://schemas.microsoft.com/office/powerpoint/2010/main" val="58384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83228FC-489A-4ED2-A054-884AAE121656}" type="datetime1">
              <a:rPr kumimoji="1" lang="ja-JP" altLang="en-US" smtClean="0"/>
              <a:t>2018/11/22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154655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58F229-B4E5-4551-ADD7-7CCFA01A3C89}" type="datetime1">
              <a:rPr kumimoji="1" lang="ja-JP" altLang="en-US" smtClean="0"/>
              <a:t>2018/11/22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2199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DC24A77-C361-486C-B1D4-6DF26B54BF95}" type="datetime1">
              <a:rPr kumimoji="1" lang="ja-JP" altLang="en-US" smtClean="0"/>
              <a:t>2018/11/22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239786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01C7376-A53D-4899-9670-FB190108FC31}" type="datetime1">
              <a:rPr kumimoji="1" lang="ja-JP" altLang="en-US" smtClean="0"/>
              <a:t>2018/11/22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381859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C0BAC15-24E2-4529-95B0-614D7D03D21B}" type="datetime1">
              <a:rPr kumimoji="1" lang="ja-JP" altLang="en-US" smtClean="0"/>
              <a:t>2018/11/22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392519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4742437-2F5E-4D34-A876-B1B17D5537D4}" type="datetime1">
              <a:rPr kumimoji="1" lang="ja-JP" altLang="en-US" smtClean="0"/>
              <a:t>2018/11/22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159184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04A8BAA-B7AC-4D6B-824D-F3585913B44C}" type="datetime1">
              <a:rPr kumimoji="1" lang="ja-JP" altLang="en-US" smtClean="0"/>
              <a:t>2018/11/22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276009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6C564CF-1606-414A-B5A2-75C75D81B17B}" type="datetime1">
              <a:rPr kumimoji="1" lang="ja-JP" altLang="en-US" smtClean="0"/>
              <a:t>2018/11/22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361918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1EBCC9-E4F6-446E-991B-1DF90B6256B0}" type="datetime1">
              <a:rPr kumimoji="1" lang="ja-JP" altLang="en-US" smtClean="0"/>
              <a:t>2018/11/22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426004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DB9E7E7-1D08-4110-ADD2-F99E7A626C75}" type="datetime1">
              <a:rPr kumimoji="1" lang="ja-JP" altLang="en-US" smtClean="0"/>
              <a:t>2018/11/22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221919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BF9DA8D-45E4-44EC-B6B7-4D4503E62A1A}" type="datetime1">
              <a:rPr kumimoji="1" lang="ja-JP" altLang="en-US" smtClean="0"/>
              <a:t>2018/11/22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296899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C3151-9D1E-4593-9942-0377CA1966B2}" type="datetime1">
              <a:rPr kumimoji="1" lang="ja-JP" altLang="en-US" smtClean="0"/>
              <a:t>2018/11/22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67560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books.google.co.jp/books?id=s6VeDwAAQBAJ&amp;pg=PA158&amp;lpg=PA158&amp;dq=&#12459;&#12483;&#12467;&#12454;&#25506;&#32034;+&#12450;&#12523;&#12468;&#12522;&#12474;&#12512;&amp;source=bl&amp;ots=RGYNCbUvkD&amp;sig=9DfqXvcwT-soijUb0OuYYQgvw0E&amp;hl=ja&amp;sa=X&amp;ved=2ahUKEwj84uXD2treAhVbMd4KHeLSAfgQ6AEwCHoECAIQAQ#v=onepage&amp;q=&#12459;&#12483;&#12467;&#12454;&#25506;&#32034;%20&#12450;&#12523;&#12468;&#12522;&#12474;&#12512;&amp;f=fal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eersim.sourceforge.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71073" y="1214438"/>
            <a:ext cx="9849853" cy="2387600"/>
          </a:xfrm>
        </p:spPr>
        <p:txBody>
          <a:bodyPr>
            <a:normAutofit fontScale="90000"/>
          </a:bodyPr>
          <a:lstStyle/>
          <a:p>
            <a:r>
              <a:rPr lang="ja-JP" altLang="en-US" dirty="0"/>
              <a:t>カッコウ探索</a:t>
            </a:r>
            <a:r>
              <a:rPr lang="ja-JP" altLang="en-US"/>
              <a:t>を用いたアドホックネットワーク上のデータ</a:t>
            </a:r>
            <a:r>
              <a:rPr lang="ja-JP" altLang="en-US" dirty="0"/>
              <a:t>配置</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lang="ja-JP" altLang="en-US" dirty="0"/>
              <a:t>林原研究室</a:t>
            </a:r>
            <a:endParaRPr lang="en-US" altLang="ja-JP" dirty="0"/>
          </a:p>
          <a:p>
            <a:r>
              <a:rPr lang="en-US" altLang="ja-JP" dirty="0"/>
              <a:t>B4 </a:t>
            </a:r>
            <a:r>
              <a:rPr lang="ja-JP" altLang="en-US" dirty="0"/>
              <a:t>黒川岳児</a:t>
            </a:r>
            <a:endParaRPr kumimoji="1" lang="ja-JP" altLang="en-US"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smtClean="0"/>
              <a:t>1</a:t>
            </a:fld>
            <a:endParaRPr kumimoji="1" lang="ja-JP" altLang="en-US"/>
          </a:p>
        </p:txBody>
      </p:sp>
    </p:spTree>
    <p:extLst>
      <p:ext uri="{BB962C8B-B14F-4D97-AF65-F5344CB8AC3E}">
        <p14:creationId xmlns:p14="http://schemas.microsoft.com/office/powerpoint/2010/main" val="171166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今後の方針</a:t>
            </a:r>
          </a:p>
        </p:txBody>
      </p:sp>
      <p:sp>
        <p:nvSpPr>
          <p:cNvPr id="3" name="コンテンツ プレースホルダー 2"/>
          <p:cNvSpPr>
            <a:spLocks noGrp="1"/>
          </p:cNvSpPr>
          <p:nvPr>
            <p:ph idx="1"/>
          </p:nvPr>
        </p:nvSpPr>
        <p:spPr/>
        <p:txBody>
          <a:bodyPr/>
          <a:lstStyle/>
          <a:p>
            <a:r>
              <a:rPr kumimoji="1" lang="en-US" altLang="ja-JP" dirty="0" err="1"/>
              <a:t>peerSim</a:t>
            </a:r>
            <a:r>
              <a:rPr kumimoji="1" lang="ja-JP" altLang="en-US" dirty="0"/>
              <a:t>上での実装</a:t>
            </a:r>
            <a:endParaRPr kumimoji="1" lang="en-US" altLang="ja-JP" dirty="0"/>
          </a:p>
          <a:p>
            <a:endParaRPr lang="en-US" altLang="ja-JP" dirty="0"/>
          </a:p>
          <a:p>
            <a:r>
              <a:rPr kumimoji="1" lang="ja-JP" altLang="en-US" dirty="0"/>
              <a:t>既存複製手法との比較</a:t>
            </a:r>
            <a:endParaRPr kumimoji="1" lang="en-US" altLang="ja-JP" dirty="0"/>
          </a:p>
          <a:p>
            <a:pPr lvl="1"/>
            <a:r>
              <a:rPr lang="en-US" altLang="ja-JP" dirty="0"/>
              <a:t>Owner Replication, Path Replication, </a:t>
            </a:r>
            <a:r>
              <a:rPr lang="ja-JP" altLang="en-US" dirty="0"/>
              <a:t>関連研究</a:t>
            </a:r>
            <a:r>
              <a:rPr lang="en-US" altLang="ja-JP" dirty="0"/>
              <a:t>[1]</a:t>
            </a:r>
            <a:r>
              <a:rPr lang="ja-JP" altLang="en-US" dirty="0"/>
              <a:t>との比較</a:t>
            </a:r>
            <a:endParaRPr lang="en-US" altLang="ja-JP" dirty="0"/>
          </a:p>
          <a:p>
            <a:pPr lvl="1"/>
            <a:r>
              <a:rPr lang="ja-JP" altLang="en-US" dirty="0"/>
              <a:t>比較内容</a:t>
            </a:r>
            <a:endParaRPr lang="en-US" altLang="ja-JP" dirty="0"/>
          </a:p>
          <a:p>
            <a:pPr lvl="2"/>
            <a:r>
              <a:rPr lang="ja-JP" altLang="en-US" dirty="0"/>
              <a:t>サイクルごとのファイルの生存数の推移</a:t>
            </a:r>
            <a:endParaRPr lang="en-US" altLang="ja-JP" dirty="0"/>
          </a:p>
          <a:p>
            <a:pPr lvl="2"/>
            <a:r>
              <a:rPr kumimoji="1" lang="ja-JP" altLang="en-US" dirty="0"/>
              <a:t>サイクルごとのストレージの使用率の推移</a:t>
            </a:r>
            <a:endParaRPr kumimoji="1" lang="en-US" altLang="ja-JP" dirty="0"/>
          </a:p>
          <a:p>
            <a:pPr lvl="2"/>
            <a:r>
              <a:rPr kumimoji="1" lang="ja-JP" altLang="en-US" dirty="0"/>
              <a:t>検索がヒットするまでの平均ステップ数</a:t>
            </a:r>
            <a:endParaRPr kumimoji="1" lang="en-US" altLang="ja-JP" dirty="0"/>
          </a:p>
          <a:p>
            <a:pPr lvl="1"/>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10</a:t>
            </a:fld>
            <a:endParaRPr kumimoji="1" lang="ja-JP" altLang="en-US" b="1"/>
          </a:p>
        </p:txBody>
      </p:sp>
    </p:spTree>
    <p:extLst>
      <p:ext uri="{BB962C8B-B14F-4D97-AF65-F5344CB8AC3E}">
        <p14:creationId xmlns:p14="http://schemas.microsoft.com/office/powerpoint/2010/main" val="203281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A7D38-234A-CE41-8899-7C3DD765E9B2}"/>
              </a:ext>
            </a:extLst>
          </p:cNvPr>
          <p:cNvSpPr>
            <a:spLocks noGrp="1"/>
          </p:cNvSpPr>
          <p:nvPr>
            <p:ph type="title"/>
          </p:nvPr>
        </p:nvSpPr>
        <p:spPr/>
        <p:txBody>
          <a:bodyPr/>
          <a:lstStyle/>
          <a:p>
            <a:pPr algn="ctr"/>
            <a:r>
              <a:rPr kumimoji="1" lang="en-US" altLang="ja-JP" dirty="0"/>
              <a:t>(</a:t>
            </a:r>
            <a:r>
              <a:rPr lang="ja-JP" altLang="en-US"/>
              <a:t>補足</a:t>
            </a:r>
            <a:r>
              <a:rPr kumimoji="1" lang="en-US" altLang="ja-JP" dirty="0"/>
              <a:t>)</a:t>
            </a:r>
            <a:r>
              <a:rPr kumimoji="1" lang="ja-JP" altLang="en-US"/>
              <a:t>カッコウ探索のアルゴリズム</a:t>
            </a:r>
            <a:r>
              <a:rPr kumimoji="1" lang="en-US" altLang="ja-JP" dirty="0"/>
              <a:t>[5]</a:t>
            </a:r>
            <a:endParaRPr kumimoji="1" lang="ja-JP" altLang="en-US"/>
          </a:p>
        </p:txBody>
      </p:sp>
      <p:sp>
        <p:nvSpPr>
          <p:cNvPr id="4" name="スライド番号プレースホルダー 3">
            <a:extLst>
              <a:ext uri="{FF2B5EF4-FFF2-40B4-BE49-F238E27FC236}">
                <a16:creationId xmlns:a16="http://schemas.microsoft.com/office/drawing/2014/main" id="{6B5D6F73-C248-EE47-A848-DA49AB7B52F6}"/>
              </a:ext>
            </a:extLst>
          </p:cNvPr>
          <p:cNvSpPr>
            <a:spLocks noGrp="1"/>
          </p:cNvSpPr>
          <p:nvPr>
            <p:ph type="sldNum" sz="quarter" idx="12"/>
          </p:nvPr>
        </p:nvSpPr>
        <p:spPr/>
        <p:txBody>
          <a:bodyPr/>
          <a:lstStyle/>
          <a:p>
            <a:fld id="{174B259E-A4AB-4FC2-896B-65961FDB8F0F}" type="slidenum">
              <a:rPr kumimoji="1" lang="ja-JP" altLang="en-US" b="1" smtClean="0"/>
              <a:t>11</a:t>
            </a:fld>
            <a:endParaRPr kumimoji="1" lang="ja-JP" altLang="en-US" b="1"/>
          </a:p>
        </p:txBody>
      </p:sp>
      <p:pic>
        <p:nvPicPr>
          <p:cNvPr id="6" name="図 5">
            <a:extLst>
              <a:ext uri="{FF2B5EF4-FFF2-40B4-BE49-F238E27FC236}">
                <a16:creationId xmlns:a16="http://schemas.microsoft.com/office/drawing/2014/main" id="{FB36C6CE-F0DD-0141-B549-FDA3B6C6E23C}"/>
              </a:ext>
            </a:extLst>
          </p:cNvPr>
          <p:cNvPicPr>
            <a:picLocks noChangeAspect="1"/>
          </p:cNvPicPr>
          <p:nvPr/>
        </p:nvPicPr>
        <p:blipFill>
          <a:blip r:embed="rId3"/>
          <a:stretch>
            <a:fillRect/>
          </a:stretch>
        </p:blipFill>
        <p:spPr>
          <a:xfrm>
            <a:off x="1257825" y="1343868"/>
            <a:ext cx="4165600" cy="5118100"/>
          </a:xfrm>
          <a:prstGeom prst="rect">
            <a:avLst/>
          </a:prstGeom>
        </p:spPr>
      </p:pic>
      <p:sp>
        <p:nvSpPr>
          <p:cNvPr id="7" name="テキスト ボックス 6">
            <a:extLst>
              <a:ext uri="{FF2B5EF4-FFF2-40B4-BE49-F238E27FC236}">
                <a16:creationId xmlns:a16="http://schemas.microsoft.com/office/drawing/2014/main" id="{8397E619-89B5-BA49-8AFF-27D3B5ED45D2}"/>
              </a:ext>
            </a:extLst>
          </p:cNvPr>
          <p:cNvSpPr txBox="1"/>
          <p:nvPr/>
        </p:nvSpPr>
        <p:spPr>
          <a:xfrm>
            <a:off x="1257825" y="6567586"/>
            <a:ext cx="9728945" cy="307777"/>
          </a:xfrm>
          <a:prstGeom prst="rect">
            <a:avLst/>
          </a:prstGeom>
          <a:noFill/>
        </p:spPr>
        <p:txBody>
          <a:bodyPr wrap="none" rtlCol="0">
            <a:spAutoFit/>
          </a:bodyPr>
          <a:lstStyle/>
          <a:p>
            <a:r>
              <a:rPr lang="en-US" altLang="ja-JP" sz="1400" dirty="0"/>
              <a:t>[5]</a:t>
            </a:r>
            <a:r>
              <a:rPr lang="ja-JP" altLang="en-US" sz="1400"/>
              <a:t>大谷紀子</a:t>
            </a:r>
            <a:r>
              <a:rPr lang="en-US" altLang="ja-JP" sz="1400" dirty="0"/>
              <a:t>, “</a:t>
            </a:r>
            <a:r>
              <a:rPr lang="ja-JP" altLang="en-US" sz="1400">
                <a:hlinkClick r:id="rId4"/>
              </a:rPr>
              <a:t>進化計算アルゴリズム入門 </a:t>
            </a:r>
            <a:r>
              <a:rPr lang="en-US" altLang="ja-JP" sz="1400" dirty="0">
                <a:hlinkClick r:id="rId4"/>
              </a:rPr>
              <a:t> </a:t>
            </a:r>
            <a:r>
              <a:rPr lang="ja-JP" altLang="en-US" sz="1400">
                <a:hlinkClick r:id="rId4"/>
              </a:rPr>
              <a:t>生物の行動科学から導く最適解</a:t>
            </a:r>
            <a:r>
              <a:rPr lang="en-US" altLang="ja-JP" sz="1400" dirty="0"/>
              <a:t>”</a:t>
            </a:r>
            <a:r>
              <a:rPr lang="ja-JP" altLang="en-US" sz="1400"/>
              <a:t>の</a:t>
            </a:r>
            <a:r>
              <a:rPr lang="en-US" altLang="ja-JP" sz="1400" dirty="0"/>
              <a:t>Google</a:t>
            </a:r>
            <a:r>
              <a:rPr lang="ja-JP" altLang="en-US" sz="1400"/>
              <a:t>ブックプレビュー</a:t>
            </a:r>
            <a:r>
              <a:rPr lang="en-US" altLang="ja-JP" sz="1400" dirty="0"/>
              <a:t>, </a:t>
            </a:r>
            <a:r>
              <a:rPr lang="ja-JP" altLang="en-US" sz="1400"/>
              <a:t>オーム社</a:t>
            </a:r>
            <a:r>
              <a:rPr lang="en-US" altLang="ja-JP" sz="1400" dirty="0"/>
              <a:t>, 2018.6</a:t>
            </a:r>
            <a:endParaRPr lang="ja-JP" altLang="en-US" sz="1400"/>
          </a:p>
        </p:txBody>
      </p:sp>
      <p:sp>
        <p:nvSpPr>
          <p:cNvPr id="8" name="コンテンツ プレースホルダー 2">
            <a:extLst>
              <a:ext uri="{FF2B5EF4-FFF2-40B4-BE49-F238E27FC236}">
                <a16:creationId xmlns:a16="http://schemas.microsoft.com/office/drawing/2014/main" id="{031C28AB-5A74-7241-B94D-6D2D4F8466C7}"/>
              </a:ext>
            </a:extLst>
          </p:cNvPr>
          <p:cNvSpPr>
            <a:spLocks noGrp="1"/>
          </p:cNvSpPr>
          <p:nvPr>
            <p:ph idx="1"/>
          </p:nvPr>
        </p:nvSpPr>
        <p:spPr>
          <a:xfrm>
            <a:off x="5423424" y="1825625"/>
            <a:ext cx="5930375" cy="4351338"/>
          </a:xfrm>
        </p:spPr>
        <p:txBody>
          <a:bodyPr>
            <a:normAutofit/>
          </a:bodyPr>
          <a:lstStyle/>
          <a:p>
            <a:r>
              <a:rPr kumimoji="1" lang="ja-JP" altLang="en-US"/>
              <a:t>卵</a:t>
            </a:r>
            <a:endParaRPr kumimoji="1" lang="en-US" altLang="ja-JP" dirty="0"/>
          </a:p>
          <a:p>
            <a:pPr lvl="1"/>
            <a:r>
              <a:rPr kumimoji="1" lang="ja-JP" altLang="en-US"/>
              <a:t>問題に対する解</a:t>
            </a:r>
            <a:endParaRPr kumimoji="1" lang="en-US" altLang="ja-JP" dirty="0"/>
          </a:p>
          <a:p>
            <a:pPr lvl="1"/>
            <a:endParaRPr lang="en-US" altLang="ja-JP" dirty="0"/>
          </a:p>
          <a:p>
            <a:r>
              <a:rPr kumimoji="1" lang="ja-JP" altLang="en-US"/>
              <a:t>巣</a:t>
            </a:r>
            <a:endParaRPr kumimoji="1" lang="en-US" altLang="ja-JP" dirty="0"/>
          </a:p>
          <a:p>
            <a:pPr lvl="1"/>
            <a:r>
              <a:rPr lang="ja-JP" altLang="en-US"/>
              <a:t>卵のある場所</a:t>
            </a:r>
            <a:endParaRPr kumimoji="1" lang="en-US" altLang="ja-JP" dirty="0"/>
          </a:p>
          <a:p>
            <a:pPr lvl="2"/>
            <a:r>
              <a:rPr kumimoji="1" lang="ja-JP" altLang="en-US"/>
              <a:t>例）卵の座標、ノード</a:t>
            </a:r>
            <a:endParaRPr kumimoji="1" lang="en-US" altLang="ja-JP" dirty="0"/>
          </a:p>
        </p:txBody>
      </p:sp>
    </p:spTree>
    <p:extLst>
      <p:ext uri="{BB962C8B-B14F-4D97-AF65-F5344CB8AC3E}">
        <p14:creationId xmlns:p14="http://schemas.microsoft.com/office/powerpoint/2010/main" val="329989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a:t>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災害時、ネットワークインフラが利用できない</a:t>
            </a:r>
            <a:r>
              <a:rPr lang="ja-JP" altLang="en-US" dirty="0"/>
              <a:t>場合</a:t>
            </a:r>
            <a:endParaRPr kumimoji="1" lang="en-US" altLang="ja-JP" dirty="0"/>
          </a:p>
          <a:p>
            <a:pPr lvl="1"/>
            <a:r>
              <a:rPr kumimoji="1" lang="ja-JP" altLang="en-US" dirty="0"/>
              <a:t>携帯端末でアドホックネットワークを構成</a:t>
            </a:r>
            <a:endParaRPr kumimoji="1" lang="en-US" altLang="ja-JP" dirty="0"/>
          </a:p>
          <a:p>
            <a:pPr lvl="2"/>
            <a:r>
              <a:rPr lang="ja-JP" altLang="en-US" dirty="0"/>
              <a:t>補給物資情報、復旧情報、個人の生存情報などが、アップロード、ダウンロード、複製で共有、冗長化される</a:t>
            </a:r>
            <a:endParaRPr lang="en-US" altLang="ja-JP" dirty="0"/>
          </a:p>
          <a:p>
            <a:pPr lvl="2"/>
            <a:endParaRPr kumimoji="1" lang="en-US" altLang="ja-JP" dirty="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2</a:t>
            </a:fld>
            <a:endParaRPr kumimoji="1" lang="ja-JP" altLang="en-US" b="1"/>
          </a:p>
        </p:txBody>
      </p:sp>
      <p:pic>
        <p:nvPicPr>
          <p:cNvPr id="7" name="図 6">
            <a:extLst>
              <a:ext uri="{FF2B5EF4-FFF2-40B4-BE49-F238E27FC236}">
                <a16:creationId xmlns:a16="http://schemas.microsoft.com/office/drawing/2014/main" id="{58C5D9D5-5711-8546-A814-1095CEA62C32}"/>
              </a:ext>
            </a:extLst>
          </p:cNvPr>
          <p:cNvPicPr>
            <a:picLocks noChangeAspect="1"/>
          </p:cNvPicPr>
          <p:nvPr/>
        </p:nvPicPr>
        <p:blipFill>
          <a:blip r:embed="rId3"/>
          <a:stretch>
            <a:fillRect/>
          </a:stretch>
        </p:blipFill>
        <p:spPr>
          <a:xfrm>
            <a:off x="811232" y="3298288"/>
            <a:ext cx="3874359" cy="3502421"/>
          </a:xfrm>
          <a:prstGeom prst="rect">
            <a:avLst/>
          </a:prstGeom>
        </p:spPr>
      </p:pic>
      <p:sp>
        <p:nvSpPr>
          <p:cNvPr id="8" name="右矢印 7">
            <a:extLst>
              <a:ext uri="{FF2B5EF4-FFF2-40B4-BE49-F238E27FC236}">
                <a16:creationId xmlns:a16="http://schemas.microsoft.com/office/drawing/2014/main" id="{C7733A32-BFE0-794C-A8CA-C7D7D9CF1737}"/>
              </a:ext>
            </a:extLst>
          </p:cNvPr>
          <p:cNvSpPr/>
          <p:nvPr/>
        </p:nvSpPr>
        <p:spPr>
          <a:xfrm>
            <a:off x="4890911" y="4611209"/>
            <a:ext cx="687687" cy="86994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BA8ED72-6984-864D-85A9-55C14A2EFA6F}"/>
              </a:ext>
            </a:extLst>
          </p:cNvPr>
          <p:cNvGrpSpPr/>
          <p:nvPr/>
        </p:nvGrpSpPr>
        <p:grpSpPr>
          <a:xfrm>
            <a:off x="5975428" y="3319738"/>
            <a:ext cx="5942536" cy="3352295"/>
            <a:chOff x="5558333" y="3323766"/>
            <a:chExt cx="5942536" cy="3352295"/>
          </a:xfrm>
        </p:grpSpPr>
        <p:cxnSp>
          <p:nvCxnSpPr>
            <p:cNvPr id="56" name="直線コネクタ 55">
              <a:extLst>
                <a:ext uri="{FF2B5EF4-FFF2-40B4-BE49-F238E27FC236}">
                  <a16:creationId xmlns:a16="http://schemas.microsoft.com/office/drawing/2014/main" id="{2EC518BD-9F77-4A4F-8F44-2D713B3C871F}"/>
                </a:ext>
              </a:extLst>
            </p:cNvPr>
            <p:cNvCxnSpPr>
              <a:cxnSpLocks/>
            </p:cNvCxnSpPr>
            <p:nvPr/>
          </p:nvCxnSpPr>
          <p:spPr>
            <a:xfrm>
              <a:off x="8276555" y="4841884"/>
              <a:ext cx="1022965" cy="1175944"/>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18" name="直線コネクタ 17">
              <a:extLst>
                <a:ext uri="{FF2B5EF4-FFF2-40B4-BE49-F238E27FC236}">
                  <a16:creationId xmlns:a16="http://schemas.microsoft.com/office/drawing/2014/main" id="{22C3AA59-BC27-2A4E-B5C3-C3D161FE8791}"/>
                </a:ext>
              </a:extLst>
            </p:cNvPr>
            <p:cNvCxnSpPr>
              <a:cxnSpLocks/>
            </p:cNvCxnSpPr>
            <p:nvPr/>
          </p:nvCxnSpPr>
          <p:spPr>
            <a:xfrm flipV="1">
              <a:off x="6166519" y="3656169"/>
              <a:ext cx="561193" cy="1652388"/>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24" name="直線コネクタ 23">
              <a:extLst>
                <a:ext uri="{FF2B5EF4-FFF2-40B4-BE49-F238E27FC236}">
                  <a16:creationId xmlns:a16="http://schemas.microsoft.com/office/drawing/2014/main" id="{4049DCB9-E5CE-8A4E-95A9-30CAA475A0C3}"/>
                </a:ext>
              </a:extLst>
            </p:cNvPr>
            <p:cNvCxnSpPr>
              <a:cxnSpLocks/>
            </p:cNvCxnSpPr>
            <p:nvPr/>
          </p:nvCxnSpPr>
          <p:spPr>
            <a:xfrm flipV="1">
              <a:off x="7337100" y="4822638"/>
              <a:ext cx="1226076" cy="1060254"/>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2" name="直線コネクタ 31">
              <a:extLst>
                <a:ext uri="{FF2B5EF4-FFF2-40B4-BE49-F238E27FC236}">
                  <a16:creationId xmlns:a16="http://schemas.microsoft.com/office/drawing/2014/main" id="{27D6F292-76FE-9742-BFD1-2E1B18D648FC}"/>
                </a:ext>
              </a:extLst>
            </p:cNvPr>
            <p:cNvCxnSpPr>
              <a:cxnSpLocks/>
            </p:cNvCxnSpPr>
            <p:nvPr/>
          </p:nvCxnSpPr>
          <p:spPr>
            <a:xfrm>
              <a:off x="7173856" y="3830825"/>
              <a:ext cx="1130556" cy="693126"/>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4" name="直線コネクタ 33">
              <a:extLst>
                <a:ext uri="{FF2B5EF4-FFF2-40B4-BE49-F238E27FC236}">
                  <a16:creationId xmlns:a16="http://schemas.microsoft.com/office/drawing/2014/main" id="{6F9AC7D6-2D39-B447-82C7-2174BE223601}"/>
                </a:ext>
              </a:extLst>
            </p:cNvPr>
            <p:cNvCxnSpPr>
              <a:cxnSpLocks/>
            </p:cNvCxnSpPr>
            <p:nvPr/>
          </p:nvCxnSpPr>
          <p:spPr>
            <a:xfrm flipV="1">
              <a:off x="8509732" y="3778064"/>
              <a:ext cx="1472468" cy="719663"/>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5" name="直線コネクタ 34">
              <a:extLst>
                <a:ext uri="{FF2B5EF4-FFF2-40B4-BE49-F238E27FC236}">
                  <a16:creationId xmlns:a16="http://schemas.microsoft.com/office/drawing/2014/main" id="{48060567-1BE1-6845-AB50-4C1AB6A4F524}"/>
                </a:ext>
              </a:extLst>
            </p:cNvPr>
            <p:cNvCxnSpPr>
              <a:cxnSpLocks/>
            </p:cNvCxnSpPr>
            <p:nvPr/>
          </p:nvCxnSpPr>
          <p:spPr>
            <a:xfrm flipV="1">
              <a:off x="9573606" y="4558572"/>
              <a:ext cx="1577973" cy="1324319"/>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6" name="直線コネクタ 35">
              <a:extLst>
                <a:ext uri="{FF2B5EF4-FFF2-40B4-BE49-F238E27FC236}">
                  <a16:creationId xmlns:a16="http://schemas.microsoft.com/office/drawing/2014/main" id="{3D3FE44D-1034-4041-9114-F39BF5B78FDD}"/>
                </a:ext>
              </a:extLst>
            </p:cNvPr>
            <p:cNvCxnSpPr>
              <a:cxnSpLocks/>
            </p:cNvCxnSpPr>
            <p:nvPr/>
          </p:nvCxnSpPr>
          <p:spPr>
            <a:xfrm flipH="1">
              <a:off x="9344149" y="4416056"/>
              <a:ext cx="638051" cy="980350"/>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7" name="直線コネクタ 36">
              <a:extLst>
                <a:ext uri="{FF2B5EF4-FFF2-40B4-BE49-F238E27FC236}">
                  <a16:creationId xmlns:a16="http://schemas.microsoft.com/office/drawing/2014/main" id="{93A96840-9468-D748-993D-137E77CA4842}"/>
                </a:ext>
              </a:extLst>
            </p:cNvPr>
            <p:cNvCxnSpPr>
              <a:cxnSpLocks/>
            </p:cNvCxnSpPr>
            <p:nvPr/>
          </p:nvCxnSpPr>
          <p:spPr>
            <a:xfrm>
              <a:off x="5941057" y="5023049"/>
              <a:ext cx="1592248" cy="1288450"/>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pic>
          <p:nvPicPr>
            <p:cNvPr id="9" name="図 8">
              <a:extLst>
                <a:ext uri="{FF2B5EF4-FFF2-40B4-BE49-F238E27FC236}">
                  <a16:creationId xmlns:a16="http://schemas.microsoft.com/office/drawing/2014/main" id="{A159B71A-5A38-4646-91B2-A16C9E389F1C}"/>
                </a:ext>
              </a:extLst>
            </p:cNvPr>
            <p:cNvPicPr>
              <a:picLocks noChangeAspect="1"/>
            </p:cNvPicPr>
            <p:nvPr/>
          </p:nvPicPr>
          <p:blipFill>
            <a:blip r:embed="rId4"/>
            <a:stretch>
              <a:fillRect/>
            </a:stretch>
          </p:blipFill>
          <p:spPr>
            <a:xfrm>
              <a:off x="5558333" y="4441988"/>
              <a:ext cx="698580" cy="1216446"/>
            </a:xfrm>
            <a:prstGeom prst="rect">
              <a:avLst/>
            </a:prstGeom>
          </p:spPr>
        </p:pic>
        <p:pic>
          <p:nvPicPr>
            <p:cNvPr id="11" name="図 10">
              <a:extLst>
                <a:ext uri="{FF2B5EF4-FFF2-40B4-BE49-F238E27FC236}">
                  <a16:creationId xmlns:a16="http://schemas.microsoft.com/office/drawing/2014/main" id="{0A91B5D0-EB11-BE43-9092-D1F5BDB33B55}"/>
                </a:ext>
              </a:extLst>
            </p:cNvPr>
            <p:cNvPicPr>
              <a:picLocks noChangeAspect="1"/>
            </p:cNvPicPr>
            <p:nvPr/>
          </p:nvPicPr>
          <p:blipFill>
            <a:blip r:embed="rId4"/>
            <a:stretch>
              <a:fillRect/>
            </a:stretch>
          </p:blipFill>
          <p:spPr>
            <a:xfrm>
              <a:off x="9512757" y="3393071"/>
              <a:ext cx="698580" cy="1216446"/>
            </a:xfrm>
            <a:prstGeom prst="rect">
              <a:avLst/>
            </a:prstGeom>
          </p:spPr>
        </p:pic>
        <p:pic>
          <p:nvPicPr>
            <p:cNvPr id="12" name="図 11">
              <a:extLst>
                <a:ext uri="{FF2B5EF4-FFF2-40B4-BE49-F238E27FC236}">
                  <a16:creationId xmlns:a16="http://schemas.microsoft.com/office/drawing/2014/main" id="{21D601D3-6C8C-DB4C-8E1C-7AB70CB00055}"/>
                </a:ext>
              </a:extLst>
            </p:cNvPr>
            <p:cNvPicPr>
              <a:picLocks noChangeAspect="1"/>
            </p:cNvPicPr>
            <p:nvPr/>
          </p:nvPicPr>
          <p:blipFill>
            <a:blip r:embed="rId4"/>
            <a:stretch>
              <a:fillRect/>
            </a:stretch>
          </p:blipFill>
          <p:spPr>
            <a:xfrm>
              <a:off x="10802289" y="4214415"/>
              <a:ext cx="698580" cy="1216446"/>
            </a:xfrm>
            <a:prstGeom prst="rect">
              <a:avLst/>
            </a:prstGeom>
          </p:spPr>
        </p:pic>
        <p:pic>
          <p:nvPicPr>
            <p:cNvPr id="13" name="図 12">
              <a:extLst>
                <a:ext uri="{FF2B5EF4-FFF2-40B4-BE49-F238E27FC236}">
                  <a16:creationId xmlns:a16="http://schemas.microsoft.com/office/drawing/2014/main" id="{F99C9E47-8529-C44F-9215-AD69E5D55E2C}"/>
                </a:ext>
              </a:extLst>
            </p:cNvPr>
            <p:cNvPicPr>
              <a:picLocks noChangeAspect="1"/>
            </p:cNvPicPr>
            <p:nvPr/>
          </p:nvPicPr>
          <p:blipFill>
            <a:blip r:embed="rId4"/>
            <a:stretch>
              <a:fillRect/>
            </a:stretch>
          </p:blipFill>
          <p:spPr>
            <a:xfrm>
              <a:off x="9081399" y="5195689"/>
              <a:ext cx="698580" cy="1216446"/>
            </a:xfrm>
            <a:prstGeom prst="rect">
              <a:avLst/>
            </a:prstGeom>
          </p:spPr>
        </p:pic>
        <p:pic>
          <p:nvPicPr>
            <p:cNvPr id="14" name="図 13">
              <a:extLst>
                <a:ext uri="{FF2B5EF4-FFF2-40B4-BE49-F238E27FC236}">
                  <a16:creationId xmlns:a16="http://schemas.microsoft.com/office/drawing/2014/main" id="{F125F795-454C-1C47-8459-83C5D29CF687}"/>
                </a:ext>
              </a:extLst>
            </p:cNvPr>
            <p:cNvPicPr>
              <a:picLocks noChangeAspect="1"/>
            </p:cNvPicPr>
            <p:nvPr/>
          </p:nvPicPr>
          <p:blipFill>
            <a:blip r:embed="rId4"/>
            <a:stretch>
              <a:fillRect/>
            </a:stretch>
          </p:blipFill>
          <p:spPr>
            <a:xfrm>
              <a:off x="7192096" y="5459615"/>
              <a:ext cx="698580" cy="1216446"/>
            </a:xfrm>
            <a:prstGeom prst="rect">
              <a:avLst/>
            </a:prstGeom>
          </p:spPr>
        </p:pic>
        <p:pic>
          <p:nvPicPr>
            <p:cNvPr id="15" name="図 14">
              <a:extLst>
                <a:ext uri="{FF2B5EF4-FFF2-40B4-BE49-F238E27FC236}">
                  <a16:creationId xmlns:a16="http://schemas.microsoft.com/office/drawing/2014/main" id="{9F4CFB6B-4A62-F248-A528-D45A08C3C3A0}"/>
                </a:ext>
              </a:extLst>
            </p:cNvPr>
            <p:cNvPicPr>
              <a:picLocks noChangeAspect="1"/>
            </p:cNvPicPr>
            <p:nvPr/>
          </p:nvPicPr>
          <p:blipFill>
            <a:blip r:embed="rId4"/>
            <a:stretch>
              <a:fillRect/>
            </a:stretch>
          </p:blipFill>
          <p:spPr>
            <a:xfrm>
              <a:off x="6621286" y="3323766"/>
              <a:ext cx="698580" cy="1216446"/>
            </a:xfrm>
            <a:prstGeom prst="rect">
              <a:avLst/>
            </a:prstGeom>
          </p:spPr>
        </p:pic>
        <p:pic>
          <p:nvPicPr>
            <p:cNvPr id="16" name="図 15">
              <a:extLst>
                <a:ext uri="{FF2B5EF4-FFF2-40B4-BE49-F238E27FC236}">
                  <a16:creationId xmlns:a16="http://schemas.microsoft.com/office/drawing/2014/main" id="{5BC26F7D-1923-5A48-AFFC-A25FE50323D6}"/>
                </a:ext>
              </a:extLst>
            </p:cNvPr>
            <p:cNvPicPr>
              <a:picLocks noChangeAspect="1"/>
            </p:cNvPicPr>
            <p:nvPr/>
          </p:nvPicPr>
          <p:blipFill>
            <a:blip r:embed="rId4"/>
            <a:stretch>
              <a:fillRect/>
            </a:stretch>
          </p:blipFill>
          <p:spPr>
            <a:xfrm>
              <a:off x="8056210" y="3779441"/>
              <a:ext cx="698580" cy="1216446"/>
            </a:xfrm>
            <a:prstGeom prst="rect">
              <a:avLst/>
            </a:prstGeom>
          </p:spPr>
        </p:pic>
      </p:grpSp>
    </p:spTree>
    <p:extLst>
      <p:ext uri="{BB962C8B-B14F-4D97-AF65-F5344CB8AC3E}">
        <p14:creationId xmlns:p14="http://schemas.microsoft.com/office/powerpoint/2010/main" val="185603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pPr algn="ctr"/>
            <a:r>
              <a:rPr kumimoji="1" lang="ja-JP" altLang="en-US"/>
              <a:t>背景</a:t>
            </a:r>
            <a:endParaRPr kumimoji="1" lang="ja-JP" altLang="en-US" dirty="0"/>
          </a:p>
        </p:txBody>
      </p:sp>
      <p:sp>
        <p:nvSpPr>
          <p:cNvPr id="3" name="コンテンツ プレースホルダー 2"/>
          <p:cNvSpPr>
            <a:spLocks noGrp="1"/>
          </p:cNvSpPr>
          <p:nvPr>
            <p:ph idx="1"/>
          </p:nvPr>
        </p:nvSpPr>
        <p:spPr>
          <a:xfrm>
            <a:off x="838200" y="1575594"/>
            <a:ext cx="10515600" cy="4895850"/>
          </a:xfrm>
        </p:spPr>
        <p:txBody>
          <a:bodyPr>
            <a:normAutofit fontScale="92500" lnSpcReduction="10000"/>
          </a:bodyPr>
          <a:lstStyle/>
          <a:p>
            <a:r>
              <a:rPr lang="ja-JP" altLang="en-US" sz="3500"/>
              <a:t>高需要・高必要性の</a:t>
            </a:r>
            <a:r>
              <a:rPr kumimoji="1" lang="ja-JP" altLang="en-US" sz="3500"/>
              <a:t>情報</a:t>
            </a:r>
            <a:endParaRPr lang="en-US" altLang="ja-JP" sz="3500" dirty="0"/>
          </a:p>
          <a:p>
            <a:pPr lvl="1"/>
            <a:r>
              <a:rPr lang="ja-JP" altLang="en-US" sz="3000"/>
              <a:t>（例）物資補給情報、復旧情報</a:t>
            </a:r>
            <a:endParaRPr lang="en-US" altLang="ja-JP" sz="3000" dirty="0"/>
          </a:p>
          <a:p>
            <a:pPr lvl="2"/>
            <a:r>
              <a:rPr lang="ja-JP" altLang="en-US" sz="2600"/>
              <a:t>情報のダウンロード要求数が多い</a:t>
            </a:r>
            <a:endParaRPr lang="en-US" altLang="ja-JP" sz="2600" dirty="0"/>
          </a:p>
          <a:p>
            <a:pPr lvl="3"/>
            <a:r>
              <a:rPr kumimoji="1" lang="ja-JP" altLang="en-US" sz="2200"/>
              <a:t>既存の複製配置手法において、</a:t>
            </a:r>
            <a:endParaRPr kumimoji="1" lang="en-US" altLang="ja-JP" sz="2200" dirty="0"/>
          </a:p>
          <a:p>
            <a:pPr marL="1371600" lvl="3" indent="0">
              <a:buNone/>
            </a:pPr>
            <a:r>
              <a:rPr lang="ja-JP" altLang="en-US" sz="2200"/>
              <a:t>　作成される複製が多い</a:t>
            </a:r>
            <a:endParaRPr lang="en-US" altLang="ja-JP" sz="2400" dirty="0"/>
          </a:p>
          <a:p>
            <a:endParaRPr kumimoji="1" lang="en-US" altLang="ja-JP" sz="3300" dirty="0"/>
          </a:p>
          <a:p>
            <a:r>
              <a:rPr lang="ja-JP" altLang="en-US" sz="3300"/>
              <a:t>低需要・高必要性の情報</a:t>
            </a:r>
            <a:endParaRPr lang="en-US" altLang="ja-JP" sz="3300" dirty="0"/>
          </a:p>
          <a:p>
            <a:pPr lvl="1"/>
            <a:r>
              <a:rPr kumimoji="1" lang="ja-JP" altLang="en-US" sz="3000"/>
              <a:t>（例）個人の生存情報</a:t>
            </a:r>
            <a:endParaRPr kumimoji="1" lang="en-US" altLang="ja-JP" sz="3000" dirty="0"/>
          </a:p>
          <a:p>
            <a:pPr lvl="2"/>
            <a:r>
              <a:rPr lang="ja-JP" altLang="en-US" sz="2600"/>
              <a:t>情報のダウンロード要求数が少ない</a:t>
            </a:r>
            <a:endParaRPr lang="en-US" altLang="ja-JP" sz="2600" dirty="0"/>
          </a:p>
          <a:p>
            <a:pPr lvl="3"/>
            <a:r>
              <a:rPr kumimoji="1" lang="ja-JP" altLang="en-US" sz="2200"/>
              <a:t>既存の複製配置手法において、</a:t>
            </a:r>
            <a:endParaRPr kumimoji="1" lang="en-US" altLang="ja-JP" sz="2200" dirty="0"/>
          </a:p>
          <a:p>
            <a:pPr marL="1371600" lvl="3" indent="0">
              <a:buNone/>
            </a:pPr>
            <a:r>
              <a:rPr kumimoji="1" lang="ja-JP" altLang="en-US" sz="2200"/>
              <a:t>　作成される複製が少ない</a:t>
            </a:r>
            <a:endParaRPr kumimoji="1" lang="en-US" altLang="ja-JP" sz="2200" dirty="0"/>
          </a:p>
          <a:p>
            <a:pPr marL="1371600" lvl="3" indent="0">
              <a:buNone/>
            </a:pPr>
            <a:r>
              <a:rPr kumimoji="1" lang="en-US" altLang="ja-JP" sz="2200" dirty="0"/>
              <a:t>	</a:t>
            </a:r>
            <a:endParaRPr kumimoji="1" lang="ja-JP" altLang="en-US" sz="2200" dirty="0"/>
          </a:p>
        </p:txBody>
      </p:sp>
      <p:sp>
        <p:nvSpPr>
          <p:cNvPr id="4" name="スライド番号プレースホルダー 3"/>
          <p:cNvSpPr>
            <a:spLocks noGrp="1"/>
          </p:cNvSpPr>
          <p:nvPr>
            <p:ph type="sldNum" sz="quarter" idx="12"/>
          </p:nvPr>
        </p:nvSpPr>
        <p:spPr>
          <a:xfrm>
            <a:off x="8610600" y="6356350"/>
            <a:ext cx="2743200" cy="365125"/>
          </a:xfrm>
        </p:spPr>
        <p:txBody>
          <a:bodyPr/>
          <a:lstStyle/>
          <a:p>
            <a:fld id="{174B259E-A4AB-4FC2-896B-65961FDB8F0F}" type="slidenum">
              <a:rPr kumimoji="1" lang="ja-JP" altLang="en-US" b="1" smtClean="0"/>
              <a:t>3</a:t>
            </a:fld>
            <a:endParaRPr kumimoji="1" lang="ja-JP" altLang="en-US" b="1"/>
          </a:p>
        </p:txBody>
      </p:sp>
      <p:pic>
        <p:nvPicPr>
          <p:cNvPr id="5" name="図 4">
            <a:extLst>
              <a:ext uri="{FF2B5EF4-FFF2-40B4-BE49-F238E27FC236}">
                <a16:creationId xmlns:a16="http://schemas.microsoft.com/office/drawing/2014/main" id="{2280FA3C-0AAF-AF45-86DB-DD334E0511CE}"/>
              </a:ext>
            </a:extLst>
          </p:cNvPr>
          <p:cNvPicPr>
            <a:picLocks noChangeAspect="1"/>
          </p:cNvPicPr>
          <p:nvPr/>
        </p:nvPicPr>
        <p:blipFill>
          <a:blip r:embed="rId3"/>
          <a:stretch>
            <a:fillRect/>
          </a:stretch>
        </p:blipFill>
        <p:spPr>
          <a:xfrm>
            <a:off x="7141934" y="693102"/>
            <a:ext cx="4005943" cy="3190187"/>
          </a:xfrm>
          <a:prstGeom prst="rect">
            <a:avLst/>
          </a:prstGeom>
        </p:spPr>
      </p:pic>
      <p:pic>
        <p:nvPicPr>
          <p:cNvPr id="7" name="図 6">
            <a:extLst>
              <a:ext uri="{FF2B5EF4-FFF2-40B4-BE49-F238E27FC236}">
                <a16:creationId xmlns:a16="http://schemas.microsoft.com/office/drawing/2014/main" id="{F866DCEA-BD33-C140-8212-13A4AC002128}"/>
              </a:ext>
            </a:extLst>
          </p:cNvPr>
          <p:cNvPicPr>
            <a:picLocks noChangeAspect="1"/>
          </p:cNvPicPr>
          <p:nvPr/>
        </p:nvPicPr>
        <p:blipFill>
          <a:blip r:embed="rId4"/>
          <a:stretch>
            <a:fillRect/>
          </a:stretch>
        </p:blipFill>
        <p:spPr>
          <a:xfrm>
            <a:off x="8240074" y="3884028"/>
            <a:ext cx="1809661" cy="2837447"/>
          </a:xfrm>
          <a:prstGeom prst="rect">
            <a:avLst/>
          </a:prstGeom>
        </p:spPr>
      </p:pic>
    </p:spTree>
    <p:extLst>
      <p:ext uri="{BB962C8B-B14F-4D97-AF65-F5344CB8AC3E}">
        <p14:creationId xmlns:p14="http://schemas.microsoft.com/office/powerpoint/2010/main" val="338836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グループ化 22">
            <a:extLst>
              <a:ext uri="{FF2B5EF4-FFF2-40B4-BE49-F238E27FC236}">
                <a16:creationId xmlns:a16="http://schemas.microsoft.com/office/drawing/2014/main" id="{E4801F44-BC9E-7D40-9AAA-1B83298DE21F}"/>
              </a:ext>
            </a:extLst>
          </p:cNvPr>
          <p:cNvGrpSpPr/>
          <p:nvPr/>
        </p:nvGrpSpPr>
        <p:grpSpPr>
          <a:xfrm>
            <a:off x="838200" y="4372631"/>
            <a:ext cx="10515600" cy="2065058"/>
            <a:chOff x="838200" y="4390020"/>
            <a:chExt cx="10515600" cy="2065058"/>
          </a:xfrm>
        </p:grpSpPr>
        <p:pic>
          <p:nvPicPr>
            <p:cNvPr id="4" name="図 3"/>
            <p:cNvPicPr>
              <a:picLocks noChangeAspect="1"/>
            </p:cNvPicPr>
            <p:nvPr/>
          </p:nvPicPr>
          <p:blipFill>
            <a:blip r:embed="rId3"/>
            <a:stretch>
              <a:fillRect/>
            </a:stretch>
          </p:blipFill>
          <p:spPr>
            <a:xfrm>
              <a:off x="838200" y="4395734"/>
              <a:ext cx="2525128" cy="1963988"/>
            </a:xfrm>
            <a:prstGeom prst="rect">
              <a:avLst/>
            </a:prstGeom>
          </p:spPr>
        </p:pic>
        <p:sp>
          <p:nvSpPr>
            <p:cNvPr id="5" name="正方形/長方形 4"/>
            <p:cNvSpPr/>
            <p:nvPr/>
          </p:nvSpPr>
          <p:spPr>
            <a:xfrm>
              <a:off x="2944857" y="6123014"/>
              <a:ext cx="502819" cy="3304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正方形/長方形 5"/>
            <p:cNvSpPr/>
            <p:nvPr/>
          </p:nvSpPr>
          <p:spPr>
            <a:xfrm rot="5838776">
              <a:off x="3165308" y="5890367"/>
              <a:ext cx="502819" cy="15534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楕円 6"/>
            <p:cNvSpPr/>
            <p:nvPr/>
          </p:nvSpPr>
          <p:spPr>
            <a:xfrm>
              <a:off x="3228850" y="6049750"/>
              <a:ext cx="332626" cy="355084"/>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4"/>
            <a:stretch>
              <a:fillRect/>
            </a:stretch>
          </p:blipFill>
          <p:spPr>
            <a:xfrm>
              <a:off x="4843405" y="4417512"/>
              <a:ext cx="2505189" cy="1914535"/>
            </a:xfrm>
            <a:prstGeom prst="rect">
              <a:avLst/>
            </a:prstGeom>
          </p:spPr>
        </p:pic>
        <p:pic>
          <p:nvPicPr>
            <p:cNvPr id="9" name="図 8"/>
            <p:cNvPicPr>
              <a:picLocks noChangeAspect="1"/>
            </p:cNvPicPr>
            <p:nvPr/>
          </p:nvPicPr>
          <p:blipFill>
            <a:blip r:embed="rId5"/>
            <a:stretch>
              <a:fillRect/>
            </a:stretch>
          </p:blipFill>
          <p:spPr>
            <a:xfrm>
              <a:off x="8795455" y="4390020"/>
              <a:ext cx="2558345" cy="1969520"/>
            </a:xfrm>
            <a:prstGeom prst="rect">
              <a:avLst/>
            </a:prstGeom>
          </p:spPr>
        </p:pic>
        <p:cxnSp>
          <p:nvCxnSpPr>
            <p:cNvPr id="11" name="直線矢印コネクタ 10"/>
            <p:cNvCxnSpPr>
              <a:stCxn id="4" idx="3"/>
              <a:endCxn id="8" idx="1"/>
            </p:cNvCxnSpPr>
            <p:nvPr/>
          </p:nvCxnSpPr>
          <p:spPr>
            <a:xfrm flipV="1">
              <a:off x="3363328" y="5374780"/>
              <a:ext cx="1480077" cy="294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カギ線コネクタ 18">
              <a:extLst>
                <a:ext uri="{FF2B5EF4-FFF2-40B4-BE49-F238E27FC236}">
                  <a16:creationId xmlns:a16="http://schemas.microsoft.com/office/drawing/2014/main" id="{B02DF4F0-3CBB-0841-B498-64B73DEB00D3}"/>
                </a:ext>
              </a:extLst>
            </p:cNvPr>
            <p:cNvCxnSpPr>
              <a:cxnSpLocks/>
              <a:stCxn id="7" idx="1"/>
            </p:cNvCxnSpPr>
            <p:nvPr/>
          </p:nvCxnSpPr>
          <p:spPr>
            <a:xfrm rot="16200000" flipH="1">
              <a:off x="6151163" y="3228149"/>
              <a:ext cx="21263" cy="5768467"/>
            </a:xfrm>
            <a:prstGeom prst="bentConnector4">
              <a:avLst>
                <a:gd name="adj1" fmla="val 1682716"/>
                <a:gd name="adj2" fmla="val 9973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9B481817-D005-C94C-BD80-37323E87C2D9}"/>
                </a:ext>
              </a:extLst>
            </p:cNvPr>
            <p:cNvSpPr/>
            <p:nvPr/>
          </p:nvSpPr>
          <p:spPr>
            <a:xfrm>
              <a:off x="9285220" y="6101490"/>
              <a:ext cx="1671537" cy="209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F58D7AF-6BB6-6D49-84EC-FB8E284B74C3}"/>
                </a:ext>
              </a:extLst>
            </p:cNvPr>
            <p:cNvSpPr/>
            <p:nvPr/>
          </p:nvSpPr>
          <p:spPr>
            <a:xfrm>
              <a:off x="5232610" y="6123014"/>
              <a:ext cx="1777790" cy="2038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16AA638-7AB5-D44D-BDF4-9C5A0D950CF0}"/>
                </a:ext>
              </a:extLst>
            </p:cNvPr>
            <p:cNvSpPr/>
            <p:nvPr/>
          </p:nvSpPr>
          <p:spPr>
            <a:xfrm>
              <a:off x="1302903" y="6114231"/>
              <a:ext cx="1777790" cy="2038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A16751B-FE44-BC45-9B83-44509804F88D}"/>
                </a:ext>
              </a:extLst>
            </p:cNvPr>
            <p:cNvSpPr txBox="1"/>
            <p:nvPr/>
          </p:nvSpPr>
          <p:spPr>
            <a:xfrm>
              <a:off x="1637800" y="6079894"/>
              <a:ext cx="1107996" cy="369332"/>
            </a:xfrm>
            <a:prstGeom prst="rect">
              <a:avLst/>
            </a:prstGeom>
            <a:noFill/>
          </p:spPr>
          <p:txBody>
            <a:bodyPr wrap="none" rtlCol="0">
              <a:spAutoFit/>
            </a:bodyPr>
            <a:lstStyle/>
            <a:p>
              <a:r>
                <a:rPr kumimoji="1" lang="ja-JP" altLang="en-US"/>
                <a:t>検索要求</a:t>
              </a:r>
            </a:p>
          </p:txBody>
        </p:sp>
        <p:sp>
          <p:nvSpPr>
            <p:cNvPr id="21" name="テキスト ボックス 20">
              <a:extLst>
                <a:ext uri="{FF2B5EF4-FFF2-40B4-BE49-F238E27FC236}">
                  <a16:creationId xmlns:a16="http://schemas.microsoft.com/office/drawing/2014/main" id="{2424F27B-BD55-0749-8301-3AF35F330459}"/>
                </a:ext>
              </a:extLst>
            </p:cNvPr>
            <p:cNvSpPr txBox="1"/>
            <p:nvPr/>
          </p:nvSpPr>
          <p:spPr>
            <a:xfrm>
              <a:off x="9192032" y="6051102"/>
              <a:ext cx="1867819" cy="369332"/>
            </a:xfrm>
            <a:prstGeom prst="rect">
              <a:avLst/>
            </a:prstGeom>
            <a:noFill/>
          </p:spPr>
          <p:txBody>
            <a:bodyPr wrap="none" rtlCol="0">
              <a:spAutoFit/>
            </a:bodyPr>
            <a:lstStyle/>
            <a:p>
              <a:r>
                <a:rPr kumimoji="1" lang="en-US" altLang="ja-JP" dirty="0" err="1"/>
                <a:t>PathReplication</a:t>
              </a:r>
              <a:endParaRPr kumimoji="1" lang="ja-JP" altLang="en-US"/>
            </a:p>
          </p:txBody>
        </p:sp>
        <p:sp>
          <p:nvSpPr>
            <p:cNvPr id="22" name="テキスト ボックス 21">
              <a:extLst>
                <a:ext uri="{FF2B5EF4-FFF2-40B4-BE49-F238E27FC236}">
                  <a16:creationId xmlns:a16="http://schemas.microsoft.com/office/drawing/2014/main" id="{608CA83A-81B1-8045-B102-524443E6B208}"/>
                </a:ext>
              </a:extLst>
            </p:cNvPr>
            <p:cNvSpPr txBox="1"/>
            <p:nvPr/>
          </p:nvSpPr>
          <p:spPr>
            <a:xfrm>
              <a:off x="5086606" y="6085746"/>
              <a:ext cx="2069797" cy="369332"/>
            </a:xfrm>
            <a:prstGeom prst="rect">
              <a:avLst/>
            </a:prstGeom>
            <a:noFill/>
          </p:spPr>
          <p:txBody>
            <a:bodyPr wrap="none" rtlCol="0">
              <a:spAutoFit/>
            </a:bodyPr>
            <a:lstStyle/>
            <a:p>
              <a:r>
                <a:rPr lang="en-US" altLang="ja-JP" dirty="0" err="1"/>
                <a:t>OwnerReplication</a:t>
              </a:r>
              <a:endParaRPr kumimoji="1" lang="ja-JP" altLang="en-US"/>
            </a:p>
          </p:txBody>
        </p:sp>
      </p:grpSp>
      <p:sp>
        <p:nvSpPr>
          <p:cNvPr id="2" name="タイトル 1"/>
          <p:cNvSpPr>
            <a:spLocks noGrp="1"/>
          </p:cNvSpPr>
          <p:nvPr>
            <p:ph type="title"/>
          </p:nvPr>
        </p:nvSpPr>
        <p:spPr/>
        <p:txBody>
          <a:bodyPr>
            <a:normAutofit/>
          </a:bodyPr>
          <a:lstStyle/>
          <a:p>
            <a:pPr algn="ctr"/>
            <a:r>
              <a:rPr lang="ja-JP" altLang="en-US" sz="3900"/>
              <a:t>既存の複製配置手法</a:t>
            </a:r>
            <a:endParaRPr kumimoji="1" lang="ja-JP" altLang="en-US" sz="3900" dirty="0"/>
          </a:p>
        </p:txBody>
      </p:sp>
      <p:sp>
        <p:nvSpPr>
          <p:cNvPr id="3" name="コンテンツ プレースホルダー 2"/>
          <p:cNvSpPr>
            <a:spLocks noGrp="1"/>
          </p:cNvSpPr>
          <p:nvPr>
            <p:ph idx="1"/>
          </p:nvPr>
        </p:nvSpPr>
        <p:spPr>
          <a:xfrm>
            <a:off x="838200" y="1825626"/>
            <a:ext cx="10515600" cy="2457502"/>
          </a:xfrm>
        </p:spPr>
        <p:txBody>
          <a:bodyPr>
            <a:normAutofit/>
          </a:bodyPr>
          <a:lstStyle/>
          <a:p>
            <a:r>
              <a:rPr lang="en-US" altLang="ja-JP" dirty="0"/>
              <a:t>Owner Replication</a:t>
            </a:r>
          </a:p>
          <a:p>
            <a:pPr lvl="1"/>
            <a:r>
              <a:rPr lang="ja-JP" altLang="en-US" dirty="0"/>
              <a:t>検索がヒットした</a:t>
            </a:r>
            <a:r>
              <a:rPr lang="ja-JP" altLang="en-US"/>
              <a:t>ときに、検索</a:t>
            </a:r>
            <a:r>
              <a:rPr lang="ja-JP" altLang="en-US" dirty="0"/>
              <a:t>要求者にだけ複製を</a:t>
            </a:r>
            <a:r>
              <a:rPr lang="ja-JP" altLang="en-US"/>
              <a:t>配置する手法</a:t>
            </a:r>
            <a:endParaRPr lang="en-US" altLang="ja-JP" dirty="0"/>
          </a:p>
          <a:p>
            <a:r>
              <a:rPr lang="en-US" altLang="ja-JP" dirty="0"/>
              <a:t>Path Replication</a:t>
            </a:r>
          </a:p>
          <a:p>
            <a:pPr lvl="1"/>
            <a:r>
              <a:rPr lang="ja-JP" altLang="en-US" dirty="0"/>
              <a:t>検索</a:t>
            </a:r>
            <a:r>
              <a:rPr lang="ja-JP" altLang="en-US"/>
              <a:t>要求者から、所有者に至る、検索パス上の全て</a:t>
            </a:r>
            <a:r>
              <a:rPr lang="ja-JP" altLang="en-US" dirty="0"/>
              <a:t>のノードに複製を</a:t>
            </a:r>
            <a:r>
              <a:rPr lang="ja-JP" altLang="en-US"/>
              <a:t>配置する手法</a:t>
            </a:r>
            <a:endParaRPr lang="en-US" altLang="ja-JP" dirty="0"/>
          </a:p>
          <a:p>
            <a:pPr marL="914400" lvl="2" indent="0">
              <a:buNone/>
            </a:pPr>
            <a:endParaRPr lang="en-US" altLang="ja-JP" dirty="0"/>
          </a:p>
          <a:p>
            <a:pPr lvl="1"/>
            <a:endParaRPr kumimoji="1" lang="ja-JP" altLang="en-US" dirty="0"/>
          </a:p>
        </p:txBody>
      </p:sp>
      <p:sp>
        <p:nvSpPr>
          <p:cNvPr id="10" name="スライド番号プレースホルダー 9"/>
          <p:cNvSpPr>
            <a:spLocks noGrp="1"/>
          </p:cNvSpPr>
          <p:nvPr>
            <p:ph type="sldNum" sz="quarter" idx="12"/>
          </p:nvPr>
        </p:nvSpPr>
        <p:spPr>
          <a:xfrm>
            <a:off x="8610600" y="5971340"/>
            <a:ext cx="2743200" cy="365125"/>
          </a:xfrm>
        </p:spPr>
        <p:txBody>
          <a:bodyPr/>
          <a:lstStyle/>
          <a:p>
            <a:fld id="{174B259E-A4AB-4FC2-896B-65961FDB8F0F}" type="slidenum">
              <a:rPr kumimoji="1" lang="ja-JP" altLang="en-US" b="1" smtClean="0"/>
              <a:t>4</a:t>
            </a:fld>
            <a:endParaRPr kumimoji="1" lang="ja-JP" altLang="en-US" b="1"/>
          </a:p>
        </p:txBody>
      </p:sp>
    </p:spTree>
    <p:extLst>
      <p:ext uri="{BB962C8B-B14F-4D97-AF65-F5344CB8AC3E}">
        <p14:creationId xmlns:p14="http://schemas.microsoft.com/office/powerpoint/2010/main" val="258573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a:t>関連研究</a:t>
            </a:r>
            <a:r>
              <a:rPr lang="en-US" altLang="ja-JP" dirty="0"/>
              <a:t>[1]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Owner Replication</a:t>
            </a:r>
            <a:r>
              <a:rPr lang="ja-JP" altLang="en-US" dirty="0"/>
              <a:t>の拡張</a:t>
            </a:r>
            <a:endParaRPr lang="en-US" altLang="ja-JP" dirty="0"/>
          </a:p>
          <a:p>
            <a:pPr lvl="1"/>
            <a:r>
              <a:rPr lang="ja-JP" altLang="en-US" dirty="0"/>
              <a:t>需要予測を行い、事前に低需要情報なのか判定</a:t>
            </a:r>
            <a:endParaRPr lang="en-US" altLang="ja-JP" dirty="0"/>
          </a:p>
          <a:p>
            <a:pPr lvl="2"/>
            <a:r>
              <a:rPr lang="ja-JP" altLang="en-US" dirty="0"/>
              <a:t>低需要と判定されれば、ダウンロード要求がなくても、</a:t>
            </a:r>
            <a:endParaRPr lang="en-US" altLang="ja-JP" dirty="0"/>
          </a:p>
          <a:p>
            <a:pPr marL="914400" lvl="2" indent="0">
              <a:buNone/>
            </a:pPr>
            <a:r>
              <a:rPr lang="ja-JP" altLang="en-US" dirty="0"/>
              <a:t>　ノードの信頼度を元に複製配置</a:t>
            </a:r>
            <a:endParaRPr lang="en-US" altLang="ja-JP" dirty="0"/>
          </a:p>
          <a:p>
            <a:pPr lvl="2"/>
            <a:endParaRPr lang="en-US" altLang="ja-JP" dirty="0"/>
          </a:p>
          <a:p>
            <a:r>
              <a:rPr lang="ja-JP" altLang="en-US" dirty="0"/>
              <a:t>問題点</a:t>
            </a:r>
            <a:endParaRPr lang="en-US" altLang="ja-JP" dirty="0"/>
          </a:p>
          <a:p>
            <a:pPr lvl="1"/>
            <a:r>
              <a:rPr lang="ja-JP" altLang="en-US" dirty="0"/>
              <a:t>ピュア型</a:t>
            </a:r>
            <a:r>
              <a:rPr lang="en-US" altLang="ja-JP" dirty="0"/>
              <a:t>P2P</a:t>
            </a:r>
            <a:r>
              <a:rPr lang="ja-JP" altLang="en-US" dirty="0"/>
              <a:t>ネットワークでの実験は</a:t>
            </a:r>
            <a:r>
              <a:rPr lang="ja-JP" altLang="en-US"/>
              <a:t>されていない</a:t>
            </a:r>
            <a:endParaRPr lang="en-US" altLang="ja-JP" dirty="0"/>
          </a:p>
          <a:p>
            <a:pPr lvl="1"/>
            <a:r>
              <a:rPr lang="ja-JP" altLang="en-US"/>
              <a:t>ストレージ使</a:t>
            </a:r>
            <a:r>
              <a:rPr lang="ja-JP" altLang="en-US" dirty="0"/>
              <a:t>用量</a:t>
            </a:r>
            <a:r>
              <a:rPr lang="ja-JP" altLang="en-US"/>
              <a:t>が多い</a:t>
            </a:r>
            <a:endParaRPr lang="en-US" altLang="ja-JP" dirty="0"/>
          </a:p>
          <a:p>
            <a:pPr lvl="1"/>
            <a:r>
              <a:rPr lang="ja-JP" altLang="en-US"/>
              <a:t>ノード</a:t>
            </a:r>
            <a:r>
              <a:rPr lang="ja-JP" altLang="en-US" dirty="0"/>
              <a:t>の参加</a:t>
            </a:r>
            <a:r>
              <a:rPr lang="ja-JP" altLang="en-US"/>
              <a:t>・離脱を</a:t>
            </a:r>
            <a:r>
              <a:rPr lang="ja-JP" altLang="en-US" dirty="0"/>
              <a:t>考慮していない</a:t>
            </a:r>
            <a:endParaRPr lang="en-US" altLang="ja-JP" dirty="0"/>
          </a:p>
          <a:p>
            <a:pPr lvl="1"/>
            <a:endParaRPr lang="en-US" altLang="ja-JP" dirty="0"/>
          </a:p>
          <a:p>
            <a:pPr lvl="1"/>
            <a:endParaRPr kumimoji="1" lang="en-US" altLang="ja-JP" dirty="0"/>
          </a:p>
        </p:txBody>
      </p:sp>
      <p:sp>
        <p:nvSpPr>
          <p:cNvPr id="5" name="スライド番号プレースホルダー 4"/>
          <p:cNvSpPr>
            <a:spLocks noGrp="1"/>
          </p:cNvSpPr>
          <p:nvPr>
            <p:ph type="sldNum" sz="quarter" idx="12"/>
          </p:nvPr>
        </p:nvSpPr>
        <p:spPr/>
        <p:txBody>
          <a:bodyPr/>
          <a:lstStyle/>
          <a:p>
            <a:fld id="{174B259E-A4AB-4FC2-896B-65961FDB8F0F}" type="slidenum">
              <a:rPr kumimoji="1" lang="ja-JP" altLang="en-US" b="1" smtClean="0"/>
              <a:t>5</a:t>
            </a:fld>
            <a:endParaRPr kumimoji="1" lang="ja-JP" altLang="en-US" b="1" dirty="0"/>
          </a:p>
        </p:txBody>
      </p:sp>
      <p:pic>
        <p:nvPicPr>
          <p:cNvPr id="6" name="図 5"/>
          <p:cNvPicPr>
            <a:picLocks noChangeAspect="1"/>
          </p:cNvPicPr>
          <p:nvPr/>
        </p:nvPicPr>
        <p:blipFill>
          <a:blip r:embed="rId3"/>
          <a:stretch>
            <a:fillRect/>
          </a:stretch>
        </p:blipFill>
        <p:spPr>
          <a:xfrm>
            <a:off x="8742918" y="3455671"/>
            <a:ext cx="3421328" cy="2708233"/>
          </a:xfrm>
          <a:prstGeom prst="rect">
            <a:avLst/>
          </a:prstGeom>
        </p:spPr>
      </p:pic>
      <p:pic>
        <p:nvPicPr>
          <p:cNvPr id="7" name="図 6"/>
          <p:cNvPicPr>
            <a:picLocks noChangeAspect="1"/>
          </p:cNvPicPr>
          <p:nvPr/>
        </p:nvPicPr>
        <p:blipFill>
          <a:blip r:embed="rId4"/>
          <a:stretch>
            <a:fillRect/>
          </a:stretch>
        </p:blipFill>
        <p:spPr>
          <a:xfrm>
            <a:off x="8853702" y="474204"/>
            <a:ext cx="3199760" cy="2809376"/>
          </a:xfrm>
          <a:prstGeom prst="rect">
            <a:avLst/>
          </a:prstGeom>
        </p:spPr>
      </p:pic>
      <p:sp>
        <p:nvSpPr>
          <p:cNvPr id="8" name="テキスト ボックス 7">
            <a:extLst>
              <a:ext uri="{FF2B5EF4-FFF2-40B4-BE49-F238E27FC236}">
                <a16:creationId xmlns:a16="http://schemas.microsoft.com/office/drawing/2014/main" id="{1E5ECD34-605A-3E42-9E26-84CDA4DCFD3D}"/>
              </a:ext>
            </a:extLst>
          </p:cNvPr>
          <p:cNvSpPr txBox="1"/>
          <p:nvPr/>
        </p:nvSpPr>
        <p:spPr>
          <a:xfrm>
            <a:off x="2060585" y="6169580"/>
            <a:ext cx="8211815" cy="738664"/>
          </a:xfrm>
          <a:prstGeom prst="rect">
            <a:avLst/>
          </a:prstGeom>
          <a:noFill/>
        </p:spPr>
        <p:txBody>
          <a:bodyPr wrap="square" rtlCol="0">
            <a:spAutoFit/>
          </a:bodyPr>
          <a:lstStyle/>
          <a:p>
            <a:r>
              <a:rPr kumimoji="1" lang="en-US" altLang="ja-JP" sz="1400" dirty="0"/>
              <a:t>[1]</a:t>
            </a:r>
            <a:r>
              <a:rPr kumimoji="1" lang="ja-JP" altLang="en-US" sz="1400" dirty="0"/>
              <a:t>影山潤ら</a:t>
            </a:r>
            <a:r>
              <a:rPr kumimoji="1" lang="en-US" altLang="ja-JP" sz="1400" dirty="0"/>
              <a:t>, </a:t>
            </a:r>
            <a:r>
              <a:rPr lang="en-US" altLang="ja-JP" sz="1400" dirty="0"/>
              <a:t>“P2P </a:t>
            </a:r>
            <a:r>
              <a:rPr lang="ja-JP" altLang="en-US" sz="1400" dirty="0"/>
              <a:t>ネットワークにおけるファイル消失を防ぐ複製配置手法</a:t>
            </a:r>
            <a:r>
              <a:rPr lang="en-US" altLang="ja-JP" sz="1400" dirty="0"/>
              <a:t>”, DEIM Forum 2009 C9-3</a:t>
            </a:r>
          </a:p>
          <a:p>
            <a:r>
              <a:rPr lang="en-US" altLang="ja-JP" sz="1400" dirty="0"/>
              <a:t>[2]</a:t>
            </a:r>
            <a:r>
              <a:rPr lang="ja-JP" altLang="en-US" sz="1400" dirty="0"/>
              <a:t>松浦 佑紀</a:t>
            </a:r>
            <a:r>
              <a:rPr lang="en-US" altLang="ja-JP" sz="1400" dirty="0"/>
              <a:t>, “</a:t>
            </a:r>
            <a:r>
              <a:rPr lang="ja-JP" altLang="en-US" sz="1400" dirty="0"/>
              <a:t>分散ハッシュテーブル </a:t>
            </a:r>
            <a:r>
              <a:rPr lang="en-US" altLang="ja-JP" sz="1400" dirty="0"/>
              <a:t>Chord </a:t>
            </a:r>
            <a:r>
              <a:rPr lang="ja-JP" altLang="en-US" sz="1400" dirty="0"/>
              <a:t>における ノード離脱を考慮した複製配置手法</a:t>
            </a:r>
            <a:r>
              <a:rPr lang="en-US" altLang="ja-JP" sz="1400" dirty="0"/>
              <a:t>”, </a:t>
            </a:r>
          </a:p>
          <a:p>
            <a:r>
              <a:rPr lang="en-US" altLang="ja-JP" sz="1400" dirty="0"/>
              <a:t>     2014</a:t>
            </a:r>
            <a:r>
              <a:rPr lang="ja-JP" altLang="en-US" sz="1400"/>
              <a:t>年度三重大学大学院 工学研究科 情報工学専攻 修士</a:t>
            </a:r>
            <a:r>
              <a:rPr lang="ja-JP" altLang="en-US" sz="1400" dirty="0"/>
              <a:t>論文</a:t>
            </a:r>
            <a:endParaRPr kumimoji="1" lang="ja-JP" altLang="en-US" sz="1400" dirty="0"/>
          </a:p>
        </p:txBody>
      </p:sp>
      <p:sp>
        <p:nvSpPr>
          <p:cNvPr id="10" name="正方形/長方形 9">
            <a:extLst>
              <a:ext uri="{FF2B5EF4-FFF2-40B4-BE49-F238E27FC236}">
                <a16:creationId xmlns:a16="http://schemas.microsoft.com/office/drawing/2014/main" id="{D4C7E4EB-E8AE-3C47-BC8C-1837CD27DCC3}"/>
              </a:ext>
            </a:extLst>
          </p:cNvPr>
          <p:cNvSpPr/>
          <p:nvPr/>
        </p:nvSpPr>
        <p:spPr>
          <a:xfrm>
            <a:off x="9496926" y="3144253"/>
            <a:ext cx="1856874" cy="18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623595A5-092E-B64F-8A20-1D3E77679C1A}"/>
              </a:ext>
            </a:extLst>
          </p:cNvPr>
          <p:cNvSpPr/>
          <p:nvPr/>
        </p:nvSpPr>
        <p:spPr>
          <a:xfrm>
            <a:off x="9268547" y="5911192"/>
            <a:ext cx="1856874" cy="18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F11733-2A0A-BB4B-8AD0-21034BD95CD3}"/>
              </a:ext>
            </a:extLst>
          </p:cNvPr>
          <p:cNvSpPr txBox="1"/>
          <p:nvPr/>
        </p:nvSpPr>
        <p:spPr>
          <a:xfrm>
            <a:off x="8822366" y="3021907"/>
            <a:ext cx="3262432" cy="307777"/>
          </a:xfrm>
          <a:prstGeom prst="rect">
            <a:avLst/>
          </a:prstGeom>
          <a:noFill/>
        </p:spPr>
        <p:txBody>
          <a:bodyPr wrap="none" rtlCol="0">
            <a:spAutoFit/>
          </a:bodyPr>
          <a:lstStyle/>
          <a:p>
            <a:r>
              <a:rPr kumimoji="1" lang="ja-JP" altLang="en-US" sz="1400"/>
              <a:t>スーパーノード型</a:t>
            </a:r>
            <a:r>
              <a:rPr kumimoji="1" lang="en-US" altLang="ja-JP" sz="1400" dirty="0"/>
              <a:t>P2P</a:t>
            </a:r>
            <a:r>
              <a:rPr kumimoji="1" lang="ja-JP" altLang="en-US" sz="1400"/>
              <a:t>ネットワーク</a:t>
            </a:r>
            <a:r>
              <a:rPr kumimoji="1" lang="en-US" altLang="ja-JP" sz="1400" dirty="0"/>
              <a:t>[2]</a:t>
            </a:r>
            <a:endParaRPr kumimoji="1" lang="ja-JP" altLang="en-US" sz="1400"/>
          </a:p>
        </p:txBody>
      </p:sp>
      <p:sp>
        <p:nvSpPr>
          <p:cNvPr id="13" name="テキスト ボックス 12">
            <a:extLst>
              <a:ext uri="{FF2B5EF4-FFF2-40B4-BE49-F238E27FC236}">
                <a16:creationId xmlns:a16="http://schemas.microsoft.com/office/drawing/2014/main" id="{32F9E9A9-CA88-DE4A-AAA3-6945964081BA}"/>
              </a:ext>
            </a:extLst>
          </p:cNvPr>
          <p:cNvSpPr txBox="1"/>
          <p:nvPr/>
        </p:nvSpPr>
        <p:spPr>
          <a:xfrm>
            <a:off x="8995448" y="5817631"/>
            <a:ext cx="2553904" cy="307777"/>
          </a:xfrm>
          <a:prstGeom prst="rect">
            <a:avLst/>
          </a:prstGeom>
          <a:noFill/>
        </p:spPr>
        <p:txBody>
          <a:bodyPr wrap="none" rtlCol="0">
            <a:spAutoFit/>
          </a:bodyPr>
          <a:lstStyle/>
          <a:p>
            <a:r>
              <a:rPr kumimoji="1" lang="ja-JP" altLang="en-US" sz="1400"/>
              <a:t>ピュア型</a:t>
            </a:r>
            <a:r>
              <a:rPr kumimoji="1" lang="en-US" altLang="ja-JP" sz="1400" dirty="0"/>
              <a:t>P2P</a:t>
            </a:r>
            <a:r>
              <a:rPr kumimoji="1" lang="ja-JP" altLang="en-US" sz="1400"/>
              <a:t>ネットワーク</a:t>
            </a:r>
            <a:r>
              <a:rPr kumimoji="1" lang="en-US" altLang="ja-JP" sz="1400" dirty="0"/>
              <a:t>[2]</a:t>
            </a:r>
            <a:endParaRPr kumimoji="1" lang="ja-JP" altLang="en-US" sz="1400"/>
          </a:p>
        </p:txBody>
      </p:sp>
      <p:pic>
        <p:nvPicPr>
          <p:cNvPr id="4" name="図 3">
            <a:extLst>
              <a:ext uri="{FF2B5EF4-FFF2-40B4-BE49-F238E27FC236}">
                <a16:creationId xmlns:a16="http://schemas.microsoft.com/office/drawing/2014/main" id="{0F07F032-D8D0-434D-A94A-5BEABB7A7637}"/>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387338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a:t>問題点と目的</a:t>
            </a:r>
            <a:endParaRPr kumimoji="1" lang="ja-JP" altLang="en-US" dirty="0"/>
          </a:p>
        </p:txBody>
      </p:sp>
      <p:sp>
        <p:nvSpPr>
          <p:cNvPr id="3" name="コンテンツ プレースホルダー 2"/>
          <p:cNvSpPr>
            <a:spLocks noGrp="1"/>
          </p:cNvSpPr>
          <p:nvPr>
            <p:ph idx="1"/>
          </p:nvPr>
        </p:nvSpPr>
        <p:spPr/>
        <p:txBody>
          <a:bodyPr/>
          <a:lstStyle/>
          <a:p>
            <a:r>
              <a:rPr lang="ja-JP" altLang="en-US"/>
              <a:t>問題点</a:t>
            </a:r>
            <a:endParaRPr kumimoji="1" lang="en-US" altLang="ja-JP" dirty="0"/>
          </a:p>
          <a:p>
            <a:pPr lvl="1"/>
            <a:r>
              <a:rPr lang="ja-JP" altLang="en-US" dirty="0"/>
              <a:t>需要は低いが、必要とする人がいると考えられ、一定期間残しておくべき</a:t>
            </a:r>
            <a:endParaRPr lang="en-US" altLang="ja-JP" dirty="0"/>
          </a:p>
          <a:p>
            <a:pPr marL="914400" lvl="2" indent="0">
              <a:buNone/>
            </a:pPr>
            <a:r>
              <a:rPr kumimoji="1" lang="ja-JP" altLang="en-US" dirty="0"/>
              <a:t>⇨低需要情報の生存を考慮した複製</a:t>
            </a:r>
            <a:r>
              <a:rPr kumimoji="1" lang="ja-JP" altLang="en-US"/>
              <a:t>が必要</a:t>
            </a:r>
            <a:endParaRPr kumimoji="1" lang="en-US" altLang="ja-JP" dirty="0"/>
          </a:p>
          <a:p>
            <a:pPr marL="914400" lvl="2" indent="0">
              <a:buNone/>
            </a:pPr>
            <a:r>
              <a:rPr lang="ja-JP" altLang="en-US"/>
              <a:t>⇨低需要情報を考慮した複製配置手法が必要</a:t>
            </a:r>
            <a:endParaRPr kumimoji="1" lang="en-US" altLang="ja-JP" dirty="0"/>
          </a:p>
          <a:p>
            <a:pPr marL="0" indent="0">
              <a:buNone/>
            </a:pPr>
            <a:endParaRPr lang="en-US" altLang="ja-JP" dirty="0"/>
          </a:p>
          <a:p>
            <a:r>
              <a:rPr lang="ja-JP" altLang="en-US" dirty="0"/>
              <a:t>目的</a:t>
            </a:r>
            <a:endParaRPr lang="en-US" altLang="ja-JP" dirty="0"/>
          </a:p>
          <a:p>
            <a:pPr lvl="1"/>
            <a:r>
              <a:rPr lang="ja-JP" altLang="en-US" dirty="0"/>
              <a:t>複製によって、個人の安否情報等の必要性の高い低需要情報を、ネットワークに生存させ続ける</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6</a:t>
            </a:fld>
            <a:endParaRPr kumimoji="1" lang="ja-JP" altLang="en-US" b="1"/>
          </a:p>
        </p:txBody>
      </p:sp>
    </p:spTree>
    <p:extLst>
      <p:ext uri="{BB962C8B-B14F-4D97-AF65-F5344CB8AC3E}">
        <p14:creationId xmlns:p14="http://schemas.microsoft.com/office/powerpoint/2010/main" val="269437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提案手法</a:t>
            </a:r>
          </a:p>
        </p:txBody>
      </p:sp>
      <p:sp>
        <p:nvSpPr>
          <p:cNvPr id="3" name="コンテンツ プレースホルダー 2"/>
          <p:cNvSpPr>
            <a:spLocks noGrp="1"/>
          </p:cNvSpPr>
          <p:nvPr>
            <p:ph idx="1"/>
          </p:nvPr>
        </p:nvSpPr>
        <p:spPr/>
        <p:txBody>
          <a:bodyPr>
            <a:normAutofit/>
          </a:bodyPr>
          <a:lstStyle/>
          <a:p>
            <a:r>
              <a:rPr kumimoji="1" lang="ja-JP" altLang="en-US"/>
              <a:t>需要予測に基づいた、低需要情報の複製配置</a:t>
            </a:r>
            <a:endParaRPr kumimoji="1" lang="en-US" altLang="ja-JP" dirty="0"/>
          </a:p>
          <a:p>
            <a:pPr lvl="1"/>
            <a:r>
              <a:rPr lang="ja-JP" altLang="en-US"/>
              <a:t>需要予測</a:t>
            </a:r>
            <a:endParaRPr lang="en-US" altLang="ja-JP" dirty="0"/>
          </a:p>
          <a:p>
            <a:pPr lvl="2"/>
            <a:r>
              <a:rPr lang="ja-JP" altLang="en-US"/>
              <a:t>需要はポアソン分布に従って変動</a:t>
            </a:r>
            <a:endParaRPr lang="en-US" altLang="ja-JP" dirty="0"/>
          </a:p>
          <a:p>
            <a:pPr lvl="2"/>
            <a:r>
              <a:rPr lang="ja-JP" altLang="en-US"/>
              <a:t>単位時間毎に情報の需要を計測し、指数平滑法により需要予測</a:t>
            </a:r>
            <a:endParaRPr lang="en-US" altLang="ja-JP" dirty="0"/>
          </a:p>
          <a:p>
            <a:pPr marL="914400" lvl="2" indent="0">
              <a:buNone/>
            </a:pPr>
            <a:endParaRPr lang="en-US" altLang="ja-JP" dirty="0"/>
          </a:p>
          <a:p>
            <a:pPr lvl="1"/>
            <a:r>
              <a:rPr lang="ja-JP" altLang="en-US"/>
              <a:t>複製配置方法</a:t>
            </a:r>
            <a:endParaRPr lang="en-US" altLang="ja-JP" dirty="0"/>
          </a:p>
          <a:p>
            <a:pPr lvl="2"/>
            <a:r>
              <a:rPr kumimoji="1" lang="ja-JP" altLang="en-US"/>
              <a:t>ノードの信頼度を元に、カッコウ探索を用いて複製配置</a:t>
            </a:r>
            <a:endParaRPr kumimoji="1" lang="en-US" altLang="ja-JP" dirty="0"/>
          </a:p>
          <a:p>
            <a:pPr lvl="3"/>
            <a:r>
              <a:rPr lang="ja-JP" altLang="en-US"/>
              <a:t>ノードの信頼度</a:t>
            </a:r>
            <a:endParaRPr lang="en-US" altLang="ja-JP" dirty="0"/>
          </a:p>
          <a:p>
            <a:pPr lvl="4"/>
            <a:r>
              <a:rPr lang="ja-JP" altLang="en-US"/>
              <a:t>貢献度</a:t>
            </a:r>
            <a:endParaRPr lang="en-US" altLang="ja-JP" dirty="0"/>
          </a:p>
          <a:p>
            <a:pPr lvl="4"/>
            <a:r>
              <a:rPr kumimoji="1" lang="ja-JP" altLang="en-US"/>
              <a:t>生存率</a:t>
            </a:r>
            <a:endParaRPr kumimoji="1" lang="en-US" altLang="ja-JP" dirty="0"/>
          </a:p>
          <a:p>
            <a:pPr lvl="4"/>
            <a:r>
              <a:rPr lang="ja-JP" altLang="en-US"/>
              <a:t>バッテリー残量</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7</a:t>
            </a:fld>
            <a:endParaRPr kumimoji="1" lang="ja-JP" altLang="en-US" b="1"/>
          </a:p>
        </p:txBody>
      </p:sp>
    </p:spTree>
    <p:extLst>
      <p:ext uri="{BB962C8B-B14F-4D97-AF65-F5344CB8AC3E}">
        <p14:creationId xmlns:p14="http://schemas.microsoft.com/office/powerpoint/2010/main" val="114747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dirty="0"/>
              <a:t>カッコウ</a:t>
            </a:r>
            <a:r>
              <a:rPr kumimoji="1" lang="ja-JP" altLang="en-US"/>
              <a:t>探索</a:t>
            </a:r>
            <a:r>
              <a:rPr kumimoji="1" lang="en-US" altLang="ja-JP" dirty="0"/>
              <a:t>[3]</a:t>
            </a:r>
            <a:endParaRPr kumimoji="1" lang="ja-JP" altLang="en-US" dirty="0"/>
          </a:p>
        </p:txBody>
      </p:sp>
      <p:sp>
        <p:nvSpPr>
          <p:cNvPr id="3" name="コンテンツ プレースホルダー 2"/>
          <p:cNvSpPr>
            <a:spLocks noGrp="1"/>
          </p:cNvSpPr>
          <p:nvPr>
            <p:ph idx="1"/>
          </p:nvPr>
        </p:nvSpPr>
        <p:spPr>
          <a:xfrm>
            <a:off x="838200" y="1825625"/>
            <a:ext cx="10515600" cy="4065591"/>
          </a:xfrm>
        </p:spPr>
        <p:txBody>
          <a:bodyPr>
            <a:normAutofit lnSpcReduction="10000"/>
          </a:bodyPr>
          <a:lstStyle/>
          <a:p>
            <a:r>
              <a:rPr lang="ja-JP" altLang="en-US" dirty="0"/>
              <a:t>大域的最適化問題を対象としたメタヒューリスティックアルゴリズム</a:t>
            </a:r>
            <a:endParaRPr lang="en-US" altLang="ja-JP" dirty="0"/>
          </a:p>
          <a:p>
            <a:pPr lvl="1"/>
            <a:r>
              <a:rPr lang="ja-JP" altLang="en-US"/>
              <a:t>探索して候補</a:t>
            </a:r>
            <a:r>
              <a:rPr lang="ja-JP" altLang="en-US" dirty="0"/>
              <a:t>解を収集、その後カッコウ探索</a:t>
            </a:r>
            <a:r>
              <a:rPr lang="ja-JP" altLang="en-US"/>
              <a:t>のアルゴリズムを適用</a:t>
            </a:r>
            <a:endParaRPr lang="en-US" altLang="ja-JP" dirty="0"/>
          </a:p>
          <a:p>
            <a:pPr marL="0" indent="0">
              <a:buNone/>
            </a:pPr>
            <a:endParaRPr lang="en-US" altLang="ja-JP" dirty="0"/>
          </a:p>
          <a:p>
            <a:r>
              <a:rPr kumimoji="1" lang="ja-JP" altLang="en-US" dirty="0"/>
              <a:t>カッコウという鳥の托卵行動を元にしている</a:t>
            </a:r>
            <a:endParaRPr kumimoji="1" lang="en-US" altLang="ja-JP" dirty="0"/>
          </a:p>
          <a:p>
            <a:pPr lvl="1"/>
            <a:r>
              <a:rPr kumimoji="1" lang="ja-JP" altLang="en-US" dirty="0"/>
              <a:t>他種の鳥の巣に卵を産み、育てさせる</a:t>
            </a:r>
            <a:endParaRPr kumimoji="1" lang="en-US" altLang="ja-JP" dirty="0"/>
          </a:p>
          <a:p>
            <a:endParaRPr lang="en-US" altLang="ja-JP" dirty="0"/>
          </a:p>
          <a:p>
            <a:r>
              <a:rPr kumimoji="1" lang="ja-JP" altLang="en-US" dirty="0"/>
              <a:t>候補解の探索は</a:t>
            </a:r>
            <a:r>
              <a:rPr kumimoji="1" lang="en-US" altLang="ja-JP" dirty="0"/>
              <a:t>Levy walk</a:t>
            </a:r>
          </a:p>
          <a:p>
            <a:pPr lvl="1"/>
            <a:r>
              <a:rPr lang="ja-JP" altLang="en-US" dirty="0"/>
              <a:t>広大な範囲から稀少資源を探索することに</a:t>
            </a:r>
            <a:r>
              <a:rPr lang="ja-JP" altLang="en-US"/>
              <a:t>有効</a:t>
            </a:r>
            <a:r>
              <a:rPr lang="en-US" altLang="ja-JP" dirty="0"/>
              <a:t>[4]</a:t>
            </a:r>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8</a:t>
            </a:fld>
            <a:endParaRPr kumimoji="1" lang="ja-JP" altLang="en-US" b="1"/>
          </a:p>
        </p:txBody>
      </p:sp>
      <p:sp>
        <p:nvSpPr>
          <p:cNvPr id="5" name="テキスト ボックス 4">
            <a:extLst>
              <a:ext uri="{FF2B5EF4-FFF2-40B4-BE49-F238E27FC236}">
                <a16:creationId xmlns:a16="http://schemas.microsoft.com/office/drawing/2014/main" id="{04C92678-5127-E845-BB36-22F3F0127F90}"/>
              </a:ext>
            </a:extLst>
          </p:cNvPr>
          <p:cNvSpPr txBox="1"/>
          <p:nvPr/>
        </p:nvSpPr>
        <p:spPr>
          <a:xfrm>
            <a:off x="2043426" y="5891216"/>
            <a:ext cx="9173044" cy="1015663"/>
          </a:xfrm>
          <a:prstGeom prst="rect">
            <a:avLst/>
          </a:prstGeom>
          <a:noFill/>
        </p:spPr>
        <p:txBody>
          <a:bodyPr wrap="square" rtlCol="0">
            <a:spAutoFit/>
          </a:bodyPr>
          <a:lstStyle/>
          <a:p>
            <a:r>
              <a:rPr kumimoji="1" lang="en-US" altLang="ja-JP" sz="1400" dirty="0"/>
              <a:t>[3</a:t>
            </a:r>
            <a:r>
              <a:rPr lang="en-US" altLang="ja-JP" sz="1400" dirty="0"/>
              <a:t>] Xin-She Yang, “Cuckoo search via levy flights”, </a:t>
            </a:r>
          </a:p>
          <a:p>
            <a:r>
              <a:rPr lang="en-US" altLang="ja-JP" sz="1400" dirty="0"/>
              <a:t>      In Proc. of World Congress on Nature &amp; Biologically Inspired Computing (</a:t>
            </a:r>
            <a:r>
              <a:rPr lang="en-US" altLang="ja-JP" sz="1400" dirty="0" err="1"/>
              <a:t>NaBIC</a:t>
            </a:r>
            <a:r>
              <a:rPr lang="en-US" altLang="ja-JP" sz="1400" dirty="0"/>
              <a:t> 2009), pp. 210–214, 2009. </a:t>
            </a:r>
          </a:p>
          <a:p>
            <a:r>
              <a:rPr lang="en-US" altLang="ja-JP" sz="1400" dirty="0"/>
              <a:t>[4]</a:t>
            </a:r>
            <a:r>
              <a:rPr lang="ja-JP" altLang="en-US" sz="1400"/>
              <a:t>信貴賢也</a:t>
            </a:r>
            <a:r>
              <a:rPr lang="en-US" altLang="ja-JP" sz="1400" dirty="0"/>
              <a:t>, “</a:t>
            </a:r>
            <a:r>
              <a:rPr lang="ja-JP" altLang="en-US" sz="1400" dirty="0"/>
              <a:t>ユニットディスクグラフ上の</a:t>
            </a:r>
            <a:r>
              <a:rPr lang="en-US" altLang="ja-JP" sz="1400" dirty="0"/>
              <a:t>Levy Walk</a:t>
            </a:r>
            <a:r>
              <a:rPr lang="ja-JP" altLang="en-US" sz="1400" dirty="0"/>
              <a:t>の分析と</a:t>
            </a:r>
            <a:r>
              <a:rPr lang="ja-JP" altLang="en-US" sz="1400"/>
              <a:t>評価</a:t>
            </a:r>
            <a:r>
              <a:rPr lang="en-US" altLang="ja-JP" sz="1400" dirty="0"/>
              <a:t>”,</a:t>
            </a:r>
          </a:p>
          <a:p>
            <a:r>
              <a:rPr lang="en-US" altLang="ja-JP" sz="1400" dirty="0"/>
              <a:t>     2017</a:t>
            </a:r>
            <a:r>
              <a:rPr lang="ja-JP" altLang="en-US" sz="1400"/>
              <a:t>年度</a:t>
            </a:r>
            <a:r>
              <a:rPr lang="en-US" altLang="ja-JP" sz="1400" dirty="0"/>
              <a:t> </a:t>
            </a:r>
            <a:r>
              <a:rPr lang="ja-JP" altLang="en-US" sz="1400"/>
              <a:t>京都産業大学大学院</a:t>
            </a:r>
            <a:r>
              <a:rPr lang="en-US" altLang="ja-JP" sz="1400" dirty="0"/>
              <a:t> </a:t>
            </a:r>
            <a:r>
              <a:rPr lang="ja-JP" altLang="en-US" sz="1400"/>
              <a:t>先端情報学研究科</a:t>
            </a:r>
            <a:r>
              <a:rPr lang="ja-JP" altLang="en-US"/>
              <a:t> </a:t>
            </a:r>
            <a:r>
              <a:rPr lang="ja-JP" altLang="en-US" sz="1400"/>
              <a:t>修士</a:t>
            </a:r>
            <a:r>
              <a:rPr lang="ja-JP" altLang="en-US" sz="1400" dirty="0"/>
              <a:t>論文</a:t>
            </a:r>
            <a:endParaRPr kumimoji="1" lang="ja-JP" altLang="en-US" sz="1400" dirty="0"/>
          </a:p>
        </p:txBody>
      </p:sp>
      <p:pic>
        <p:nvPicPr>
          <p:cNvPr id="6" name="図 5">
            <a:extLst>
              <a:ext uri="{FF2B5EF4-FFF2-40B4-BE49-F238E27FC236}">
                <a16:creationId xmlns:a16="http://schemas.microsoft.com/office/drawing/2014/main" id="{4F3C01DB-909E-564C-834F-A971FE4E7494}"/>
              </a:ext>
            </a:extLst>
          </p:cNvPr>
          <p:cNvPicPr>
            <a:picLocks noChangeAspect="1"/>
          </p:cNvPicPr>
          <p:nvPr/>
        </p:nvPicPr>
        <p:blipFill>
          <a:blip r:embed="rId3"/>
          <a:stretch>
            <a:fillRect/>
          </a:stretch>
        </p:blipFill>
        <p:spPr>
          <a:xfrm>
            <a:off x="9031354" y="3385346"/>
            <a:ext cx="1901692" cy="1825625"/>
          </a:xfrm>
          <a:prstGeom prst="rect">
            <a:avLst/>
          </a:prstGeom>
        </p:spPr>
      </p:pic>
    </p:spTree>
    <p:extLst>
      <p:ext uri="{BB962C8B-B14F-4D97-AF65-F5344CB8AC3E}">
        <p14:creationId xmlns:p14="http://schemas.microsoft.com/office/powerpoint/2010/main" val="272281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a:t>実験環境</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a:t>「</a:t>
            </a:r>
            <a:r>
              <a:rPr kumimoji="1" lang="en-US" altLang="ja-JP" dirty="0" err="1"/>
              <a:t>peerSim</a:t>
            </a:r>
            <a:r>
              <a:rPr kumimoji="1" lang="ja-JP" altLang="en-US"/>
              <a:t>」</a:t>
            </a:r>
            <a:r>
              <a:rPr lang="ja-JP" altLang="en-US"/>
              <a:t>を用いて実装・シミュレート</a:t>
            </a:r>
            <a:endParaRPr lang="en-US" altLang="ja-JP" dirty="0"/>
          </a:p>
          <a:p>
            <a:pPr lvl="1"/>
            <a:r>
              <a:rPr lang="en-US" altLang="ja-JP" dirty="0" err="1"/>
              <a:t>peerSim</a:t>
            </a:r>
            <a:r>
              <a:rPr lang="en-US" altLang="ja-JP" dirty="0"/>
              <a:t>[5]</a:t>
            </a:r>
          </a:p>
          <a:p>
            <a:pPr lvl="2"/>
            <a:r>
              <a:rPr lang="ja-JP" altLang="en-US"/>
              <a:t>オーバーレイネットワークシミュレータ</a:t>
            </a:r>
            <a:endParaRPr lang="en-US" altLang="ja-JP" dirty="0"/>
          </a:p>
          <a:p>
            <a:pPr lvl="2"/>
            <a:r>
              <a:rPr kumimoji="1" lang="ja-JP" altLang="en-US"/>
              <a:t>スケーラビリティ、動的システムをサポート</a:t>
            </a:r>
            <a:endParaRPr lang="en-US" altLang="ja-JP" dirty="0"/>
          </a:p>
          <a:p>
            <a:pPr marL="914400" lvl="2" indent="0">
              <a:buNone/>
            </a:pPr>
            <a:endParaRPr kumimoji="1" lang="en-US" altLang="ja-JP" dirty="0"/>
          </a:p>
          <a:p>
            <a:r>
              <a:rPr kumimoji="1" lang="ja-JP" altLang="en-US"/>
              <a:t>シミュレート環境（予定）</a:t>
            </a:r>
            <a:endParaRPr kumimoji="1" lang="en-US" altLang="ja-JP" dirty="0"/>
          </a:p>
          <a:p>
            <a:pPr lvl="1"/>
            <a:r>
              <a:rPr lang="ja-JP" altLang="en-US"/>
              <a:t>ノード数：</a:t>
            </a:r>
            <a:r>
              <a:rPr lang="en-US" altLang="ja-JP" dirty="0"/>
              <a:t>2000</a:t>
            </a:r>
          </a:p>
          <a:p>
            <a:pPr lvl="1"/>
            <a:r>
              <a:rPr kumimoji="1" lang="ja-JP" altLang="en-US"/>
              <a:t>サイクル数：</a:t>
            </a:r>
            <a:r>
              <a:rPr kumimoji="1" lang="en-US" altLang="ja-JP" dirty="0"/>
              <a:t>500</a:t>
            </a:r>
          </a:p>
          <a:p>
            <a:pPr lvl="1"/>
            <a:r>
              <a:rPr lang="ja-JP" altLang="en-US"/>
              <a:t>配置する情報の種類：</a:t>
            </a:r>
            <a:r>
              <a:rPr lang="en-US" altLang="ja-JP" dirty="0"/>
              <a:t>50</a:t>
            </a:r>
          </a:p>
          <a:p>
            <a:pPr lvl="1"/>
            <a:r>
              <a:rPr lang="ja-JP" altLang="en-US"/>
              <a:t>低</a:t>
            </a:r>
            <a:r>
              <a:rPr kumimoji="1" lang="ja-JP" altLang="en-US"/>
              <a:t>需要情報</a:t>
            </a:r>
            <a:r>
              <a:rPr lang="ja-JP" altLang="en-US"/>
              <a:t>を複製配置するサイクル数：</a:t>
            </a:r>
            <a:r>
              <a:rPr lang="en-US" altLang="ja-JP" dirty="0"/>
              <a:t>5</a:t>
            </a:r>
            <a:r>
              <a:rPr lang="ja-JP" altLang="en-US"/>
              <a:t>サイクルごと</a:t>
            </a:r>
            <a:endParaRPr kumimoji="1" lang="ja-JP" altLang="en-US"/>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9</a:t>
            </a:fld>
            <a:endParaRPr kumimoji="1" lang="ja-JP" altLang="en-US" b="1"/>
          </a:p>
        </p:txBody>
      </p:sp>
      <p:sp>
        <p:nvSpPr>
          <p:cNvPr id="5" name="テキスト ボックス 4">
            <a:extLst>
              <a:ext uri="{FF2B5EF4-FFF2-40B4-BE49-F238E27FC236}">
                <a16:creationId xmlns:a16="http://schemas.microsoft.com/office/drawing/2014/main" id="{9AF7E8A9-5A8A-6D4C-B6A5-BC458B5F5B10}"/>
              </a:ext>
            </a:extLst>
          </p:cNvPr>
          <p:cNvSpPr txBox="1"/>
          <p:nvPr/>
        </p:nvSpPr>
        <p:spPr>
          <a:xfrm>
            <a:off x="2941230" y="6538912"/>
            <a:ext cx="6309539" cy="307777"/>
          </a:xfrm>
          <a:prstGeom prst="rect">
            <a:avLst/>
          </a:prstGeom>
          <a:noFill/>
        </p:spPr>
        <p:txBody>
          <a:bodyPr wrap="square" rtlCol="0">
            <a:spAutoFit/>
          </a:bodyPr>
          <a:lstStyle/>
          <a:p>
            <a:r>
              <a:rPr kumimoji="1" lang="en-US" altLang="ja-JP" sz="1400" dirty="0"/>
              <a:t>[5]</a:t>
            </a:r>
            <a:r>
              <a:rPr lang="en-US" altLang="ja-JP" sz="1400" b="1" dirty="0"/>
              <a:t> </a:t>
            </a:r>
            <a:r>
              <a:rPr lang="en-US" altLang="ja-JP" sz="1400" dirty="0" err="1"/>
              <a:t>PeerSim</a:t>
            </a:r>
            <a:r>
              <a:rPr lang="en-US" altLang="ja-JP" sz="1400" dirty="0"/>
              <a:t>: A Peer-to-Peer Simulator, “</a:t>
            </a:r>
            <a:r>
              <a:rPr lang="en-US" altLang="ja-JP" sz="1400" dirty="0">
                <a:hlinkClick r:id="rId3"/>
              </a:rPr>
              <a:t>http://peersim.sourceforge.net</a:t>
            </a:r>
            <a:r>
              <a:rPr lang="en-US" altLang="ja-JP" sz="1400" dirty="0"/>
              <a:t>”</a:t>
            </a:r>
          </a:p>
        </p:txBody>
      </p:sp>
    </p:spTree>
    <p:extLst>
      <p:ext uri="{BB962C8B-B14F-4D97-AF65-F5344CB8AC3E}">
        <p14:creationId xmlns:p14="http://schemas.microsoft.com/office/powerpoint/2010/main" val="24846082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3588</TotalTime>
  <Words>1076</Words>
  <Application>Microsoft Macintosh PowerPoint</Application>
  <PresentationFormat>ワイド画面</PresentationFormat>
  <Paragraphs>189</Paragraphs>
  <Slides>11</Slides>
  <Notes>10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カッコウ探索を用いたアドホックネットワーク上のデータ配置</vt:lpstr>
      <vt:lpstr>背景</vt:lpstr>
      <vt:lpstr>背景</vt:lpstr>
      <vt:lpstr>既存の複製配置手法</vt:lpstr>
      <vt:lpstr>関連研究[1]</vt:lpstr>
      <vt:lpstr>問題点と目的</vt:lpstr>
      <vt:lpstr>提案手法</vt:lpstr>
      <vt:lpstr>カッコウ探索[3]</vt:lpstr>
      <vt:lpstr>実験環境</vt:lpstr>
      <vt:lpstr>今後の方針</vt:lpstr>
      <vt:lpstr>(補足)カッコウ探索のアルゴリズム[5]</vt:lpstr>
    </vt:vector>
  </TitlesOfParts>
  <Company>京都産業大学</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カッコウ探索を用いたアドホックネットワーク上のデータ配置</dc:title>
  <dc:creator>KUROKAWA TAKERU</dc:creator>
  <cp:lastModifiedBy>KUROKAWA TAKERU</cp:lastModifiedBy>
  <cp:revision>73</cp:revision>
  <dcterms:created xsi:type="dcterms:W3CDTF">2018-11-08T02:51:01Z</dcterms:created>
  <dcterms:modified xsi:type="dcterms:W3CDTF">2018-11-22T00:25:54Z</dcterms:modified>
</cp:coreProperties>
</file>