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59" r:id="rId6"/>
    <p:sldId id="270" r:id="rId7"/>
    <p:sldId id="263" r:id="rId8"/>
    <p:sldId id="265" r:id="rId9"/>
    <p:sldId id="268" r:id="rId10"/>
    <p:sldId id="272" r:id="rId11"/>
    <p:sldId id="264" r:id="rId12"/>
    <p:sldId id="271" r:id="rId13"/>
    <p:sldId id="273"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OKAWA TAKERU" initials="KT" lastIdx="1" clrIdx="0">
    <p:extLst>
      <p:ext uri="{19B8F6BF-5375-455C-9EA6-DF929625EA0E}">
        <p15:presenceInfo xmlns:p15="http://schemas.microsoft.com/office/powerpoint/2012/main" userId="S::g1544520@cc.kyoto-su.ac.jp::eeca3e8c-20f4-4a43-a090-f045eddb2e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2600"/>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6" autoAdjust="0"/>
    <p:restoredTop sz="90996" autoAdjust="0"/>
  </p:normalViewPr>
  <p:slideViewPr>
    <p:cSldViewPr snapToGrid="0">
      <p:cViewPr varScale="1">
        <p:scale>
          <a:sx n="80" d="100"/>
          <a:sy n="80" d="100"/>
        </p:scale>
        <p:origin x="1472" y="136"/>
      </p:cViewPr>
      <p:guideLst>
        <p:guide orient="horz" pos="2160"/>
        <p:guide pos="3840"/>
      </p:guideLst>
    </p:cSldViewPr>
  </p:slideViewPr>
  <p:notesTextViewPr>
    <p:cViewPr>
      <p:scale>
        <a:sx n="1" d="1"/>
        <a:sy n="1" d="1"/>
      </p:scale>
      <p:origin x="0" y="-272"/>
    </p:cViewPr>
  </p:notesTextViewPr>
  <p:notesViewPr>
    <p:cSldViewPr snapToGrid="0">
      <p:cViewPr varScale="1">
        <p:scale>
          <a:sx n="67" d="100"/>
          <a:sy n="67" d="100"/>
        </p:scale>
        <p:origin x="402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F0139-0BCD-4FD5-82E8-D290AF038206}" type="datetimeFigureOut">
              <a:rPr kumimoji="1" lang="ja-JP" altLang="en-US" smtClean="0"/>
              <a:t>2019/2/13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2A43C-8ADA-4BD0-A945-17B871BA7126}" type="slidenum">
              <a:rPr kumimoji="1" lang="ja-JP" altLang="en-US" smtClean="0"/>
              <a:t>‹#›</a:t>
            </a:fld>
            <a:endParaRPr kumimoji="1" lang="ja-JP" altLang="en-US"/>
          </a:p>
        </p:txBody>
      </p:sp>
    </p:spTree>
    <p:extLst>
      <p:ext uri="{BB962C8B-B14F-4D97-AF65-F5344CB8AC3E}">
        <p14:creationId xmlns:p14="http://schemas.microsoft.com/office/powerpoint/2010/main" val="1873240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背景としまして，災害時の，ネットワークインフラが利用できない場合の情報共有方法として，携帯端末でアドホックネットワークを構成すると想定します．</a:t>
            </a:r>
            <a:endParaRPr kumimoji="1" lang="en-US" altLang="ja-JP" dirty="0"/>
          </a:p>
          <a:p>
            <a:r>
              <a:rPr kumimoji="1" lang="ja-JP" altLang="en-US"/>
              <a:t>この想定は総務省でも検討されています．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2</a:t>
            </a:fld>
            <a:endParaRPr kumimoji="1" lang="ja-JP" altLang="en-US"/>
          </a:p>
        </p:txBody>
      </p:sp>
    </p:spTree>
    <p:extLst>
      <p:ext uri="{BB962C8B-B14F-4D97-AF65-F5344CB8AC3E}">
        <p14:creationId xmlns:p14="http://schemas.microsoft.com/office/powerpoint/2010/main" val="194199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データは</a:t>
            </a:r>
            <a:r>
              <a:rPr kumimoji="1" lang="en-US" altLang="ja-JP" dirty="0"/>
              <a:t>50</a:t>
            </a:r>
            <a:r>
              <a:rPr kumimoji="1" lang="ja-JP" altLang="en-US" dirty="0"/>
              <a:t>種類であるが，見やすくするため，</a:t>
            </a:r>
            <a:r>
              <a:rPr kumimoji="1" lang="en-US" altLang="ja-JP" dirty="0"/>
              <a:t>1</a:t>
            </a:r>
            <a:r>
              <a:rPr kumimoji="1" lang="ja-JP" altLang="en-US" dirty="0"/>
              <a:t>種類のデータの推移</a:t>
            </a:r>
            <a:r>
              <a:rPr kumimoji="1" lang="ja-JP" altLang="en-US"/>
              <a:t>のみ表示</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Owner Replication</a:t>
            </a:r>
            <a:r>
              <a:rPr kumimoji="1" lang="ja-JP" altLang="en-US"/>
              <a:t>と</a:t>
            </a:r>
            <a:r>
              <a:rPr kumimoji="1" lang="en-US" altLang="ja-JP" dirty="0"/>
              <a:t>Path Replication</a:t>
            </a:r>
          </a:p>
          <a:p>
            <a:pPr marL="628650" lvl="1" indent="-171450">
              <a:buFont typeface="Arial" panose="020B0604020202020204" pitchFamily="34" charset="0"/>
              <a:buChar char="•"/>
            </a:pPr>
            <a:r>
              <a:rPr kumimoji="1" lang="ja-JP" altLang="en-US"/>
              <a:t>データが消滅</a:t>
            </a:r>
            <a:endParaRPr kumimoji="1" lang="en-US" altLang="ja-JP" dirty="0"/>
          </a:p>
          <a:p>
            <a:pPr marL="171450" lvl="0" indent="-171450">
              <a:buFont typeface="Arial" panose="020B0604020202020204" pitchFamily="34" charset="0"/>
              <a:buChar char="•"/>
            </a:pPr>
            <a:r>
              <a:rPr kumimoji="1" lang="ja-JP" altLang="en-US"/>
              <a:t>影山らの提案手法</a:t>
            </a:r>
            <a:endParaRPr kumimoji="1" lang="en-US" altLang="ja-JP" dirty="0"/>
          </a:p>
          <a:p>
            <a:pPr marL="628650" lvl="1" indent="-171450">
              <a:buFont typeface="Arial" panose="020B0604020202020204" pitchFamily="34" charset="0"/>
              <a:buChar char="•"/>
            </a:pPr>
            <a:r>
              <a:rPr kumimoji="1" lang="en-US" altLang="ja-JP" dirty="0"/>
              <a:t>500</a:t>
            </a:r>
            <a:r>
              <a:rPr kumimoji="1" lang="ja-JP" altLang="en-US"/>
              <a:t>サイクルまでデータが生存</a:t>
            </a:r>
            <a:endParaRPr kumimoji="1" lang="en-US" altLang="ja-JP" dirty="0"/>
          </a:p>
          <a:p>
            <a:pPr marL="171450" lvl="0" indent="-171450">
              <a:buFont typeface="Arial" panose="020B0604020202020204" pitchFamily="34" charset="0"/>
              <a:buChar char="•"/>
            </a:pPr>
            <a:r>
              <a:rPr kumimoji="1" lang="ja-JP" altLang="en-US"/>
              <a:t>本提案手法</a:t>
            </a:r>
            <a:endParaRPr kumimoji="1" lang="en-US" altLang="ja-JP" dirty="0"/>
          </a:p>
          <a:p>
            <a:pPr marL="628650" lvl="1" indent="-171450">
              <a:buFont typeface="Arial" panose="020B0604020202020204" pitchFamily="34" charset="0"/>
              <a:buChar char="•"/>
            </a:pPr>
            <a:r>
              <a:rPr kumimoji="1" lang="ja-JP" altLang="en-US"/>
              <a:t>一定期間データが生存</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11</a:t>
            </a:fld>
            <a:endParaRPr kumimoji="1" lang="ja-JP" altLang="en-US"/>
          </a:p>
        </p:txBody>
      </p:sp>
    </p:spTree>
    <p:extLst>
      <p:ext uri="{BB962C8B-B14F-4D97-AF65-F5344CB8AC3E}">
        <p14:creationId xmlns:p14="http://schemas.microsoft.com/office/powerpoint/2010/main" val="58384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Owner Replication, Path Replication</a:t>
            </a:r>
          </a:p>
          <a:p>
            <a:pPr marL="628650" lvl="1" indent="-171450">
              <a:buFont typeface="Arial" panose="020B0604020202020204" pitchFamily="34" charset="0"/>
              <a:buChar char="•"/>
            </a:pPr>
            <a:r>
              <a:rPr kumimoji="1" lang="en-US" altLang="ja-JP" dirty="0"/>
              <a:t>343</a:t>
            </a:r>
            <a:r>
              <a:rPr kumimoji="1" lang="ja-JP" altLang="en-US"/>
              <a:t>サイクルから増えていない</a:t>
            </a:r>
            <a:endParaRPr kumimoji="1" lang="en-US" altLang="ja-JP" dirty="0"/>
          </a:p>
          <a:p>
            <a:pPr marL="1085850" lvl="2" indent="-171450">
              <a:buFont typeface="Arial" panose="020B0604020202020204" pitchFamily="34" charset="0"/>
              <a:buChar char="•"/>
            </a:pPr>
            <a:r>
              <a:rPr kumimoji="1" lang="ja-JP" altLang="en-US"/>
              <a:t>データがネットワークにないから</a:t>
            </a:r>
            <a:endParaRPr kumimoji="1" lang="en-US" altLang="ja-JP" dirty="0"/>
          </a:p>
          <a:p>
            <a:pPr marL="171450" lvl="0" indent="-171450">
              <a:buFont typeface="Arial" panose="020B0604020202020204" pitchFamily="34" charset="0"/>
              <a:buChar char="•"/>
            </a:pPr>
            <a:r>
              <a:rPr kumimoji="1" lang="ja-JP" altLang="en-US"/>
              <a:t>影山らの提案手法</a:t>
            </a:r>
            <a:endParaRPr kumimoji="1" lang="en-US" altLang="ja-JP" dirty="0"/>
          </a:p>
          <a:p>
            <a:pPr marL="628650" lvl="1" indent="-171450">
              <a:buFont typeface="Arial" panose="020B0604020202020204" pitchFamily="34" charset="0"/>
              <a:buChar char="•"/>
            </a:pPr>
            <a:r>
              <a:rPr kumimoji="1" lang="ja-JP" altLang="en-US"/>
              <a:t>線型的に増加し続ける</a:t>
            </a:r>
            <a:endParaRPr kumimoji="1" lang="en-US" altLang="ja-JP" dirty="0"/>
          </a:p>
          <a:p>
            <a:pPr marL="1085850" lvl="2" indent="-171450">
              <a:buFont typeface="Arial" panose="020B0604020202020204" pitchFamily="34" charset="0"/>
              <a:buChar char="•"/>
            </a:pPr>
            <a:r>
              <a:rPr kumimoji="1" lang="ja-JP" altLang="en-US"/>
              <a:t>全種類のデータがネットワークに生存し続けているから</a:t>
            </a:r>
            <a:endParaRPr kumimoji="1" lang="en-US" altLang="ja-JP" dirty="0"/>
          </a:p>
          <a:p>
            <a:pPr marL="171450" lvl="0" indent="-171450">
              <a:buFont typeface="Arial" panose="020B0604020202020204" pitchFamily="34" charset="0"/>
              <a:buChar char="•"/>
            </a:pPr>
            <a:r>
              <a:rPr kumimoji="1" lang="ja-JP" altLang="en-US"/>
              <a:t>本提案手法</a:t>
            </a:r>
            <a:endParaRPr kumimoji="1" lang="en-US" altLang="ja-JP" dirty="0"/>
          </a:p>
          <a:p>
            <a:pPr marL="628650" lvl="1" indent="-171450">
              <a:buFont typeface="Arial" panose="020B0604020202020204" pitchFamily="34" charset="0"/>
              <a:buChar char="•"/>
            </a:pPr>
            <a:r>
              <a:rPr kumimoji="1" lang="en-US" altLang="ja-JP" dirty="0"/>
              <a:t>459</a:t>
            </a:r>
            <a:r>
              <a:rPr kumimoji="1" lang="ja-JP" altLang="en-US"/>
              <a:t>サイクル以降使用量は増えていない</a:t>
            </a:r>
            <a:endParaRPr kumimoji="1" lang="en-US" altLang="ja-JP" dirty="0"/>
          </a:p>
          <a:p>
            <a:pPr marL="1085850" lvl="2" indent="-171450">
              <a:buFont typeface="Arial" panose="020B0604020202020204" pitchFamily="34" charset="0"/>
              <a:buChar char="•"/>
            </a:pPr>
            <a:r>
              <a:rPr kumimoji="1" lang="ja-JP" altLang="en-US"/>
              <a:t>一定期間データを残すが，やがては消滅するため</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12</a:t>
            </a:fld>
            <a:endParaRPr kumimoji="1" lang="ja-JP" altLang="en-US"/>
          </a:p>
        </p:txBody>
      </p:sp>
    </p:spTree>
    <p:extLst>
      <p:ext uri="{BB962C8B-B14F-4D97-AF65-F5344CB8AC3E}">
        <p14:creationId xmlns:p14="http://schemas.microsoft.com/office/powerpoint/2010/main" val="44077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13</a:t>
            </a:fld>
            <a:endParaRPr kumimoji="1" lang="ja-JP" altLang="en-US"/>
          </a:p>
        </p:txBody>
      </p:sp>
    </p:spTree>
    <p:extLst>
      <p:ext uri="{BB962C8B-B14F-4D97-AF65-F5344CB8AC3E}">
        <p14:creationId xmlns:p14="http://schemas.microsoft.com/office/powerpoint/2010/main" val="43701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a:t>巣の放棄後、新しい巣を生成する</a:t>
            </a:r>
            <a:endParaRPr kumimoji="1" lang="en-US" altLang="ja-JP" dirty="0"/>
          </a:p>
          <a:p>
            <a:pPr marL="628650" lvl="1" indent="-171450">
              <a:buFont typeface="Arial" panose="020B0604020202020204" pitchFamily="34" charset="0"/>
              <a:buChar char="•"/>
            </a:pPr>
            <a:r>
              <a:rPr kumimoji="1" lang="ja-JP" altLang="en-US"/>
              <a:t>新しい巣の多くは現在の最良の巣から遠くに作られる</a:t>
            </a:r>
            <a:endParaRPr kumimoji="1" lang="en-US" altLang="ja-JP" dirty="0"/>
          </a:p>
          <a:p>
            <a:pPr marL="628650" lvl="1" indent="-171450">
              <a:buFont typeface="Arial" panose="020B0604020202020204" pitchFamily="34" charset="0"/>
              <a:buChar char="•"/>
            </a:pPr>
            <a:r>
              <a:rPr kumimoji="1" lang="ja-JP" altLang="en-US"/>
              <a:t>現在の最良の巣周辺に新しく作るわけではない</a:t>
            </a:r>
            <a:endParaRPr kumimoji="1" lang="en-US" altLang="ja-JP" dirty="0"/>
          </a:p>
          <a:p>
            <a:pPr marL="1085850" lvl="2" indent="-171450">
              <a:buFont typeface="Arial" panose="020B0604020202020204" pitchFamily="34" charset="0"/>
              <a:buChar char="•"/>
            </a:pPr>
            <a:r>
              <a:rPr kumimoji="1" lang="ja-JP" altLang="en-US"/>
              <a:t>これは局所最適化を避けるため</a:t>
            </a:r>
            <a:endParaRPr kumimoji="1" lang="en-US" altLang="ja-JP" dirty="0"/>
          </a:p>
          <a:p>
            <a:pPr marL="1085850" lvl="2" indent="-171450">
              <a:buFont typeface="Arial" panose="020B0604020202020204" pitchFamily="34" charset="0"/>
              <a:buChar char="•"/>
            </a:pPr>
            <a:r>
              <a:rPr kumimoji="1" lang="ja-JP" altLang="en-US"/>
              <a:t>また離散値を扱う問題では近傍の巣が良い巣であるとは限らない</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14</a:t>
            </a:fld>
            <a:endParaRPr kumimoji="1" lang="ja-JP" altLang="en-US"/>
          </a:p>
        </p:txBody>
      </p:sp>
    </p:spTree>
    <p:extLst>
      <p:ext uri="{BB962C8B-B14F-4D97-AF65-F5344CB8AC3E}">
        <p14:creationId xmlns:p14="http://schemas.microsoft.com/office/powerpoint/2010/main" val="322366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アップロードされる情報は主に二つに分けられます．</a:t>
            </a:r>
            <a:endParaRPr kumimoji="1" lang="en-US" altLang="ja-JP" dirty="0"/>
          </a:p>
          <a:p>
            <a:endParaRPr kumimoji="1" lang="en-US" altLang="ja-JP" dirty="0"/>
          </a:p>
          <a:p>
            <a:r>
              <a:rPr kumimoji="1" lang="ja-JP" altLang="en-US"/>
              <a:t>物資補給情報や復旧情報など</a:t>
            </a:r>
            <a:endParaRPr kumimoji="1" lang="en-US" altLang="ja-JP" dirty="0"/>
          </a:p>
          <a:p>
            <a:r>
              <a:rPr kumimoji="1" lang="ja-JP" altLang="en-US"/>
              <a:t>これらの情報は必要とする人が多い為，情報のデータ要求数が多くなります．</a:t>
            </a:r>
            <a:endParaRPr kumimoji="1" lang="en-US" altLang="ja-JP" dirty="0"/>
          </a:p>
          <a:p>
            <a:endParaRPr kumimoji="1" lang="en-US" altLang="ja-JP" dirty="0"/>
          </a:p>
          <a:p>
            <a:r>
              <a:rPr kumimoji="1" lang="ja-JP" altLang="en-US"/>
              <a:t>個人の生存情報など</a:t>
            </a:r>
            <a:endParaRPr kumimoji="1" lang="en-US" altLang="ja-JP" dirty="0"/>
          </a:p>
          <a:p>
            <a:r>
              <a:rPr kumimoji="1" lang="ja-JP" altLang="en-US"/>
              <a:t>必要とする人は家族や友人や親戚等比較的少数から必要とされる情報で，情報のデータ要求数は少なくなります．</a:t>
            </a:r>
            <a:endParaRPr kumimoji="1" lang="en-US" altLang="ja-JP" dirty="0"/>
          </a:p>
          <a:p>
            <a:r>
              <a:rPr kumimoji="1" lang="ja-JP" altLang="en-US"/>
              <a:t>その為，既存複製</a:t>
            </a:r>
            <a:r>
              <a:rPr kumimoji="1" lang="en-US" altLang="ja-JP" dirty="0"/>
              <a:t>〜〜〜</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3</a:t>
            </a:fld>
            <a:endParaRPr kumimoji="1" lang="ja-JP" altLang="en-US"/>
          </a:p>
        </p:txBody>
      </p:sp>
    </p:spTree>
    <p:extLst>
      <p:ext uri="{BB962C8B-B14F-4D97-AF65-F5344CB8AC3E}">
        <p14:creationId xmlns:p14="http://schemas.microsoft.com/office/powerpoint/2010/main" val="183465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先ほど出てきた既存の複製配置手法というのは主に２つありまして，一つは</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，二つ目は</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4</a:t>
            </a:fld>
            <a:endParaRPr kumimoji="1" lang="ja-JP" altLang="en-US"/>
          </a:p>
        </p:txBody>
      </p:sp>
    </p:spTree>
    <p:extLst>
      <p:ext uri="{BB962C8B-B14F-4D97-AF65-F5344CB8AC3E}">
        <p14:creationId xmlns:p14="http://schemas.microsoft.com/office/powerpoint/2010/main" val="35318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既存の複製配置手法はデータ要求が成功した場合に行われる複製配置手法であり，</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データ要求が多いデータ，つまり需要の高いデータは，多くの複製が作成されます．</a:t>
            </a:r>
            <a:endParaRPr lang="en-US" altLang="ja-JP" dirty="0"/>
          </a:p>
          <a:p>
            <a:r>
              <a:rPr kumimoji="1" lang="ja-JP" altLang="en-US" sz="1200" b="0" i="0" u="none" strike="noStrike" kern="1200">
                <a:solidFill>
                  <a:schemeClr val="tx1"/>
                </a:solidFill>
                <a:effectLst/>
                <a:latin typeface="+mn-lt"/>
                <a:ea typeface="+mn-ea"/>
                <a:cs typeface="+mn-cs"/>
              </a:rPr>
              <a:t>一方，データ要求の少ないデータ，つまり需要の低いデータは，作成される複製が少なく，ユーザの離脱や削除でネットワークから消滅しやすい．</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先ほどの個人の生存情報のような低需要・高必要性の情報であっても同様に，既存複製配置手法においてはネットワークから消滅しやすいです．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必要性の高い情報は，たとえ高需要でなくとも，一定期間ネットワークに生存させておくべきであると考えます．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そのため，低需要情報の生存を考慮した複製配置手法を提案することが今回の目的となります．</a:t>
            </a:r>
            <a:endParaRPr kumimoji="1" lang="en-US" altLang="ja-JP" sz="1200" b="0" i="0" u="none" strike="noStrike"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5</a:t>
            </a:fld>
            <a:endParaRPr kumimoji="1" lang="ja-JP" altLang="en-US"/>
          </a:p>
        </p:txBody>
      </p:sp>
    </p:spTree>
    <p:extLst>
      <p:ext uri="{BB962C8B-B14F-4D97-AF65-F5344CB8AC3E}">
        <p14:creationId xmlns:p14="http://schemas.microsoft.com/office/powerpoint/2010/main" val="21767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kern="1200">
                <a:solidFill>
                  <a:schemeClr val="tx1"/>
                </a:solidFill>
                <a:effectLst/>
                <a:latin typeface="+mn-lt"/>
                <a:ea typeface="+mn-ea"/>
                <a:cs typeface="+mn-cs"/>
              </a:rPr>
              <a:t>先ほどの問題点に対し，提案を行った関連研究があります．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kern="1200">
                <a:solidFill>
                  <a:schemeClr val="tx1"/>
                </a:solidFill>
                <a:effectLst/>
                <a:latin typeface="+mn-lt"/>
                <a:ea typeface="+mn-ea"/>
                <a:cs typeface="+mn-cs"/>
              </a:rPr>
              <a:t>それは影山らによって提案された低需要データの生存を考慮した複製配置手法です．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a:t>データ要求時の</a:t>
            </a:r>
            <a:r>
              <a:rPr kumimoji="1" lang="en-US" altLang="ja-JP" dirty="0"/>
              <a:t>〜〜〜〜</a:t>
            </a:r>
            <a:r>
              <a:rPr kumimoji="1" lang="ja-JP" altLang="en-US"/>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a:t>この提案手法はストレージ使用量の増加が問題とされています．この手法では，全種類のデータの複製をネットワークに生存させ続けるため，アップロードされるデータの種類が増えるとストレージ使用量も線型的に増加し続けるからです．</a:t>
            </a:r>
            <a:endParaRPr kumimoji="1" lang="en-US" altLang="ja-JP" dirty="0"/>
          </a:p>
          <a:p>
            <a:r>
              <a:rPr kumimoji="1" lang="ja-JP" altLang="en-US"/>
              <a:t>また，ノードの参加離脱が考慮されていません．アドホックネットワークではノードの参加離脱が発生します．</a:t>
            </a:r>
            <a:endParaRPr kumimoji="1" lang="en-US" altLang="ja-JP" dirty="0"/>
          </a:p>
          <a:p>
            <a:r>
              <a:rPr kumimoji="1" lang="ja-JP" altLang="en-US" sz="1200" kern="1200">
                <a:solidFill>
                  <a:schemeClr val="tx1"/>
                </a:solidFill>
                <a:effectLst/>
                <a:latin typeface="+mn-lt"/>
                <a:ea typeface="+mn-ea"/>
                <a:cs typeface="+mn-cs"/>
              </a:rPr>
              <a:t>また，この提案手法はピュア型</a:t>
            </a:r>
            <a:r>
              <a:rPr kumimoji="1" lang="en-US" altLang="ja-JP" sz="1200" kern="1200" dirty="0">
                <a:solidFill>
                  <a:schemeClr val="tx1"/>
                </a:solidFill>
                <a:effectLst/>
                <a:latin typeface="+mn-lt"/>
                <a:ea typeface="+mn-ea"/>
                <a:cs typeface="+mn-cs"/>
              </a:rPr>
              <a:t>P2P</a:t>
            </a:r>
            <a:r>
              <a:rPr kumimoji="1" lang="ja-JP" altLang="en-US" sz="1200" kern="1200">
                <a:solidFill>
                  <a:schemeClr val="tx1"/>
                </a:solidFill>
                <a:effectLst/>
                <a:latin typeface="+mn-lt"/>
                <a:ea typeface="+mn-ea"/>
                <a:cs typeface="+mn-cs"/>
              </a:rPr>
              <a:t>ネットワークでの実験が行われていません．今回想定するのは携帯端末で構成されるネットワークであり，端末間に大きな差はないと考えられるため，スーパーノード型ネットワークではなく，ピュア型</a:t>
            </a:r>
            <a:r>
              <a:rPr kumimoji="1" lang="en-US" altLang="ja-JP" sz="1200" kern="1200" dirty="0">
                <a:solidFill>
                  <a:schemeClr val="tx1"/>
                </a:solidFill>
                <a:effectLst/>
                <a:latin typeface="+mn-lt"/>
                <a:ea typeface="+mn-ea"/>
                <a:cs typeface="+mn-cs"/>
              </a:rPr>
              <a:t>P2P</a:t>
            </a:r>
            <a:r>
              <a:rPr kumimoji="1" lang="ja-JP" altLang="en-US" sz="1200" kern="1200">
                <a:solidFill>
                  <a:schemeClr val="tx1"/>
                </a:solidFill>
                <a:effectLst/>
                <a:latin typeface="+mn-lt"/>
                <a:ea typeface="+mn-ea"/>
                <a:cs typeface="+mn-cs"/>
              </a:rPr>
              <a:t>ネットワークベースのアドホックネットワークを用います．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スーパーノード型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参加ノードから高性能のコンピュータがスーパーノードに選ばれる</a:t>
            </a:r>
            <a:endParaRPr kumimoji="1" lang="en-US" altLang="ja-JP" sz="1200"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一般ノードはスーパーノードの配下に置かれる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コンテンツの探索はスーパーノードが代行して行う</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コンテンツの取得はノード同士が直接行う　</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kern="1200">
                <a:solidFill>
                  <a:schemeClr val="tx1"/>
                </a:solidFill>
                <a:effectLst/>
                <a:latin typeface="+mn-lt"/>
                <a:ea typeface="+mn-ea"/>
                <a:cs typeface="+mn-cs"/>
              </a:rPr>
              <a:t>アドホックネットワーク</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携帯端末で構成されるネットワーク</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インデクス情報は各ノードが分散して所持</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コンテンツ探索はノード同士のマルチホップ通信により行われる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6</a:t>
            </a:fld>
            <a:endParaRPr kumimoji="1" lang="ja-JP" altLang="en-US"/>
          </a:p>
        </p:txBody>
      </p:sp>
    </p:spTree>
    <p:extLst>
      <p:ext uri="{BB962C8B-B14F-4D97-AF65-F5344CB8AC3E}">
        <p14:creationId xmlns:p14="http://schemas.microsoft.com/office/powerpoint/2010/main" val="165564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そこで今回提案するのが，低需要情報を一定期間生存させる複製配置手法です．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データ要求時の</a:t>
            </a:r>
            <a:r>
              <a:rPr kumimoji="1" lang="en-US" altLang="ja-JP" dirty="0"/>
              <a:t>〜〜〜</a:t>
            </a:r>
            <a:r>
              <a:rPr kumimoji="1" lang="ja-JP" altLang="en-US"/>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低需要情報はカッコウ探索を用いてノードを選出し，複製配置を行います．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ストレージ容量節約のため，低需要情報の複製配置を開始してから一定期間データ要求がない場合，</a:t>
            </a:r>
            <a:r>
              <a:rPr lang="ja-JP" altLang="en-US"/>
              <a:t>複製配置を取りやめます．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これにより，情報を一定期間生存させつつ，ストレージ使用量を抑えます．</a:t>
            </a:r>
            <a:endParaRPr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7</a:t>
            </a:fld>
            <a:endParaRPr kumimoji="1" lang="ja-JP" altLang="en-US"/>
          </a:p>
        </p:txBody>
      </p:sp>
    </p:spTree>
    <p:extLst>
      <p:ext uri="{BB962C8B-B14F-4D97-AF65-F5344CB8AC3E}">
        <p14:creationId xmlns:p14="http://schemas.microsoft.com/office/powerpoint/2010/main" val="82811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メタヒューリスティック</a:t>
            </a:r>
            <a:endParaRPr kumimoji="1" lang="en-US" altLang="ja-JP"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多数</a:t>
            </a:r>
            <a:r>
              <a:rPr kumimoji="1" lang="ja-JP" altLang="en-US" dirty="0"/>
              <a:t>の変数を有する関数の最小値あるいは最大値を与える最適解を求める計算手法</a:t>
            </a:r>
            <a:endParaRPr kumimoji="1" lang="en-US" altLang="ja-JP" dirty="0"/>
          </a:p>
          <a:p>
            <a:endParaRPr kumimoji="1" lang="en-US" altLang="ja-JP" dirty="0"/>
          </a:p>
          <a:p>
            <a:pPr marL="171450" indent="-171450">
              <a:buFont typeface="Arial" panose="020B0604020202020204" pitchFamily="34" charset="0"/>
              <a:buChar char="•"/>
            </a:pPr>
            <a:r>
              <a:rPr kumimoji="1" lang="en-US" altLang="ja-JP" dirty="0"/>
              <a:t>Levy walk</a:t>
            </a:r>
            <a:r>
              <a:rPr kumimoji="1" lang="ja-JP" altLang="en-US"/>
              <a:t>と</a:t>
            </a:r>
            <a:r>
              <a:rPr kumimoji="1" lang="en-US" altLang="ja-JP" dirty="0"/>
              <a:t>Levy Flight</a:t>
            </a:r>
            <a:r>
              <a:rPr kumimoji="1" lang="ja-JP" altLang="en-US"/>
              <a:t>の違い</a:t>
            </a:r>
            <a:endParaRPr kumimoji="1" lang="en-US" altLang="ja-JP" dirty="0"/>
          </a:p>
          <a:p>
            <a:pPr marL="628650" lvl="1" indent="-171450">
              <a:buFont typeface="Arial" panose="020B0604020202020204" pitchFamily="34" charset="0"/>
              <a:buChar char="•"/>
            </a:pPr>
            <a:r>
              <a:rPr kumimoji="1" lang="ja-JP" altLang="en-US"/>
              <a:t>移動速度の違い</a:t>
            </a:r>
            <a:endParaRPr kumimoji="1" lang="en-US" altLang="ja-JP" dirty="0"/>
          </a:p>
          <a:p>
            <a:pPr marL="1085850" lvl="2" indent="-171450">
              <a:buFont typeface="Arial" panose="020B0604020202020204" pitchFamily="34" charset="0"/>
              <a:buChar char="•"/>
            </a:pPr>
            <a:r>
              <a:rPr kumimoji="1" lang="en-US" altLang="ja-JP" dirty="0"/>
              <a:t>Levy Flight</a:t>
            </a:r>
          </a:p>
          <a:p>
            <a:pPr marL="1543050" lvl="3" indent="-171450">
              <a:buFont typeface="Arial" panose="020B0604020202020204" pitchFamily="34" charset="0"/>
              <a:buChar char="•"/>
            </a:pPr>
            <a:r>
              <a:rPr kumimoji="1" lang="ja-JP" altLang="en-US"/>
              <a:t>近場はゆっくりと移動し、長距離は高速で移動する</a:t>
            </a:r>
            <a:endParaRPr kumimoji="1" lang="en-US" altLang="ja-JP" dirty="0"/>
          </a:p>
          <a:p>
            <a:pPr marL="1543050" lvl="3" indent="-171450">
              <a:buFont typeface="Arial" panose="020B0604020202020204" pitchFamily="34" charset="0"/>
              <a:buChar char="•"/>
            </a:pPr>
            <a:r>
              <a:rPr kumimoji="1" lang="ja-JP" altLang="en-US"/>
              <a:t>非物理的</a:t>
            </a:r>
            <a:endParaRPr kumimoji="1" lang="en-US" altLang="ja-JP" dirty="0"/>
          </a:p>
          <a:p>
            <a:pPr marL="1085850" lvl="2" indent="-171450">
              <a:buFont typeface="Arial" panose="020B0604020202020204" pitchFamily="34" charset="0"/>
              <a:buChar char="•"/>
            </a:pPr>
            <a:r>
              <a:rPr kumimoji="1" lang="en-US" altLang="ja-JP" dirty="0"/>
              <a:t>Levy Walk</a:t>
            </a:r>
          </a:p>
          <a:p>
            <a:pPr marL="1543050" lvl="3" indent="-171450">
              <a:buFont typeface="Arial" panose="020B0604020202020204" pitchFamily="34" charset="0"/>
              <a:buChar char="•"/>
            </a:pPr>
            <a:r>
              <a:rPr kumimoji="1" lang="ja-JP" altLang="en-US"/>
              <a:t>移動距離によって速度は変化しない</a:t>
            </a:r>
            <a:endParaRPr kumimoji="1" lang="en-US" altLang="ja-JP" dirty="0"/>
          </a:p>
          <a:p>
            <a:pPr marL="1543050" lvl="3" indent="-171450">
              <a:buFont typeface="Arial" panose="020B0604020202020204" pitchFamily="34" charset="0"/>
              <a:buChar char="•"/>
            </a:pPr>
            <a:r>
              <a:rPr kumimoji="1" lang="ja-JP" altLang="en-US"/>
              <a:t>長距離移動には時間がかかる</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8</a:t>
            </a:fld>
            <a:endParaRPr kumimoji="1" lang="ja-JP" altLang="en-US"/>
          </a:p>
        </p:txBody>
      </p:sp>
    </p:spTree>
    <p:extLst>
      <p:ext uri="{BB962C8B-B14F-4D97-AF65-F5344CB8AC3E}">
        <p14:creationId xmlns:p14="http://schemas.microsoft.com/office/powerpoint/2010/main" val="40108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続いて実験の概要についてです．</a:t>
            </a:r>
            <a:endParaRPr kumimoji="1" lang="en-US" altLang="ja-JP" dirty="0"/>
          </a:p>
          <a:p>
            <a:r>
              <a:rPr kumimoji="1" lang="en-US" altLang="ja-JP" dirty="0" err="1"/>
              <a:t>Peersim</a:t>
            </a:r>
            <a:r>
              <a:rPr kumimoji="1" lang="ja-JP" altLang="en-US"/>
              <a:t>を用いて提案手法の実装とシミュレーションを行いました．</a:t>
            </a:r>
            <a:endParaRPr kumimoji="1" lang="en-US" altLang="ja-JP" dirty="0"/>
          </a:p>
          <a:p>
            <a:r>
              <a:rPr kumimoji="1" lang="en-US" altLang="ja-JP" dirty="0" err="1"/>
              <a:t>Peersim</a:t>
            </a:r>
            <a:r>
              <a:rPr kumimoji="1" lang="ja-JP" altLang="en-US"/>
              <a:t>とは</a:t>
            </a:r>
            <a:r>
              <a:rPr kumimoji="1" lang="en-US" altLang="ja-JP" dirty="0"/>
              <a:t>〜〜</a:t>
            </a:r>
            <a:r>
              <a:rPr kumimoji="1" lang="ja-JP" altLang="en-US"/>
              <a:t>．</a:t>
            </a:r>
            <a:endParaRPr kumimoji="1" lang="en-US" altLang="ja-JP" dirty="0"/>
          </a:p>
          <a:p>
            <a:endParaRPr kumimoji="1" lang="en-US" altLang="ja-JP" dirty="0"/>
          </a:p>
          <a:p>
            <a:r>
              <a:rPr kumimoji="1" lang="ja-JP" altLang="en-US"/>
              <a:t>比較内容は４つの複製配置手法の評価を比較します．</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9</a:t>
            </a:fld>
            <a:endParaRPr kumimoji="1" lang="ja-JP" altLang="en-US"/>
          </a:p>
        </p:txBody>
      </p:sp>
    </p:spTree>
    <p:extLst>
      <p:ext uri="{BB962C8B-B14F-4D97-AF65-F5344CB8AC3E}">
        <p14:creationId xmlns:p14="http://schemas.microsoft.com/office/powerpoint/2010/main" val="103113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シミュレーションは以下のシナリオに従い進行します．</a:t>
            </a:r>
            <a:endParaRPr kumimoji="1" lang="en-US" altLang="ja-JP" dirty="0"/>
          </a:p>
          <a:p>
            <a:endParaRPr kumimoji="1" lang="en-US" altLang="ja-JP" dirty="0"/>
          </a:p>
          <a:p>
            <a:r>
              <a:rPr kumimoji="1" lang="ja-JP" altLang="en-US"/>
              <a:t>シナリオの</a:t>
            </a:r>
            <a:r>
              <a:rPr kumimoji="1" lang="en-US" altLang="ja-JP" dirty="0"/>
              <a:t>1〜5</a:t>
            </a:r>
            <a:r>
              <a:rPr kumimoji="1" lang="ja-JP" altLang="en-US"/>
              <a:t>が完了で</a:t>
            </a:r>
            <a:r>
              <a:rPr kumimoji="1" lang="en-US" altLang="ja-JP" dirty="0"/>
              <a:t>1</a:t>
            </a:r>
            <a:r>
              <a:rPr kumimoji="1" lang="ja-JP" altLang="en-US"/>
              <a:t>サイクル</a:t>
            </a:r>
            <a:endParaRPr kumimoji="1" lang="en-US" altLang="ja-JP" dirty="0"/>
          </a:p>
          <a:p>
            <a:endParaRPr kumimoji="1" lang="en-US" altLang="ja-JP" dirty="0"/>
          </a:p>
          <a:p>
            <a:r>
              <a:rPr kumimoji="1" lang="ja-JP" altLang="en-US"/>
              <a:t>初期のデータ配置は？</a:t>
            </a:r>
            <a:endParaRPr kumimoji="1" lang="en-US" altLang="ja-JP" dirty="0"/>
          </a:p>
          <a:p>
            <a:r>
              <a:rPr kumimoji="1" lang="ja-JP" altLang="en-US"/>
              <a:t>ネットワーク形成時点ではデータはない．あるデータが初めてデータ要求された（アップロード）サイクルでは，データ検索，複製配置を行わず，直接データ配置を行う</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10</a:t>
            </a:fld>
            <a:endParaRPr kumimoji="1" lang="ja-JP" altLang="en-US"/>
          </a:p>
        </p:txBody>
      </p:sp>
    </p:spTree>
    <p:extLst>
      <p:ext uri="{BB962C8B-B14F-4D97-AF65-F5344CB8AC3E}">
        <p14:creationId xmlns:p14="http://schemas.microsoft.com/office/powerpoint/2010/main" val="374506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83228FC-489A-4ED2-A054-884AAE121656}" type="datetime1">
              <a:rPr kumimoji="1" lang="ja-JP" altLang="en-US" smtClean="0"/>
              <a:t>2019/2/13</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4B259E-A4AB-4FC2-896B-65961FDB8F0F}"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40559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EC3151-9D1E-4593-9942-0377CA1966B2}" type="datetime1">
              <a:rPr kumimoji="1" lang="ja-JP" altLang="en-US" smtClean="0"/>
              <a:t>2019/2/13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9591771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C24A77-C361-486C-B1D4-6DF26B54BF95}" type="datetime1">
              <a:rPr kumimoji="1" lang="ja-JP" altLang="en-US" smtClean="0"/>
              <a:t>2019/2/13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41955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E01C7376-A53D-4899-9670-FB190108FC31}" type="datetime1">
              <a:rPr kumimoji="1" lang="ja-JP" altLang="en-US" smtClean="0"/>
              <a:t>2019/2/13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94811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C0BAC15-24E2-4529-95B0-614D7D03D21B}" type="datetime1">
              <a:rPr kumimoji="1" lang="ja-JP" altLang="en-US" smtClean="0"/>
              <a:t>2019/2/13</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476285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Date Placeholder 4"/>
          <p:cNvSpPr>
            <a:spLocks noGrp="1"/>
          </p:cNvSpPr>
          <p:nvPr>
            <p:ph type="dt" sz="half" idx="10"/>
          </p:nvPr>
        </p:nvSpPr>
        <p:spPr/>
        <p:txBody>
          <a:bodyPr/>
          <a:lstStyle/>
          <a:p>
            <a:fld id="{A4742437-2F5E-4D34-A876-B1B17D5537D4}" type="datetime1">
              <a:rPr kumimoji="1" lang="ja-JP" altLang="en-US" smtClean="0"/>
              <a:t>2019/2/13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90159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04A8BAA-B7AC-4D6B-824D-F3585913B44C}" type="datetime1">
              <a:rPr kumimoji="1" lang="ja-JP" altLang="en-US" smtClean="0"/>
              <a:t>2019/2/13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388067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6C564CF-1606-414A-B5A2-75C75D81B17B}" type="datetime1">
              <a:rPr kumimoji="1" lang="ja-JP" altLang="en-US" smtClean="0"/>
              <a:t>2019/2/13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198433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EBCC9-E4F6-446E-991B-1DF90B6256B0}" type="datetime1">
              <a:rPr kumimoji="1" lang="ja-JP" altLang="en-US" smtClean="0"/>
              <a:t>2019/2/13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69209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8EC3151-9D1E-4593-9942-0377CA1966B2}" type="datetime1">
              <a:rPr kumimoji="1" lang="ja-JP" altLang="en-US" smtClean="0"/>
              <a:t>2019/2/13</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613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BF9DA8D-45E4-44EC-B6B7-4D4503E62A1A}" type="datetime1">
              <a:rPr kumimoji="1" lang="ja-JP" altLang="en-US" smtClean="0"/>
              <a:t>2019/2/13</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251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あああ</a:t>
            </a:r>
            <a:endParaRPr lang="en-US" altLang="ja-JP" dirty="0"/>
          </a:p>
          <a:p>
            <a:pPr lvl="1"/>
            <a:r>
              <a:rPr lang="ja-JP" altLang="en-US"/>
              <a:t>マスター テキストの書式設定</a:t>
            </a:r>
            <a:endParaRPr lang="en-US" altLang="ja-JP" dirty="0"/>
          </a:p>
          <a:p>
            <a:pPr lvl="2"/>
            <a:r>
              <a:rPr lang="ja-JP" altLang="en-US"/>
              <a:t>ああああ</a:t>
            </a:r>
            <a:endParaRPr lang="en-US" altLang="ja-JP" dirty="0"/>
          </a:p>
          <a:p>
            <a:pPr lvl="3"/>
            <a:r>
              <a:rPr lang="ja-JP" altLang="en-US"/>
              <a:t>いいいい</a:t>
            </a:r>
            <a:endParaRPr lang="en-US" altLang="ja-JP" dirty="0"/>
          </a:p>
          <a:p>
            <a:pPr lvl="4"/>
            <a:r>
              <a:rPr lang="ja-JP" altLang="en-US"/>
              <a:t>ううう</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8EC3151-9D1E-4593-9942-0377CA1966B2}" type="datetime1">
              <a:rPr kumimoji="1" lang="ja-JP" altLang="en-US" smtClean="0"/>
              <a:t>2019/2/13</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118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Wingdings" pitchFamily="2" charset="2"/>
        <a:buChar char="n"/>
        <a:defRPr kumimoji="1" sz="3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7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5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3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1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ooks.google.co.jp/books?id=s6VeDwAAQBAJ&amp;pg=PA158&amp;lpg=PA158&amp;dq=&#12459;&#12483;&#12467;&#12454;&#25506;&#32034;+&#12450;&#12523;&#12468;&#12522;&#12474;&#12512;&amp;source=bl&amp;ots=RGYNCbUvkD&amp;sig=9DfqXvcwT-soijUb0OuYYQgvw0E&amp;hl=ja&amp;sa=X&amp;ved=2ahUKEwj84uXD2treAhVbMd4KHeLSAfgQ6AEwCHoECAIQAQ#v=onepage&amp;q=&#12459;&#12483;&#12467;&#12454;&#25506;&#32034;%20&#12450;&#12523;&#12468;&#12522;&#12474;&#12512;&amp;f=fal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9.xml.rels><?xml version="1.0" encoding="UTF-8" standalone="yes"?>
<Relationships xmlns="http://schemas.openxmlformats.org/package/2006/relationships"><Relationship Id="rId3" Type="http://schemas.openxmlformats.org/officeDocument/2006/relationships/hyperlink" Target="http://peersim.sourceforg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71073" y="1214438"/>
            <a:ext cx="9849853" cy="2387600"/>
          </a:xfrm>
        </p:spPr>
        <p:txBody>
          <a:bodyPr>
            <a:noAutofit/>
          </a:bodyPr>
          <a:lstStyle/>
          <a:p>
            <a:r>
              <a:rPr lang="ja-JP" altLang="en-US" sz="4200" dirty="0"/>
              <a:t>カッコウ探索</a:t>
            </a:r>
            <a:r>
              <a:rPr lang="ja-JP" altLang="en-US" sz="4200"/>
              <a:t>を用いた</a:t>
            </a:r>
            <a:br>
              <a:rPr lang="en-US" altLang="ja-JP" sz="4200" dirty="0"/>
            </a:br>
            <a:r>
              <a:rPr lang="ja-JP" altLang="en-US" sz="4200"/>
              <a:t>アドホックネットワーク上</a:t>
            </a:r>
            <a:r>
              <a:rPr lang="ja-JP" altLang="en-US" sz="4200" dirty="0"/>
              <a:t>のデータ配置</a:t>
            </a:r>
            <a:endParaRPr kumimoji="1" lang="ja-JP" altLang="en-US" sz="4200" dirty="0"/>
          </a:p>
        </p:txBody>
      </p:sp>
      <p:sp>
        <p:nvSpPr>
          <p:cNvPr id="3" name="サブタイトル 2"/>
          <p:cNvSpPr>
            <a:spLocks noGrp="1"/>
          </p:cNvSpPr>
          <p:nvPr>
            <p:ph type="subTitle" idx="1"/>
          </p:nvPr>
        </p:nvSpPr>
        <p:spPr/>
        <p:txBody>
          <a:bodyPr>
            <a:normAutofit fontScale="92500" lnSpcReduction="10000"/>
          </a:bodyPr>
          <a:lstStyle/>
          <a:p>
            <a:endParaRPr kumimoji="1" lang="en-US" altLang="ja-JP" dirty="0"/>
          </a:p>
          <a:p>
            <a:r>
              <a:rPr lang="ja-JP" altLang="en-US" dirty="0"/>
              <a:t>林原研究室</a:t>
            </a:r>
            <a:endParaRPr lang="en-US" altLang="ja-JP" dirty="0"/>
          </a:p>
          <a:p>
            <a:r>
              <a:rPr lang="en-US" altLang="ja-JP" dirty="0"/>
              <a:t>B4 </a:t>
            </a:r>
            <a:r>
              <a:rPr lang="ja-JP" altLang="en-US" dirty="0"/>
              <a:t>黒川岳児</a:t>
            </a:r>
            <a:endParaRPr kumimoji="1" lang="ja-JP" altLang="en-US"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a:t>
            </a:fld>
            <a:endParaRPr kumimoji="1" lang="ja-JP" altLang="en-US"/>
          </a:p>
        </p:txBody>
      </p:sp>
    </p:spTree>
    <p:extLst>
      <p:ext uri="{BB962C8B-B14F-4D97-AF65-F5344CB8AC3E}">
        <p14:creationId xmlns:p14="http://schemas.microsoft.com/office/powerpoint/2010/main" val="171166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a:t>シミュレーション</a:t>
            </a:r>
            <a:endParaRPr kumimoji="1" lang="ja-JP" altLang="en-US" dirty="0"/>
          </a:p>
        </p:txBody>
      </p:sp>
      <p:sp>
        <p:nvSpPr>
          <p:cNvPr id="3" name="コンテンツ プレースホルダー 2"/>
          <p:cNvSpPr>
            <a:spLocks noGrp="1"/>
          </p:cNvSpPr>
          <p:nvPr>
            <p:ph idx="1"/>
          </p:nvPr>
        </p:nvSpPr>
        <p:spPr>
          <a:xfrm>
            <a:off x="1371600" y="1273629"/>
            <a:ext cx="9601200" cy="5179757"/>
          </a:xfrm>
        </p:spPr>
        <p:txBody>
          <a:bodyPr>
            <a:normAutofit fontScale="92500" lnSpcReduction="10000"/>
          </a:bodyPr>
          <a:lstStyle/>
          <a:p>
            <a:r>
              <a:rPr lang="ja-JP" altLang="en-US" dirty="0"/>
              <a:t>シナリオ</a:t>
            </a:r>
            <a:endParaRPr kumimoji="1" lang="en-US" altLang="ja-JP" dirty="0"/>
          </a:p>
          <a:p>
            <a:pPr marL="914400" lvl="1" indent="-457200">
              <a:buFont typeface="+mj-lt"/>
              <a:buAutoNum type="arabicPeriod"/>
            </a:pPr>
            <a:r>
              <a:rPr kumimoji="1" lang="ja-JP" altLang="en-US" dirty="0"/>
              <a:t>各ノードのデータ要求</a:t>
            </a:r>
            <a:endParaRPr kumimoji="1" lang="en-US" altLang="ja-JP" dirty="0"/>
          </a:p>
          <a:p>
            <a:pPr marL="914400" lvl="1" indent="-457200">
              <a:buFont typeface="+mj-lt"/>
              <a:buAutoNum type="arabicPeriod"/>
            </a:pPr>
            <a:r>
              <a:rPr lang="ja-JP" altLang="en-US" dirty="0"/>
              <a:t>複製数の計測</a:t>
            </a:r>
            <a:endParaRPr lang="en-US" altLang="ja-JP" dirty="0"/>
          </a:p>
          <a:p>
            <a:pPr marL="914400" lvl="1" indent="-457200">
              <a:buFont typeface="+mj-lt"/>
              <a:buAutoNum type="arabicPeriod"/>
            </a:pPr>
            <a:r>
              <a:rPr lang="ja-JP" altLang="en-US" dirty="0"/>
              <a:t>影山らの提案手法と，本提案手法のみ，低需要情報があれば複製配置</a:t>
            </a:r>
            <a:endParaRPr lang="en-US" altLang="ja-JP" dirty="0"/>
          </a:p>
          <a:p>
            <a:pPr marL="914400" lvl="1" indent="-457200">
              <a:buFont typeface="+mj-lt"/>
              <a:buAutoNum type="arabicPeriod"/>
            </a:pPr>
            <a:r>
              <a:rPr lang="ja-JP" altLang="en-US" dirty="0"/>
              <a:t>情報</a:t>
            </a:r>
            <a:r>
              <a:rPr kumimoji="1" lang="ja-JP" altLang="en-US" dirty="0"/>
              <a:t>の削除</a:t>
            </a:r>
            <a:endParaRPr kumimoji="1" lang="en-US" altLang="ja-JP" dirty="0"/>
          </a:p>
          <a:p>
            <a:pPr marL="914400" lvl="1" indent="-457200">
              <a:buFont typeface="+mj-lt"/>
              <a:buAutoNum type="arabicPeriod"/>
            </a:pPr>
            <a:r>
              <a:rPr lang="ja-JP" altLang="en-US" dirty="0"/>
              <a:t>ノードの参加・離脱</a:t>
            </a:r>
            <a:endParaRPr kumimoji="1" lang="en-US" altLang="ja-JP" dirty="0"/>
          </a:p>
          <a:p>
            <a:pPr marL="914400" lvl="2" indent="0">
              <a:buNone/>
            </a:pPr>
            <a:endParaRPr kumimoji="1" lang="en-US" altLang="ja-JP" dirty="0"/>
          </a:p>
          <a:p>
            <a:r>
              <a:rPr kumimoji="1" lang="ja-JP" altLang="en-US" dirty="0"/>
              <a:t>環境</a:t>
            </a:r>
            <a:endParaRPr kumimoji="1" lang="en-US" altLang="ja-JP" dirty="0"/>
          </a:p>
          <a:p>
            <a:pPr lvl="1"/>
            <a:r>
              <a:rPr lang="ja-JP" altLang="en-US" dirty="0"/>
              <a:t>ノード数：</a:t>
            </a:r>
            <a:r>
              <a:rPr lang="en-US" altLang="ja-JP" dirty="0"/>
              <a:t>2000</a:t>
            </a:r>
            <a:r>
              <a:rPr lang="ja-JP" altLang="en-US" dirty="0"/>
              <a:t>個</a:t>
            </a:r>
            <a:endParaRPr lang="en-US" altLang="ja-JP" dirty="0"/>
          </a:p>
          <a:p>
            <a:pPr lvl="1"/>
            <a:r>
              <a:rPr kumimoji="1" lang="ja-JP" altLang="en-US" dirty="0"/>
              <a:t>サイクル数：</a:t>
            </a:r>
            <a:r>
              <a:rPr kumimoji="1" lang="en-US" altLang="ja-JP" dirty="0"/>
              <a:t>500</a:t>
            </a:r>
            <a:r>
              <a:rPr kumimoji="1" lang="ja-JP" altLang="en-US" dirty="0"/>
              <a:t>サイクル</a:t>
            </a:r>
            <a:endParaRPr kumimoji="1" lang="en-US" altLang="ja-JP" dirty="0"/>
          </a:p>
          <a:p>
            <a:pPr lvl="1"/>
            <a:r>
              <a:rPr lang="ja-JP" altLang="en-US" dirty="0"/>
              <a:t>情報の種類：</a:t>
            </a:r>
            <a:r>
              <a:rPr lang="en-US" altLang="ja-JP" dirty="0"/>
              <a:t>50</a:t>
            </a:r>
            <a:r>
              <a:rPr lang="ja-JP" altLang="en-US" dirty="0"/>
              <a:t>種類</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10</a:t>
            </a:fld>
            <a:endParaRPr kumimoji="1" lang="ja-JP" altLang="en-US" b="1"/>
          </a:p>
        </p:txBody>
      </p:sp>
    </p:spTree>
    <p:extLst>
      <p:ext uri="{BB962C8B-B14F-4D97-AF65-F5344CB8AC3E}">
        <p14:creationId xmlns:p14="http://schemas.microsoft.com/office/powerpoint/2010/main" val="80785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a:t>シミュレーション結果</a:t>
            </a:r>
            <a:endParaRPr kumimoji="1" lang="ja-JP" altLang="en-US" dirty="0"/>
          </a:p>
        </p:txBody>
      </p:sp>
      <p:sp>
        <p:nvSpPr>
          <p:cNvPr id="3" name="コンテンツ プレースホルダー 2"/>
          <p:cNvSpPr>
            <a:spLocks noGrp="1"/>
          </p:cNvSpPr>
          <p:nvPr>
            <p:ph idx="1"/>
          </p:nvPr>
        </p:nvSpPr>
        <p:spPr>
          <a:xfrm>
            <a:off x="1358171" y="1338631"/>
            <a:ext cx="9601200" cy="1142804"/>
          </a:xfrm>
        </p:spPr>
        <p:txBody>
          <a:bodyPr>
            <a:normAutofit/>
          </a:bodyPr>
          <a:lstStyle/>
          <a:p>
            <a:r>
              <a:rPr lang="ja-JP" altLang="en-US" dirty="0"/>
              <a:t>複製配置手法ごと</a:t>
            </a:r>
            <a:r>
              <a:rPr kumimoji="1" lang="ja-JP" altLang="en-US" dirty="0"/>
              <a:t>の複製数の推移</a:t>
            </a:r>
            <a:endParaRPr lang="en-US" altLang="ja-JP" sz="3000" dirty="0"/>
          </a:p>
        </p:txBody>
      </p:sp>
      <p:sp>
        <p:nvSpPr>
          <p:cNvPr id="7" name="コンテンツ プレースホルダー 2">
            <a:extLst>
              <a:ext uri="{FF2B5EF4-FFF2-40B4-BE49-F238E27FC236}">
                <a16:creationId xmlns:a16="http://schemas.microsoft.com/office/drawing/2014/main" id="{DEE3E708-2A7C-BD4A-94C2-9388A6F2FB95}"/>
              </a:ext>
            </a:extLst>
          </p:cNvPr>
          <p:cNvSpPr txBox="1">
            <a:spLocks/>
          </p:cNvSpPr>
          <p:nvPr/>
        </p:nvSpPr>
        <p:spPr>
          <a:xfrm>
            <a:off x="7385019" y="2067103"/>
            <a:ext cx="4925785" cy="14532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457200" indent="-457200"/>
            <a:r>
              <a:rPr lang="ja-JP" altLang="en-US" dirty="0"/>
              <a:t>本提案手法</a:t>
            </a:r>
            <a:r>
              <a:rPr lang="en-US" altLang="ja-JP" dirty="0"/>
              <a:t>(Cuckoo)</a:t>
            </a:r>
          </a:p>
          <a:p>
            <a:pPr lvl="1"/>
            <a:r>
              <a:rPr lang="ja-JP" altLang="en-US" sz="2400" dirty="0"/>
              <a:t>一定期間複製数を維持し続け，その後消滅している</a:t>
            </a:r>
          </a:p>
          <a:p>
            <a:endParaRPr lang="en-US" altLang="ja-JP" dirty="0"/>
          </a:p>
        </p:txBody>
      </p:sp>
      <p:grpSp>
        <p:nvGrpSpPr>
          <p:cNvPr id="11" name="グループ化 10">
            <a:extLst>
              <a:ext uri="{FF2B5EF4-FFF2-40B4-BE49-F238E27FC236}">
                <a16:creationId xmlns:a16="http://schemas.microsoft.com/office/drawing/2014/main" id="{7E67E402-E79B-2649-9195-20878EF213FD}"/>
              </a:ext>
            </a:extLst>
          </p:cNvPr>
          <p:cNvGrpSpPr/>
          <p:nvPr/>
        </p:nvGrpSpPr>
        <p:grpSpPr>
          <a:xfrm>
            <a:off x="165880" y="2016735"/>
            <a:ext cx="6655467" cy="4790540"/>
            <a:chOff x="778043" y="3353416"/>
            <a:chExt cx="4467727" cy="3215826"/>
          </a:xfrm>
        </p:grpSpPr>
        <p:sp>
          <p:nvSpPr>
            <p:cNvPr id="10" name="正方形/長方形 9">
              <a:extLst>
                <a:ext uri="{FF2B5EF4-FFF2-40B4-BE49-F238E27FC236}">
                  <a16:creationId xmlns:a16="http://schemas.microsoft.com/office/drawing/2014/main" id="{75BF41BE-1DF1-C547-9D31-0650634FFCA5}"/>
                </a:ext>
              </a:extLst>
            </p:cNvPr>
            <p:cNvSpPr/>
            <p:nvPr/>
          </p:nvSpPr>
          <p:spPr>
            <a:xfrm>
              <a:off x="778043" y="3353416"/>
              <a:ext cx="4467727" cy="3215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bg1"/>
                  </a:solidFill>
                </a:ln>
                <a:solidFill>
                  <a:schemeClr val="bg1"/>
                </a:solidFill>
              </a:endParaRPr>
            </a:p>
          </p:txBody>
        </p:sp>
        <p:pic>
          <p:nvPicPr>
            <p:cNvPr id="6" name="図 5">
              <a:extLst>
                <a:ext uri="{FF2B5EF4-FFF2-40B4-BE49-F238E27FC236}">
                  <a16:creationId xmlns:a16="http://schemas.microsoft.com/office/drawing/2014/main" id="{57E880DB-37EA-0940-9594-99A16E6D1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43" y="3353416"/>
              <a:ext cx="4467727" cy="3127409"/>
            </a:xfrm>
            <a:prstGeom prst="rect">
              <a:avLst/>
            </a:prstGeom>
          </p:spPr>
        </p:pic>
      </p:grpSp>
      <p:sp>
        <p:nvSpPr>
          <p:cNvPr id="8" name="正方形/長方形 7">
            <a:extLst>
              <a:ext uri="{FF2B5EF4-FFF2-40B4-BE49-F238E27FC236}">
                <a16:creationId xmlns:a16="http://schemas.microsoft.com/office/drawing/2014/main" id="{1D9DFAE5-3BD0-3C48-BF69-155FF13505BE}"/>
              </a:ext>
            </a:extLst>
          </p:cNvPr>
          <p:cNvSpPr/>
          <p:nvPr/>
        </p:nvSpPr>
        <p:spPr>
          <a:xfrm>
            <a:off x="2456383" y="5824602"/>
            <a:ext cx="462181" cy="53708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B44A715-3607-5340-908E-BBBC2ACAC01C}"/>
              </a:ext>
            </a:extLst>
          </p:cNvPr>
          <p:cNvSpPr/>
          <p:nvPr/>
        </p:nvSpPr>
        <p:spPr>
          <a:xfrm>
            <a:off x="3482236" y="6062597"/>
            <a:ext cx="562681" cy="29908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D351E65-875B-9E41-8540-5FF36D76A420}"/>
              </a:ext>
            </a:extLst>
          </p:cNvPr>
          <p:cNvGrpSpPr/>
          <p:nvPr/>
        </p:nvGrpSpPr>
        <p:grpSpPr>
          <a:xfrm>
            <a:off x="2909570" y="1842566"/>
            <a:ext cx="4572000" cy="3279013"/>
            <a:chOff x="2909570" y="1842566"/>
            <a:chExt cx="4572000" cy="3279013"/>
          </a:xfrm>
        </p:grpSpPr>
        <p:sp>
          <p:nvSpPr>
            <p:cNvPr id="22" name="正方形/長方形 21">
              <a:extLst>
                <a:ext uri="{FF2B5EF4-FFF2-40B4-BE49-F238E27FC236}">
                  <a16:creationId xmlns:a16="http://schemas.microsoft.com/office/drawing/2014/main" id="{A1FCC47F-636A-354E-BFEF-4F91A2325769}"/>
                </a:ext>
              </a:extLst>
            </p:cNvPr>
            <p:cNvSpPr/>
            <p:nvPr/>
          </p:nvSpPr>
          <p:spPr>
            <a:xfrm>
              <a:off x="2909570" y="1842566"/>
              <a:ext cx="4475449" cy="32790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3CDDF625-8555-1C48-B0FA-058AAF211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570" y="1842566"/>
              <a:ext cx="4572000" cy="3200400"/>
            </a:xfrm>
            <a:prstGeom prst="rect">
              <a:avLst/>
            </a:prstGeom>
          </p:spPr>
        </p:pic>
      </p:grpSp>
      <p:grpSp>
        <p:nvGrpSpPr>
          <p:cNvPr id="25" name="グループ化 24">
            <a:extLst>
              <a:ext uri="{FF2B5EF4-FFF2-40B4-BE49-F238E27FC236}">
                <a16:creationId xmlns:a16="http://schemas.microsoft.com/office/drawing/2014/main" id="{5E3A7DC3-5EC3-EE41-8FF2-EA15ABAE27F3}"/>
              </a:ext>
            </a:extLst>
          </p:cNvPr>
          <p:cNvGrpSpPr/>
          <p:nvPr/>
        </p:nvGrpSpPr>
        <p:grpSpPr>
          <a:xfrm>
            <a:off x="6821347" y="3438449"/>
            <a:ext cx="4572000" cy="3287647"/>
            <a:chOff x="7385019" y="3519628"/>
            <a:chExt cx="4572000" cy="3287647"/>
          </a:xfrm>
        </p:grpSpPr>
        <p:sp>
          <p:nvSpPr>
            <p:cNvPr id="24" name="正方形/長方形 23">
              <a:extLst>
                <a:ext uri="{FF2B5EF4-FFF2-40B4-BE49-F238E27FC236}">
                  <a16:creationId xmlns:a16="http://schemas.microsoft.com/office/drawing/2014/main" id="{7104BA59-E50E-7245-923A-E9650045EC8C}"/>
                </a:ext>
              </a:extLst>
            </p:cNvPr>
            <p:cNvSpPr/>
            <p:nvPr/>
          </p:nvSpPr>
          <p:spPr>
            <a:xfrm>
              <a:off x="7385019" y="3519628"/>
              <a:ext cx="4572000" cy="3287647"/>
            </a:xfrm>
            <a:prstGeom prst="rect">
              <a:avLst/>
            </a:prstGeom>
            <a:solidFill>
              <a:schemeClr val="bg1"/>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7EE70A68-5B7C-B546-9E3D-CCBAEABC78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019" y="3521379"/>
              <a:ext cx="4572000" cy="3200400"/>
            </a:xfrm>
            <a:prstGeom prst="rect">
              <a:avLst/>
            </a:prstGeom>
          </p:spPr>
        </p:pic>
      </p:grpSp>
      <p:sp>
        <p:nvSpPr>
          <p:cNvPr id="4" name="スライド番号プレースホルダー 3"/>
          <p:cNvSpPr>
            <a:spLocks noGrp="1"/>
          </p:cNvSpPr>
          <p:nvPr>
            <p:ph type="sldNum" sz="quarter" idx="12"/>
          </p:nvPr>
        </p:nvSpPr>
        <p:spPr>
          <a:xfrm>
            <a:off x="10349558" y="6342920"/>
            <a:ext cx="1596292" cy="404614"/>
          </a:xfrm>
        </p:spPr>
        <p:txBody>
          <a:bodyPr/>
          <a:lstStyle/>
          <a:p>
            <a:fld id="{174B259E-A4AB-4FC2-896B-65961FDB8F0F}" type="slidenum">
              <a:rPr kumimoji="1" lang="ja-JP" altLang="en-US" b="1" smtClean="0"/>
              <a:t>11</a:t>
            </a:fld>
            <a:endParaRPr kumimoji="1" lang="ja-JP" altLang="en-US" b="1"/>
          </a:p>
        </p:txBody>
      </p:sp>
      <p:cxnSp>
        <p:nvCxnSpPr>
          <p:cNvPr id="27" name="直線コネクタ 26">
            <a:extLst>
              <a:ext uri="{FF2B5EF4-FFF2-40B4-BE49-F238E27FC236}">
                <a16:creationId xmlns:a16="http://schemas.microsoft.com/office/drawing/2014/main" id="{9AC16A00-A105-0841-B90E-1FCBCFAC037B}"/>
              </a:ext>
            </a:extLst>
          </p:cNvPr>
          <p:cNvCxnSpPr>
            <a:cxnSpLocks/>
            <a:stCxn id="8" idx="0"/>
          </p:cNvCxnSpPr>
          <p:nvPr/>
        </p:nvCxnSpPr>
        <p:spPr>
          <a:xfrm flipV="1">
            <a:off x="2687474" y="5178729"/>
            <a:ext cx="957600" cy="645873"/>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線コネクタ 28">
            <a:extLst>
              <a:ext uri="{FF2B5EF4-FFF2-40B4-BE49-F238E27FC236}">
                <a16:creationId xmlns:a16="http://schemas.microsoft.com/office/drawing/2014/main" id="{17DB39BE-A207-474D-8414-25282CE215A8}"/>
              </a:ext>
            </a:extLst>
          </p:cNvPr>
          <p:cNvCxnSpPr>
            <a:cxnSpLocks/>
          </p:cNvCxnSpPr>
          <p:nvPr/>
        </p:nvCxnSpPr>
        <p:spPr>
          <a:xfrm flipV="1">
            <a:off x="4044917" y="5611496"/>
            <a:ext cx="2776430" cy="460584"/>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テキスト ボックス 35">
            <a:extLst>
              <a:ext uri="{FF2B5EF4-FFF2-40B4-BE49-F238E27FC236}">
                <a16:creationId xmlns:a16="http://schemas.microsoft.com/office/drawing/2014/main" id="{C7F7876B-C988-0C44-9D98-480121D730C3}"/>
              </a:ext>
            </a:extLst>
          </p:cNvPr>
          <p:cNvSpPr txBox="1"/>
          <p:nvPr/>
        </p:nvSpPr>
        <p:spPr>
          <a:xfrm>
            <a:off x="3343546" y="3297406"/>
            <a:ext cx="633060" cy="369332"/>
          </a:xfrm>
          <a:prstGeom prst="rect">
            <a:avLst/>
          </a:prstGeom>
          <a:solidFill>
            <a:srgbClr val="FF40FF">
              <a:alpha val="25098"/>
            </a:srgbClr>
          </a:solidFill>
          <a:ln w="19050">
            <a:solidFill>
              <a:srgbClr val="7030A0"/>
            </a:solidFill>
          </a:ln>
        </p:spPr>
        <p:txBody>
          <a:bodyPr wrap="square" rtlCol="0">
            <a:spAutoFit/>
          </a:bodyPr>
          <a:lstStyle/>
          <a:p>
            <a:pPr algn="ctr"/>
            <a:r>
              <a:rPr kumimoji="1" lang="en-US" altLang="ja-JP" dirty="0"/>
              <a:t>Path</a:t>
            </a:r>
            <a:endParaRPr kumimoji="1" lang="ja-JP" altLang="en-US"/>
          </a:p>
        </p:txBody>
      </p:sp>
      <p:cxnSp>
        <p:nvCxnSpPr>
          <p:cNvPr id="37" name="直線コネクタ 36">
            <a:extLst>
              <a:ext uri="{FF2B5EF4-FFF2-40B4-BE49-F238E27FC236}">
                <a16:creationId xmlns:a16="http://schemas.microsoft.com/office/drawing/2014/main" id="{6822F7FB-2AC4-4F40-A6D6-1D622572067A}"/>
              </a:ext>
            </a:extLst>
          </p:cNvPr>
          <p:cNvCxnSpPr>
            <a:cxnSpLocks/>
            <a:stCxn id="36" idx="0"/>
          </p:cNvCxnSpPr>
          <p:nvPr/>
        </p:nvCxnSpPr>
        <p:spPr>
          <a:xfrm flipH="1" flipV="1">
            <a:off x="3473242" y="2909952"/>
            <a:ext cx="186834" cy="387454"/>
          </a:xfrm>
          <a:prstGeom prst="line">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テキスト ボックス 39">
            <a:extLst>
              <a:ext uri="{FF2B5EF4-FFF2-40B4-BE49-F238E27FC236}">
                <a16:creationId xmlns:a16="http://schemas.microsoft.com/office/drawing/2014/main" id="{77DA78CF-1395-7A4B-8337-5FE7CF5780A5}"/>
              </a:ext>
            </a:extLst>
          </p:cNvPr>
          <p:cNvSpPr txBox="1"/>
          <p:nvPr/>
        </p:nvSpPr>
        <p:spPr>
          <a:xfrm>
            <a:off x="3500617" y="2222792"/>
            <a:ext cx="845916" cy="369332"/>
          </a:xfrm>
          <a:prstGeom prst="rect">
            <a:avLst/>
          </a:prstGeom>
          <a:solidFill>
            <a:srgbClr val="0432FF">
              <a:alpha val="25490"/>
            </a:srgbClr>
          </a:solidFill>
          <a:ln w="19050">
            <a:solidFill>
              <a:srgbClr val="0432FF"/>
            </a:solidFill>
          </a:ln>
        </p:spPr>
        <p:txBody>
          <a:bodyPr wrap="square" rtlCol="0">
            <a:spAutoFit/>
          </a:bodyPr>
          <a:lstStyle/>
          <a:p>
            <a:pPr algn="ctr"/>
            <a:r>
              <a:rPr lang="en-US" altLang="ja-JP" dirty="0"/>
              <a:t>Owner</a:t>
            </a:r>
            <a:endParaRPr kumimoji="1" lang="ja-JP" altLang="en-US"/>
          </a:p>
        </p:txBody>
      </p:sp>
      <p:cxnSp>
        <p:nvCxnSpPr>
          <p:cNvPr id="41" name="直線コネクタ 40">
            <a:extLst>
              <a:ext uri="{FF2B5EF4-FFF2-40B4-BE49-F238E27FC236}">
                <a16:creationId xmlns:a16="http://schemas.microsoft.com/office/drawing/2014/main" id="{75425C6E-451A-2344-972D-CC693678E605}"/>
              </a:ext>
            </a:extLst>
          </p:cNvPr>
          <p:cNvCxnSpPr>
            <a:cxnSpLocks/>
          </p:cNvCxnSpPr>
          <p:nvPr/>
        </p:nvCxnSpPr>
        <p:spPr>
          <a:xfrm flipH="1">
            <a:off x="3482237" y="2592124"/>
            <a:ext cx="424981" cy="186115"/>
          </a:xfrm>
          <a:prstGeom prst="line">
            <a:avLst/>
          </a:prstGeom>
          <a:ln w="38100" cap="flat" cmpd="sng" algn="ctr">
            <a:solidFill>
              <a:srgbClr val="0432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テキスト ボックス 44">
            <a:extLst>
              <a:ext uri="{FF2B5EF4-FFF2-40B4-BE49-F238E27FC236}">
                <a16:creationId xmlns:a16="http://schemas.microsoft.com/office/drawing/2014/main" id="{5B0039A0-EC88-0A41-B00E-8C0B15D037D0}"/>
              </a:ext>
            </a:extLst>
          </p:cNvPr>
          <p:cNvSpPr txBox="1"/>
          <p:nvPr/>
        </p:nvSpPr>
        <p:spPr>
          <a:xfrm>
            <a:off x="8268922" y="5824602"/>
            <a:ext cx="950234" cy="369332"/>
          </a:xfrm>
          <a:prstGeom prst="rect">
            <a:avLst/>
          </a:prstGeom>
          <a:solidFill>
            <a:srgbClr val="FF2600">
              <a:alpha val="24706"/>
            </a:srgbClr>
          </a:solidFill>
          <a:ln w="19050">
            <a:solidFill>
              <a:srgbClr val="FF2600"/>
            </a:solidFill>
          </a:ln>
        </p:spPr>
        <p:txBody>
          <a:bodyPr wrap="square" rtlCol="0">
            <a:spAutoFit/>
          </a:bodyPr>
          <a:lstStyle/>
          <a:p>
            <a:pPr algn="ctr"/>
            <a:r>
              <a:rPr lang="en-US" altLang="ja-JP" dirty="0"/>
              <a:t>Cuckoo</a:t>
            </a:r>
            <a:endParaRPr kumimoji="1" lang="ja-JP" altLang="en-US"/>
          </a:p>
        </p:txBody>
      </p:sp>
      <p:cxnSp>
        <p:nvCxnSpPr>
          <p:cNvPr id="46" name="直線コネクタ 45">
            <a:extLst>
              <a:ext uri="{FF2B5EF4-FFF2-40B4-BE49-F238E27FC236}">
                <a16:creationId xmlns:a16="http://schemas.microsoft.com/office/drawing/2014/main" id="{69537300-B1AA-CF47-8C85-2592A774E910}"/>
              </a:ext>
            </a:extLst>
          </p:cNvPr>
          <p:cNvCxnSpPr>
            <a:cxnSpLocks/>
            <a:stCxn id="45" idx="0"/>
          </p:cNvCxnSpPr>
          <p:nvPr/>
        </p:nvCxnSpPr>
        <p:spPr>
          <a:xfrm flipV="1">
            <a:off x="8744039" y="5486400"/>
            <a:ext cx="212071" cy="338202"/>
          </a:xfrm>
          <a:prstGeom prst="line">
            <a:avLst/>
          </a:prstGeom>
          <a:ln w="38100" cap="flat" cmpd="sng" algn="ctr">
            <a:solidFill>
              <a:srgbClr val="FF26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テキスト ボックス 48">
            <a:extLst>
              <a:ext uri="{FF2B5EF4-FFF2-40B4-BE49-F238E27FC236}">
                <a16:creationId xmlns:a16="http://schemas.microsoft.com/office/drawing/2014/main" id="{1EC21817-CE91-DB43-BE75-ED7DC9575EB3}"/>
              </a:ext>
            </a:extLst>
          </p:cNvPr>
          <p:cNvSpPr txBox="1"/>
          <p:nvPr/>
        </p:nvSpPr>
        <p:spPr>
          <a:xfrm>
            <a:off x="9464037" y="4208820"/>
            <a:ext cx="1193805" cy="369332"/>
          </a:xfrm>
          <a:prstGeom prst="rect">
            <a:avLst/>
          </a:prstGeom>
          <a:solidFill>
            <a:schemeClr val="accent4">
              <a:lumMod val="75000"/>
              <a:alpha val="25098"/>
            </a:schemeClr>
          </a:solidFill>
          <a:ln w="19050">
            <a:solidFill>
              <a:srgbClr val="00B050"/>
            </a:solidFill>
          </a:ln>
        </p:spPr>
        <p:txBody>
          <a:bodyPr wrap="square" rtlCol="0">
            <a:spAutoFit/>
          </a:bodyPr>
          <a:lstStyle/>
          <a:p>
            <a:pPr algn="ctr"/>
            <a:r>
              <a:rPr kumimoji="1" lang="en-US" altLang="ja-JP" dirty="0" err="1"/>
              <a:t>Kageyama</a:t>
            </a:r>
            <a:endParaRPr kumimoji="1" lang="ja-JP" altLang="en-US"/>
          </a:p>
        </p:txBody>
      </p:sp>
      <p:cxnSp>
        <p:nvCxnSpPr>
          <p:cNvPr id="50" name="直線コネクタ 49">
            <a:extLst>
              <a:ext uri="{FF2B5EF4-FFF2-40B4-BE49-F238E27FC236}">
                <a16:creationId xmlns:a16="http://schemas.microsoft.com/office/drawing/2014/main" id="{2AEE60ED-FD41-0645-934E-60AD2A6DA2C4}"/>
              </a:ext>
            </a:extLst>
          </p:cNvPr>
          <p:cNvCxnSpPr>
            <a:cxnSpLocks/>
            <a:stCxn id="49" idx="2"/>
          </p:cNvCxnSpPr>
          <p:nvPr/>
        </p:nvCxnSpPr>
        <p:spPr>
          <a:xfrm>
            <a:off x="10060940" y="4578152"/>
            <a:ext cx="129" cy="352517"/>
          </a:xfrm>
          <a:prstGeom prst="line">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281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6743" y="707795"/>
            <a:ext cx="9601200" cy="1485900"/>
          </a:xfrm>
        </p:spPr>
        <p:txBody>
          <a:bodyPr/>
          <a:lstStyle/>
          <a:p>
            <a:pPr algn="ctr"/>
            <a:r>
              <a:rPr lang="ja-JP" altLang="en-US"/>
              <a:t>シミュレーション結果</a:t>
            </a:r>
            <a:endParaRPr kumimoji="1" lang="ja-JP" altLang="en-US" dirty="0"/>
          </a:p>
        </p:txBody>
      </p:sp>
      <p:sp>
        <p:nvSpPr>
          <p:cNvPr id="3" name="コンテンツ プレースホルダー 2"/>
          <p:cNvSpPr>
            <a:spLocks noGrp="1"/>
          </p:cNvSpPr>
          <p:nvPr>
            <p:ph idx="1"/>
          </p:nvPr>
        </p:nvSpPr>
        <p:spPr>
          <a:xfrm>
            <a:off x="1138989" y="1443577"/>
            <a:ext cx="10078954" cy="994422"/>
          </a:xfrm>
        </p:spPr>
        <p:txBody>
          <a:bodyPr>
            <a:normAutofit/>
          </a:bodyPr>
          <a:lstStyle/>
          <a:p>
            <a:r>
              <a:rPr lang="ja-JP" altLang="en-US" dirty="0"/>
              <a:t>複製配置手法ごとのストレージ使用量</a:t>
            </a:r>
            <a:r>
              <a:rPr kumimoji="1" lang="ja-JP" altLang="en-US"/>
              <a:t>の累積値の推移</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12</a:t>
            </a:fld>
            <a:endParaRPr kumimoji="1" lang="ja-JP" altLang="en-US" b="1" dirty="0"/>
          </a:p>
        </p:txBody>
      </p:sp>
      <p:sp>
        <p:nvSpPr>
          <p:cNvPr id="8" name="コンテンツ プレースホルダー 2">
            <a:extLst>
              <a:ext uri="{FF2B5EF4-FFF2-40B4-BE49-F238E27FC236}">
                <a16:creationId xmlns:a16="http://schemas.microsoft.com/office/drawing/2014/main" id="{92D002DF-0446-9E49-B2B7-903DF0B51EC9}"/>
              </a:ext>
            </a:extLst>
          </p:cNvPr>
          <p:cNvSpPr txBox="1">
            <a:spLocks/>
          </p:cNvSpPr>
          <p:nvPr/>
        </p:nvSpPr>
        <p:spPr>
          <a:xfrm>
            <a:off x="7394811" y="2186113"/>
            <a:ext cx="4976085" cy="3166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z="3000" dirty="0"/>
              <a:t>本提案手法</a:t>
            </a:r>
            <a:r>
              <a:rPr lang="en-US" altLang="ja-JP" sz="3000" dirty="0"/>
              <a:t>(Cuckoo)</a:t>
            </a:r>
          </a:p>
          <a:p>
            <a:pPr lvl="1"/>
            <a:r>
              <a:rPr lang="en-US" altLang="ja-JP" sz="2700" dirty="0"/>
              <a:t>459</a:t>
            </a:r>
            <a:r>
              <a:rPr lang="ja-JP" altLang="en-US" sz="2700"/>
              <a:t>サイクルから</a:t>
            </a:r>
            <a:r>
              <a:rPr lang="ja-JP" altLang="en-US" sz="2700" dirty="0"/>
              <a:t>使用量は増えていない</a:t>
            </a:r>
            <a:endParaRPr lang="en-US" altLang="ja-JP" sz="2700" dirty="0"/>
          </a:p>
          <a:p>
            <a:pPr lvl="1"/>
            <a:r>
              <a:rPr lang="en-US" altLang="ja-JP" sz="2700" dirty="0"/>
              <a:t>Owner Replication</a:t>
            </a:r>
            <a:r>
              <a:rPr lang="ja-JP" altLang="en-US" sz="2700" dirty="0"/>
              <a:t>より使</a:t>
            </a:r>
            <a:r>
              <a:rPr lang="ja-JP" altLang="en-US" sz="2700"/>
              <a:t>用量が</a:t>
            </a:r>
            <a:r>
              <a:rPr lang="en-US" altLang="ja-JP" sz="2700" dirty="0"/>
              <a:t>12%</a:t>
            </a:r>
            <a:r>
              <a:rPr lang="ja-JP" altLang="en-US" sz="2700"/>
              <a:t>増加</a:t>
            </a:r>
            <a:endParaRPr lang="en-US" altLang="ja-JP" sz="2700" dirty="0"/>
          </a:p>
          <a:p>
            <a:pPr lvl="1"/>
            <a:r>
              <a:rPr lang="en-US" altLang="ja-JP" sz="2700" dirty="0"/>
              <a:t> </a:t>
            </a:r>
            <a:r>
              <a:rPr lang="ja-JP" altLang="en-US" sz="2700" dirty="0"/>
              <a:t>影山らの</a:t>
            </a:r>
            <a:r>
              <a:rPr lang="ja-JP" altLang="en-US" sz="2700"/>
              <a:t>提案手法より使用量が</a:t>
            </a:r>
            <a:r>
              <a:rPr lang="en-US" altLang="ja-JP" sz="2700" dirty="0"/>
              <a:t>22%</a:t>
            </a:r>
            <a:r>
              <a:rPr lang="ja-JP" altLang="en-US" sz="2700"/>
              <a:t>減少</a:t>
            </a:r>
            <a:endParaRPr lang="en-US" altLang="ja-JP" sz="2700" dirty="0"/>
          </a:p>
        </p:txBody>
      </p:sp>
      <p:grpSp>
        <p:nvGrpSpPr>
          <p:cNvPr id="14" name="グループ化 13">
            <a:extLst>
              <a:ext uri="{FF2B5EF4-FFF2-40B4-BE49-F238E27FC236}">
                <a16:creationId xmlns:a16="http://schemas.microsoft.com/office/drawing/2014/main" id="{D5E1FADC-A2DF-F84B-B34E-ED7C5E06FC2A}"/>
              </a:ext>
            </a:extLst>
          </p:cNvPr>
          <p:cNvGrpSpPr/>
          <p:nvPr/>
        </p:nvGrpSpPr>
        <p:grpSpPr>
          <a:xfrm>
            <a:off x="106220" y="1940788"/>
            <a:ext cx="5778385" cy="4023990"/>
            <a:chOff x="878556" y="3482641"/>
            <a:chExt cx="4572000" cy="3200400"/>
          </a:xfrm>
        </p:grpSpPr>
        <p:sp>
          <p:nvSpPr>
            <p:cNvPr id="10" name="正方形/長方形 9">
              <a:extLst>
                <a:ext uri="{FF2B5EF4-FFF2-40B4-BE49-F238E27FC236}">
                  <a16:creationId xmlns:a16="http://schemas.microsoft.com/office/drawing/2014/main" id="{465C4007-6BA2-D54B-8F5F-1D17D774E0DC}"/>
                </a:ext>
              </a:extLst>
            </p:cNvPr>
            <p:cNvSpPr/>
            <p:nvPr/>
          </p:nvSpPr>
          <p:spPr>
            <a:xfrm>
              <a:off x="878556" y="3482641"/>
              <a:ext cx="4571749"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bg1"/>
                  </a:solidFill>
                </a:ln>
                <a:solidFill>
                  <a:schemeClr val="bg1"/>
                </a:solidFill>
              </a:endParaRPr>
            </a:p>
          </p:txBody>
        </p:sp>
        <p:pic>
          <p:nvPicPr>
            <p:cNvPr id="6" name="図 5">
              <a:extLst>
                <a:ext uri="{FF2B5EF4-FFF2-40B4-BE49-F238E27FC236}">
                  <a16:creationId xmlns:a16="http://schemas.microsoft.com/office/drawing/2014/main" id="{8E7DC9C3-B70B-874B-9807-53CE73584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56" y="3482641"/>
              <a:ext cx="4572000" cy="3200400"/>
            </a:xfrm>
            <a:prstGeom prst="rect">
              <a:avLst/>
            </a:prstGeom>
          </p:spPr>
        </p:pic>
      </p:grpSp>
      <p:sp>
        <p:nvSpPr>
          <p:cNvPr id="11" name="正方形/長方形 10">
            <a:extLst>
              <a:ext uri="{FF2B5EF4-FFF2-40B4-BE49-F238E27FC236}">
                <a16:creationId xmlns:a16="http://schemas.microsoft.com/office/drawing/2014/main" id="{239268B9-210E-4148-8503-6A5AB017ACF5}"/>
              </a:ext>
            </a:extLst>
          </p:cNvPr>
          <p:cNvSpPr/>
          <p:nvPr/>
        </p:nvSpPr>
        <p:spPr>
          <a:xfrm>
            <a:off x="3422958" y="3180535"/>
            <a:ext cx="4548315" cy="36337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n>
                <a:solidFill>
                  <a:schemeClr val="bg1"/>
                </a:solidFill>
              </a:ln>
              <a:solidFill>
                <a:schemeClr val="bg1"/>
              </a:solidFill>
            </a:endParaRPr>
          </a:p>
        </p:txBody>
      </p:sp>
      <p:pic>
        <p:nvPicPr>
          <p:cNvPr id="19" name="図 18">
            <a:extLst>
              <a:ext uri="{FF2B5EF4-FFF2-40B4-BE49-F238E27FC236}">
                <a16:creationId xmlns:a16="http://schemas.microsoft.com/office/drawing/2014/main" id="{5B56D880-7024-174C-84C8-8EC352847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958" y="3173781"/>
            <a:ext cx="4572000" cy="3637697"/>
          </a:xfrm>
          <a:prstGeom prst="rect">
            <a:avLst/>
          </a:prstGeom>
        </p:spPr>
      </p:pic>
      <p:sp>
        <p:nvSpPr>
          <p:cNvPr id="17" name="正方形/長方形 16">
            <a:extLst>
              <a:ext uri="{FF2B5EF4-FFF2-40B4-BE49-F238E27FC236}">
                <a16:creationId xmlns:a16="http://schemas.microsoft.com/office/drawing/2014/main" id="{63705D1E-1C87-304D-B081-1FFD3BA48318}"/>
              </a:ext>
            </a:extLst>
          </p:cNvPr>
          <p:cNvSpPr/>
          <p:nvPr/>
        </p:nvSpPr>
        <p:spPr>
          <a:xfrm>
            <a:off x="3598606" y="1937041"/>
            <a:ext cx="2278873" cy="65241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9B9DF29-1BCC-3A4B-9BEC-6BD81FE0DB7C}"/>
              </a:ext>
            </a:extLst>
          </p:cNvPr>
          <p:cNvCxnSpPr>
            <a:cxnSpLocks/>
            <a:stCxn id="17" idx="2"/>
          </p:cNvCxnSpPr>
          <p:nvPr/>
        </p:nvCxnSpPr>
        <p:spPr>
          <a:xfrm>
            <a:off x="4738043" y="2589457"/>
            <a:ext cx="0" cy="574813"/>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テキスト ボックス 22">
            <a:extLst>
              <a:ext uri="{FF2B5EF4-FFF2-40B4-BE49-F238E27FC236}">
                <a16:creationId xmlns:a16="http://schemas.microsoft.com/office/drawing/2014/main" id="{1A05DAC4-FFC4-5945-969D-B2E006EC8538}"/>
              </a:ext>
            </a:extLst>
          </p:cNvPr>
          <p:cNvSpPr txBox="1"/>
          <p:nvPr/>
        </p:nvSpPr>
        <p:spPr>
          <a:xfrm>
            <a:off x="5067290" y="4144440"/>
            <a:ext cx="633060" cy="369332"/>
          </a:xfrm>
          <a:prstGeom prst="rect">
            <a:avLst/>
          </a:prstGeom>
          <a:solidFill>
            <a:srgbClr val="FF40FF">
              <a:alpha val="25098"/>
            </a:srgbClr>
          </a:solidFill>
          <a:ln w="19050">
            <a:solidFill>
              <a:srgbClr val="7030A0"/>
            </a:solidFill>
          </a:ln>
        </p:spPr>
        <p:txBody>
          <a:bodyPr wrap="square" rtlCol="0">
            <a:spAutoFit/>
          </a:bodyPr>
          <a:lstStyle/>
          <a:p>
            <a:pPr algn="ctr"/>
            <a:r>
              <a:rPr kumimoji="1" lang="en-US" altLang="ja-JP" dirty="0"/>
              <a:t>Path</a:t>
            </a:r>
            <a:endParaRPr kumimoji="1" lang="ja-JP" altLang="en-US"/>
          </a:p>
        </p:txBody>
      </p:sp>
      <p:cxnSp>
        <p:nvCxnSpPr>
          <p:cNvPr id="24" name="直線コネクタ 23">
            <a:extLst>
              <a:ext uri="{FF2B5EF4-FFF2-40B4-BE49-F238E27FC236}">
                <a16:creationId xmlns:a16="http://schemas.microsoft.com/office/drawing/2014/main" id="{7A41F351-284A-9248-9683-E55A14D4C391}"/>
              </a:ext>
            </a:extLst>
          </p:cNvPr>
          <p:cNvCxnSpPr>
            <a:cxnSpLocks/>
            <a:stCxn id="23" idx="0"/>
          </p:cNvCxnSpPr>
          <p:nvPr/>
        </p:nvCxnSpPr>
        <p:spPr>
          <a:xfrm flipV="1">
            <a:off x="5383820" y="3713341"/>
            <a:ext cx="0" cy="431099"/>
          </a:xfrm>
          <a:prstGeom prst="line">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テキスト ボックス 24">
            <a:extLst>
              <a:ext uri="{FF2B5EF4-FFF2-40B4-BE49-F238E27FC236}">
                <a16:creationId xmlns:a16="http://schemas.microsoft.com/office/drawing/2014/main" id="{430FBA8E-65D0-CA48-A613-70DF19B2F23C}"/>
              </a:ext>
            </a:extLst>
          </p:cNvPr>
          <p:cNvSpPr txBox="1"/>
          <p:nvPr/>
        </p:nvSpPr>
        <p:spPr>
          <a:xfrm>
            <a:off x="3451432" y="6182247"/>
            <a:ext cx="845916" cy="369332"/>
          </a:xfrm>
          <a:prstGeom prst="rect">
            <a:avLst/>
          </a:prstGeom>
          <a:solidFill>
            <a:srgbClr val="0432FF">
              <a:alpha val="25490"/>
            </a:srgbClr>
          </a:solidFill>
          <a:ln w="19050">
            <a:solidFill>
              <a:srgbClr val="0432FF"/>
            </a:solidFill>
          </a:ln>
        </p:spPr>
        <p:txBody>
          <a:bodyPr wrap="square" rtlCol="0">
            <a:spAutoFit/>
          </a:bodyPr>
          <a:lstStyle/>
          <a:p>
            <a:pPr algn="ctr"/>
            <a:r>
              <a:rPr lang="en-US" altLang="ja-JP" dirty="0"/>
              <a:t>Owner</a:t>
            </a:r>
            <a:endParaRPr kumimoji="1" lang="ja-JP" altLang="en-US"/>
          </a:p>
        </p:txBody>
      </p:sp>
      <p:cxnSp>
        <p:nvCxnSpPr>
          <p:cNvPr id="26" name="直線コネクタ 25">
            <a:extLst>
              <a:ext uri="{FF2B5EF4-FFF2-40B4-BE49-F238E27FC236}">
                <a16:creationId xmlns:a16="http://schemas.microsoft.com/office/drawing/2014/main" id="{9332BF2C-B65F-264C-8042-DD2D9ADF843B}"/>
              </a:ext>
            </a:extLst>
          </p:cNvPr>
          <p:cNvCxnSpPr>
            <a:cxnSpLocks/>
            <a:stCxn id="25" idx="3"/>
          </p:cNvCxnSpPr>
          <p:nvPr/>
        </p:nvCxnSpPr>
        <p:spPr>
          <a:xfrm flipV="1">
            <a:off x="4297348" y="6172607"/>
            <a:ext cx="581677" cy="194306"/>
          </a:xfrm>
          <a:prstGeom prst="line">
            <a:avLst/>
          </a:prstGeom>
          <a:ln w="38100" cap="flat" cmpd="sng" algn="ctr">
            <a:solidFill>
              <a:srgbClr val="0432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テキスト ボックス 26">
            <a:extLst>
              <a:ext uri="{FF2B5EF4-FFF2-40B4-BE49-F238E27FC236}">
                <a16:creationId xmlns:a16="http://schemas.microsoft.com/office/drawing/2014/main" id="{85EB4C7C-3707-AE47-B4AA-146924313B02}"/>
              </a:ext>
            </a:extLst>
          </p:cNvPr>
          <p:cNvSpPr txBox="1"/>
          <p:nvPr/>
        </p:nvSpPr>
        <p:spPr>
          <a:xfrm>
            <a:off x="3399273" y="5690200"/>
            <a:ext cx="950234" cy="369332"/>
          </a:xfrm>
          <a:prstGeom prst="rect">
            <a:avLst/>
          </a:prstGeom>
          <a:solidFill>
            <a:srgbClr val="FF2600">
              <a:alpha val="24706"/>
            </a:srgbClr>
          </a:solidFill>
          <a:ln w="19050">
            <a:solidFill>
              <a:srgbClr val="FF2600"/>
            </a:solidFill>
          </a:ln>
        </p:spPr>
        <p:txBody>
          <a:bodyPr wrap="square" rtlCol="0">
            <a:spAutoFit/>
          </a:bodyPr>
          <a:lstStyle/>
          <a:p>
            <a:pPr algn="ctr"/>
            <a:r>
              <a:rPr lang="en-US" altLang="ja-JP" dirty="0"/>
              <a:t>Cuckoo</a:t>
            </a:r>
            <a:endParaRPr kumimoji="1" lang="ja-JP" altLang="en-US"/>
          </a:p>
        </p:txBody>
      </p:sp>
      <p:cxnSp>
        <p:nvCxnSpPr>
          <p:cNvPr id="30" name="直線コネクタ 29">
            <a:extLst>
              <a:ext uri="{FF2B5EF4-FFF2-40B4-BE49-F238E27FC236}">
                <a16:creationId xmlns:a16="http://schemas.microsoft.com/office/drawing/2014/main" id="{A5D3B54C-F135-C34F-BD00-47944CC69084}"/>
              </a:ext>
            </a:extLst>
          </p:cNvPr>
          <p:cNvCxnSpPr>
            <a:cxnSpLocks/>
            <a:stCxn id="27" idx="3"/>
          </p:cNvCxnSpPr>
          <p:nvPr/>
        </p:nvCxnSpPr>
        <p:spPr>
          <a:xfrm flipV="1">
            <a:off x="4349507" y="5870748"/>
            <a:ext cx="576239" cy="4118"/>
          </a:xfrm>
          <a:prstGeom prst="line">
            <a:avLst/>
          </a:prstGeom>
          <a:ln w="38100" cap="flat" cmpd="sng" algn="ctr">
            <a:solidFill>
              <a:srgbClr val="FF26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テキスト ボックス 30">
            <a:extLst>
              <a:ext uri="{FF2B5EF4-FFF2-40B4-BE49-F238E27FC236}">
                <a16:creationId xmlns:a16="http://schemas.microsoft.com/office/drawing/2014/main" id="{C25B8DB6-9CD5-624A-82E6-A00C33967637}"/>
              </a:ext>
            </a:extLst>
          </p:cNvPr>
          <p:cNvSpPr txBox="1"/>
          <p:nvPr/>
        </p:nvSpPr>
        <p:spPr>
          <a:xfrm>
            <a:off x="4786917" y="4849708"/>
            <a:ext cx="1193805" cy="369332"/>
          </a:xfrm>
          <a:prstGeom prst="rect">
            <a:avLst/>
          </a:prstGeom>
          <a:solidFill>
            <a:schemeClr val="accent4">
              <a:lumMod val="75000"/>
              <a:alpha val="25098"/>
            </a:schemeClr>
          </a:solidFill>
          <a:ln w="19050">
            <a:solidFill>
              <a:srgbClr val="00B050"/>
            </a:solidFill>
          </a:ln>
        </p:spPr>
        <p:txBody>
          <a:bodyPr wrap="square" rtlCol="0">
            <a:spAutoFit/>
          </a:bodyPr>
          <a:lstStyle/>
          <a:p>
            <a:pPr algn="ctr"/>
            <a:r>
              <a:rPr kumimoji="1" lang="en-US" altLang="ja-JP" dirty="0" err="1"/>
              <a:t>Kageyama</a:t>
            </a:r>
            <a:endParaRPr kumimoji="1" lang="ja-JP" altLang="en-US"/>
          </a:p>
        </p:txBody>
      </p:sp>
      <p:cxnSp>
        <p:nvCxnSpPr>
          <p:cNvPr id="32" name="直線コネクタ 31">
            <a:extLst>
              <a:ext uri="{FF2B5EF4-FFF2-40B4-BE49-F238E27FC236}">
                <a16:creationId xmlns:a16="http://schemas.microsoft.com/office/drawing/2014/main" id="{64D012DC-412B-7545-8FA2-148BEEBBA563}"/>
              </a:ext>
            </a:extLst>
          </p:cNvPr>
          <p:cNvCxnSpPr>
            <a:cxnSpLocks/>
            <a:stCxn id="31" idx="2"/>
          </p:cNvCxnSpPr>
          <p:nvPr/>
        </p:nvCxnSpPr>
        <p:spPr>
          <a:xfrm>
            <a:off x="5383820" y="5219040"/>
            <a:ext cx="129" cy="352517"/>
          </a:xfrm>
          <a:prstGeom prst="line">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線コネクタ 27">
            <a:extLst>
              <a:ext uri="{FF2B5EF4-FFF2-40B4-BE49-F238E27FC236}">
                <a16:creationId xmlns:a16="http://schemas.microsoft.com/office/drawing/2014/main" id="{A70AE49B-F941-414E-BE58-064F51CAE807}"/>
              </a:ext>
            </a:extLst>
          </p:cNvPr>
          <p:cNvCxnSpPr>
            <a:cxnSpLocks/>
          </p:cNvCxnSpPr>
          <p:nvPr/>
        </p:nvCxnSpPr>
        <p:spPr>
          <a:xfrm flipV="1">
            <a:off x="7409280" y="5848375"/>
            <a:ext cx="0" cy="333872"/>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線コネクタ 28">
            <a:extLst>
              <a:ext uri="{FF2B5EF4-FFF2-40B4-BE49-F238E27FC236}">
                <a16:creationId xmlns:a16="http://schemas.microsoft.com/office/drawing/2014/main" id="{65B584B1-8F7F-A64F-8DAB-ABFC3A8232B4}"/>
              </a:ext>
            </a:extLst>
          </p:cNvPr>
          <p:cNvCxnSpPr>
            <a:cxnSpLocks/>
          </p:cNvCxnSpPr>
          <p:nvPr/>
        </p:nvCxnSpPr>
        <p:spPr>
          <a:xfrm flipV="1">
            <a:off x="7840205" y="5186337"/>
            <a:ext cx="0" cy="662038"/>
          </a:xfrm>
          <a:prstGeom prst="line">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テキスト ボックス 43">
            <a:extLst>
              <a:ext uri="{FF2B5EF4-FFF2-40B4-BE49-F238E27FC236}">
                <a16:creationId xmlns:a16="http://schemas.microsoft.com/office/drawing/2014/main" id="{3E49E2B6-19B0-0049-B2E9-4B2851FD7920}"/>
              </a:ext>
            </a:extLst>
          </p:cNvPr>
          <p:cNvSpPr txBox="1"/>
          <p:nvPr/>
        </p:nvSpPr>
        <p:spPr>
          <a:xfrm>
            <a:off x="6548293" y="5797230"/>
            <a:ext cx="880652" cy="461665"/>
          </a:xfrm>
          <a:prstGeom prst="rect">
            <a:avLst/>
          </a:prstGeom>
          <a:noFill/>
        </p:spPr>
        <p:txBody>
          <a:bodyPr wrap="square" rtlCol="0">
            <a:spAutoFit/>
          </a:bodyPr>
          <a:lstStyle/>
          <a:p>
            <a:r>
              <a:rPr lang="en-US" altLang="ja-JP" sz="2400" dirty="0"/>
              <a:t>+12%</a:t>
            </a:r>
            <a:endParaRPr kumimoji="1" lang="ja-JP" altLang="en-US" sz="2400"/>
          </a:p>
        </p:txBody>
      </p:sp>
      <p:sp>
        <p:nvSpPr>
          <p:cNvPr id="45" name="テキスト ボックス 44">
            <a:extLst>
              <a:ext uri="{FF2B5EF4-FFF2-40B4-BE49-F238E27FC236}">
                <a16:creationId xmlns:a16="http://schemas.microsoft.com/office/drawing/2014/main" id="{4BA706AA-F0AA-794E-AF2A-701E9EE792AE}"/>
              </a:ext>
            </a:extLst>
          </p:cNvPr>
          <p:cNvSpPr txBox="1"/>
          <p:nvPr/>
        </p:nvSpPr>
        <p:spPr>
          <a:xfrm>
            <a:off x="6978355" y="5310062"/>
            <a:ext cx="861850" cy="461665"/>
          </a:xfrm>
          <a:prstGeom prst="rect">
            <a:avLst/>
          </a:prstGeom>
          <a:noFill/>
        </p:spPr>
        <p:txBody>
          <a:bodyPr wrap="square" rtlCol="0">
            <a:spAutoFit/>
          </a:bodyPr>
          <a:lstStyle/>
          <a:p>
            <a:r>
              <a:rPr lang="en-US" altLang="ja-JP" sz="2400" dirty="0"/>
              <a:t>+22%</a:t>
            </a:r>
            <a:endParaRPr kumimoji="1" lang="ja-JP" altLang="en-US" sz="2400"/>
          </a:p>
        </p:txBody>
      </p:sp>
    </p:spTree>
    <p:extLst>
      <p:ext uri="{BB962C8B-B14F-4D97-AF65-F5344CB8AC3E}">
        <p14:creationId xmlns:p14="http://schemas.microsoft.com/office/powerpoint/2010/main" val="270068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まとめ</a:t>
            </a:r>
          </a:p>
        </p:txBody>
      </p:sp>
      <p:sp>
        <p:nvSpPr>
          <p:cNvPr id="3" name="コンテンツ プレースホルダー 2"/>
          <p:cNvSpPr>
            <a:spLocks noGrp="1"/>
          </p:cNvSpPr>
          <p:nvPr>
            <p:ph idx="1"/>
          </p:nvPr>
        </p:nvSpPr>
        <p:spPr>
          <a:xfrm>
            <a:off x="1371600" y="2286000"/>
            <a:ext cx="9601200" cy="4167386"/>
          </a:xfrm>
        </p:spPr>
        <p:txBody>
          <a:bodyPr>
            <a:normAutofit/>
          </a:bodyPr>
          <a:lstStyle/>
          <a:p>
            <a:r>
              <a:rPr kumimoji="1" lang="ja-JP" altLang="en-US" dirty="0"/>
              <a:t>低需要情報の生存を考慮した複製配置手法を提案</a:t>
            </a:r>
            <a:endParaRPr kumimoji="1" lang="en-US" altLang="ja-JP" dirty="0"/>
          </a:p>
          <a:p>
            <a:pPr lvl="1"/>
            <a:r>
              <a:rPr lang="ja-JP" altLang="en-US" dirty="0"/>
              <a:t>低需要情報の必要性が高い場合を想定</a:t>
            </a:r>
            <a:endParaRPr lang="en-US" altLang="ja-JP" dirty="0"/>
          </a:p>
          <a:p>
            <a:pPr marL="457200" lvl="1" indent="0">
              <a:buNone/>
            </a:pPr>
            <a:endParaRPr lang="en-US" altLang="ja-JP" dirty="0"/>
          </a:p>
          <a:p>
            <a:r>
              <a:rPr lang="en-US" altLang="ja-JP" dirty="0"/>
              <a:t>Owner Replication</a:t>
            </a:r>
            <a:r>
              <a:rPr lang="ja-JP" altLang="en-US" dirty="0" err="1"/>
              <a:t>，</a:t>
            </a:r>
            <a:r>
              <a:rPr lang="en-US" altLang="ja-JP" dirty="0"/>
              <a:t>Path Replication</a:t>
            </a:r>
            <a:r>
              <a:rPr lang="ja-JP" altLang="en-US" dirty="0" err="1"/>
              <a:t>，</a:t>
            </a:r>
            <a:r>
              <a:rPr lang="ja-JP" altLang="en-US" dirty="0"/>
              <a:t>関連研究の提案手法，本提案手法で評価の比較</a:t>
            </a:r>
            <a:endParaRPr lang="en-US" altLang="ja-JP" dirty="0"/>
          </a:p>
          <a:p>
            <a:pPr lvl="1"/>
            <a:r>
              <a:rPr lang="ja-JP" altLang="en-US" dirty="0"/>
              <a:t>本提案手法で一定期間のデータの生存を確認</a:t>
            </a:r>
            <a:endParaRPr lang="en-US" altLang="ja-JP" dirty="0"/>
          </a:p>
          <a:p>
            <a:pPr lvl="1"/>
            <a:r>
              <a:rPr lang="ja-JP" altLang="en-US" dirty="0"/>
              <a:t>本提案手法のストレージ使用量は、影山らの提案手法、</a:t>
            </a:r>
            <a:r>
              <a:rPr lang="en-US" altLang="ja-JP" dirty="0"/>
              <a:t>Path Replication</a:t>
            </a:r>
            <a:r>
              <a:rPr lang="ja-JP" altLang="en-US" dirty="0"/>
              <a:t>の使用量以下</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13</a:t>
            </a:fld>
            <a:endParaRPr kumimoji="1" lang="ja-JP" altLang="en-US"/>
          </a:p>
        </p:txBody>
      </p:sp>
    </p:spTree>
    <p:extLst>
      <p:ext uri="{BB962C8B-B14F-4D97-AF65-F5344CB8AC3E}">
        <p14:creationId xmlns:p14="http://schemas.microsoft.com/office/powerpoint/2010/main" val="45513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A7D38-234A-CE41-8899-7C3DD765E9B2}"/>
              </a:ext>
            </a:extLst>
          </p:cNvPr>
          <p:cNvSpPr>
            <a:spLocks noGrp="1"/>
          </p:cNvSpPr>
          <p:nvPr>
            <p:ph type="title"/>
          </p:nvPr>
        </p:nvSpPr>
        <p:spPr/>
        <p:txBody>
          <a:bodyPr/>
          <a:lstStyle/>
          <a:p>
            <a:pPr algn="ctr"/>
            <a:r>
              <a:rPr kumimoji="1" lang="en-US" altLang="ja-JP" dirty="0"/>
              <a:t>(</a:t>
            </a:r>
            <a:r>
              <a:rPr lang="ja-JP" altLang="en-US" dirty="0"/>
              <a:t>補足</a:t>
            </a:r>
            <a:r>
              <a:rPr kumimoji="1" lang="en-US" altLang="ja-JP" dirty="0"/>
              <a:t>)</a:t>
            </a:r>
            <a:r>
              <a:rPr kumimoji="1" lang="ja-JP" altLang="en-US" dirty="0"/>
              <a:t>カッコウ探索のアルゴリズム</a:t>
            </a:r>
            <a:r>
              <a:rPr kumimoji="1" lang="en-US" altLang="ja-JP" dirty="0"/>
              <a:t>[6]</a:t>
            </a:r>
            <a:endParaRPr kumimoji="1" lang="ja-JP" altLang="en-US" dirty="0"/>
          </a:p>
        </p:txBody>
      </p:sp>
      <p:sp>
        <p:nvSpPr>
          <p:cNvPr id="8" name="コンテンツ プレースホルダー 2">
            <a:extLst>
              <a:ext uri="{FF2B5EF4-FFF2-40B4-BE49-F238E27FC236}">
                <a16:creationId xmlns:a16="http://schemas.microsoft.com/office/drawing/2014/main" id="{031C28AB-5A74-7241-B94D-6D2D4F8466C7}"/>
              </a:ext>
            </a:extLst>
          </p:cNvPr>
          <p:cNvSpPr>
            <a:spLocks noGrp="1"/>
          </p:cNvSpPr>
          <p:nvPr>
            <p:ph idx="1"/>
          </p:nvPr>
        </p:nvSpPr>
        <p:spPr>
          <a:xfrm>
            <a:off x="5423424" y="1825625"/>
            <a:ext cx="5930375" cy="4351338"/>
          </a:xfrm>
        </p:spPr>
        <p:txBody>
          <a:bodyPr>
            <a:normAutofit/>
          </a:bodyPr>
          <a:lstStyle/>
          <a:p>
            <a:r>
              <a:rPr kumimoji="1" lang="ja-JP" altLang="en-US"/>
              <a:t>卵</a:t>
            </a:r>
            <a:endParaRPr kumimoji="1" lang="en-US" altLang="ja-JP" dirty="0"/>
          </a:p>
          <a:p>
            <a:pPr lvl="1"/>
            <a:r>
              <a:rPr kumimoji="1" lang="ja-JP" altLang="en-US"/>
              <a:t>問題に対する解</a:t>
            </a:r>
            <a:endParaRPr kumimoji="1" lang="en-US" altLang="ja-JP" dirty="0"/>
          </a:p>
          <a:p>
            <a:pPr lvl="1"/>
            <a:endParaRPr lang="en-US" altLang="ja-JP" dirty="0"/>
          </a:p>
          <a:p>
            <a:r>
              <a:rPr kumimoji="1" lang="ja-JP" altLang="en-US"/>
              <a:t>巣</a:t>
            </a:r>
            <a:endParaRPr kumimoji="1" lang="en-US" altLang="ja-JP" dirty="0"/>
          </a:p>
          <a:p>
            <a:pPr lvl="1"/>
            <a:r>
              <a:rPr lang="ja-JP" altLang="en-US"/>
              <a:t>卵がある場所</a:t>
            </a:r>
            <a:endParaRPr kumimoji="1" lang="en-US" altLang="ja-JP" dirty="0"/>
          </a:p>
          <a:p>
            <a:pPr lvl="2"/>
            <a:r>
              <a:rPr kumimoji="1" lang="ja-JP" altLang="en-US"/>
              <a:t>例）卵の座標、ノード</a:t>
            </a:r>
            <a:endParaRPr kumimoji="1" lang="en-US" altLang="ja-JP" dirty="0"/>
          </a:p>
        </p:txBody>
      </p:sp>
      <p:sp>
        <p:nvSpPr>
          <p:cNvPr id="4" name="スライド番号プレースホルダー 3">
            <a:extLst>
              <a:ext uri="{FF2B5EF4-FFF2-40B4-BE49-F238E27FC236}">
                <a16:creationId xmlns:a16="http://schemas.microsoft.com/office/drawing/2014/main" id="{6B5D6F73-C248-EE47-A848-DA49AB7B52F6}"/>
              </a:ext>
            </a:extLst>
          </p:cNvPr>
          <p:cNvSpPr>
            <a:spLocks noGrp="1"/>
          </p:cNvSpPr>
          <p:nvPr>
            <p:ph type="sldNum" sz="quarter" idx="12"/>
          </p:nvPr>
        </p:nvSpPr>
        <p:spPr/>
        <p:txBody>
          <a:bodyPr/>
          <a:lstStyle/>
          <a:p>
            <a:fld id="{174B259E-A4AB-4FC2-896B-65961FDB8F0F}" type="slidenum">
              <a:rPr kumimoji="1" lang="ja-JP" altLang="en-US" b="1" smtClean="0"/>
              <a:t>14</a:t>
            </a:fld>
            <a:endParaRPr kumimoji="1" lang="ja-JP" altLang="en-US" b="1"/>
          </a:p>
        </p:txBody>
      </p:sp>
      <p:pic>
        <p:nvPicPr>
          <p:cNvPr id="6" name="図 5">
            <a:extLst>
              <a:ext uri="{FF2B5EF4-FFF2-40B4-BE49-F238E27FC236}">
                <a16:creationId xmlns:a16="http://schemas.microsoft.com/office/drawing/2014/main" id="{FB36C6CE-F0DD-0141-B549-FDA3B6C6E23C}"/>
              </a:ext>
            </a:extLst>
          </p:cNvPr>
          <p:cNvPicPr>
            <a:picLocks noChangeAspect="1"/>
          </p:cNvPicPr>
          <p:nvPr/>
        </p:nvPicPr>
        <p:blipFill>
          <a:blip r:embed="rId3"/>
          <a:stretch>
            <a:fillRect/>
          </a:stretch>
        </p:blipFill>
        <p:spPr>
          <a:xfrm>
            <a:off x="1257825" y="1343868"/>
            <a:ext cx="4165600" cy="5118100"/>
          </a:xfrm>
          <a:prstGeom prst="rect">
            <a:avLst/>
          </a:prstGeom>
        </p:spPr>
      </p:pic>
      <p:sp>
        <p:nvSpPr>
          <p:cNvPr id="7" name="テキスト ボックス 6">
            <a:extLst>
              <a:ext uri="{FF2B5EF4-FFF2-40B4-BE49-F238E27FC236}">
                <a16:creationId xmlns:a16="http://schemas.microsoft.com/office/drawing/2014/main" id="{8397E619-89B5-BA49-8AFF-27D3B5ED45D2}"/>
              </a:ext>
            </a:extLst>
          </p:cNvPr>
          <p:cNvSpPr txBox="1"/>
          <p:nvPr/>
        </p:nvSpPr>
        <p:spPr>
          <a:xfrm>
            <a:off x="1257825" y="6567586"/>
            <a:ext cx="9728945" cy="307777"/>
          </a:xfrm>
          <a:prstGeom prst="rect">
            <a:avLst/>
          </a:prstGeom>
          <a:noFill/>
        </p:spPr>
        <p:txBody>
          <a:bodyPr wrap="none" rtlCol="0">
            <a:spAutoFit/>
          </a:bodyPr>
          <a:lstStyle/>
          <a:p>
            <a:r>
              <a:rPr lang="en-US" altLang="ja-JP" sz="1400" dirty="0"/>
              <a:t>[6] </a:t>
            </a:r>
            <a:r>
              <a:rPr lang="ja-JP" altLang="en-US" sz="1400"/>
              <a:t>大谷</a:t>
            </a:r>
            <a:r>
              <a:rPr lang="ja-JP" altLang="en-US" sz="1400" dirty="0"/>
              <a:t>紀子</a:t>
            </a:r>
            <a:r>
              <a:rPr lang="en-US" altLang="ja-JP" sz="1400" dirty="0"/>
              <a:t>, “</a:t>
            </a:r>
            <a:r>
              <a:rPr lang="ja-JP" altLang="en-US" sz="1400" dirty="0">
                <a:hlinkClick r:id="rId4"/>
              </a:rPr>
              <a:t>進化計算アルゴリズム入門 </a:t>
            </a:r>
            <a:r>
              <a:rPr lang="en-US" altLang="ja-JP" sz="1400" dirty="0">
                <a:hlinkClick r:id="rId4"/>
              </a:rPr>
              <a:t> </a:t>
            </a:r>
            <a:r>
              <a:rPr lang="ja-JP" altLang="en-US" sz="1400" dirty="0">
                <a:hlinkClick r:id="rId4"/>
              </a:rPr>
              <a:t>生物の行動科学から導く最適解</a:t>
            </a:r>
            <a:r>
              <a:rPr lang="en-US" altLang="ja-JP" sz="1400" dirty="0"/>
              <a:t>”</a:t>
            </a:r>
            <a:r>
              <a:rPr lang="ja-JP" altLang="en-US" sz="1400" dirty="0"/>
              <a:t>の</a:t>
            </a:r>
            <a:r>
              <a:rPr lang="en-US" altLang="ja-JP" sz="1400" dirty="0"/>
              <a:t>Google</a:t>
            </a:r>
            <a:r>
              <a:rPr lang="ja-JP" altLang="en-US" sz="1400" dirty="0"/>
              <a:t>ブックプレビュー</a:t>
            </a:r>
            <a:r>
              <a:rPr lang="en-US" altLang="ja-JP" sz="1400" dirty="0"/>
              <a:t>, </a:t>
            </a:r>
            <a:r>
              <a:rPr lang="ja-JP" altLang="en-US" sz="1400" dirty="0"/>
              <a:t>オーム社</a:t>
            </a:r>
            <a:r>
              <a:rPr lang="en-US" altLang="ja-JP" sz="1400" dirty="0"/>
              <a:t>, 2018.6</a:t>
            </a:r>
            <a:endParaRPr lang="ja-JP" altLang="en-US" sz="1400" dirty="0"/>
          </a:p>
        </p:txBody>
      </p:sp>
    </p:spTree>
    <p:extLst>
      <p:ext uri="{BB962C8B-B14F-4D97-AF65-F5344CB8AC3E}">
        <p14:creationId xmlns:p14="http://schemas.microsoft.com/office/powerpoint/2010/main" val="329989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背景</a:t>
            </a:r>
          </a:p>
        </p:txBody>
      </p:sp>
      <p:sp>
        <p:nvSpPr>
          <p:cNvPr id="3" name="コンテンツ プレースホルダー 2"/>
          <p:cNvSpPr>
            <a:spLocks noGrp="1"/>
          </p:cNvSpPr>
          <p:nvPr>
            <p:ph idx="1"/>
          </p:nvPr>
        </p:nvSpPr>
        <p:spPr>
          <a:xfrm>
            <a:off x="1371600" y="1372928"/>
            <a:ext cx="9601200" cy="2750651"/>
          </a:xfrm>
        </p:spPr>
        <p:txBody>
          <a:bodyPr>
            <a:normAutofit lnSpcReduction="10000"/>
          </a:bodyPr>
          <a:lstStyle/>
          <a:p>
            <a:r>
              <a:rPr kumimoji="1" lang="ja-JP" altLang="en-US" dirty="0"/>
              <a:t>災害時</a:t>
            </a:r>
            <a:r>
              <a:rPr lang="ja-JP" altLang="en-US" dirty="0"/>
              <a:t>の情報共有</a:t>
            </a:r>
            <a:endParaRPr lang="en-US" altLang="ja-JP" dirty="0"/>
          </a:p>
          <a:p>
            <a:pPr lvl="1"/>
            <a:r>
              <a:rPr kumimoji="1" lang="ja-JP" altLang="en-US" dirty="0"/>
              <a:t>ネットワークインフラが利用できない</a:t>
            </a:r>
            <a:r>
              <a:rPr lang="ja-JP" altLang="en-US" dirty="0"/>
              <a:t>場合</a:t>
            </a:r>
            <a:endParaRPr kumimoji="1" lang="en-US" altLang="ja-JP" dirty="0"/>
          </a:p>
          <a:p>
            <a:pPr lvl="1"/>
            <a:r>
              <a:rPr kumimoji="1" lang="ja-JP" altLang="en-US" dirty="0"/>
              <a:t>携帯端末でアドホックネットワークを構成</a:t>
            </a:r>
            <a:r>
              <a:rPr kumimoji="1" lang="en-US" altLang="ja-JP" i="0" dirty="0"/>
              <a:t>[1]</a:t>
            </a:r>
            <a:endParaRPr kumimoji="1" lang="en-US" altLang="ja-JP" dirty="0"/>
          </a:p>
          <a:p>
            <a:pPr lvl="2"/>
            <a:r>
              <a:rPr kumimoji="1" lang="ja-JP" altLang="en-US" dirty="0"/>
              <a:t>避難所にいる人が参加</a:t>
            </a:r>
            <a:endParaRPr kumimoji="1" lang="en-US" altLang="ja-JP" dirty="0"/>
          </a:p>
          <a:p>
            <a:pPr lvl="2"/>
            <a:r>
              <a:rPr lang="ja-JP" altLang="en-US" dirty="0"/>
              <a:t>補給物資情報、復旧情報、個人の生存</a:t>
            </a:r>
            <a:r>
              <a:rPr lang="ja-JP" altLang="en-US"/>
              <a:t>情報などが</a:t>
            </a:r>
            <a:endParaRPr lang="en-US" altLang="ja-JP" dirty="0"/>
          </a:p>
          <a:p>
            <a:pPr marL="987552" lvl="2" indent="0">
              <a:buNone/>
            </a:pPr>
            <a:r>
              <a:rPr lang="ja-JP" altLang="en-US" dirty="0"/>
              <a:t>　アップロードされ、共有される</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2</a:t>
            </a:fld>
            <a:endParaRPr kumimoji="1" lang="ja-JP" altLang="en-US" b="1"/>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72" y="3999184"/>
            <a:ext cx="3709659" cy="2256710"/>
          </a:xfrm>
          <a:prstGeom prst="rect">
            <a:avLst/>
          </a:prstGeom>
        </p:spPr>
      </p:pic>
      <p:grpSp>
        <p:nvGrpSpPr>
          <p:cNvPr id="51" name="グループ化 50"/>
          <p:cNvGrpSpPr/>
          <p:nvPr/>
        </p:nvGrpSpPr>
        <p:grpSpPr>
          <a:xfrm>
            <a:off x="7140552" y="4216502"/>
            <a:ext cx="3924061" cy="1928224"/>
            <a:chOff x="5404296" y="4186082"/>
            <a:chExt cx="5073385" cy="2690224"/>
          </a:xfrm>
        </p:grpSpPr>
        <p:grpSp>
          <p:nvGrpSpPr>
            <p:cNvPr id="61" name="グループ化 60">
              <a:extLst>
                <a:ext uri="{FF2B5EF4-FFF2-40B4-BE49-F238E27FC236}">
                  <a16:creationId xmlns:a16="http://schemas.microsoft.com/office/drawing/2014/main" id="{5BA8ED72-6984-864D-85A9-55C14A2EFA6F}"/>
                </a:ext>
              </a:extLst>
            </p:cNvPr>
            <p:cNvGrpSpPr/>
            <p:nvPr/>
          </p:nvGrpSpPr>
          <p:grpSpPr>
            <a:xfrm>
              <a:off x="5404296" y="4186082"/>
              <a:ext cx="5073385" cy="2690224"/>
              <a:chOff x="5557131" y="3323766"/>
              <a:chExt cx="5943738" cy="3352295"/>
            </a:xfrm>
          </p:grpSpPr>
          <p:cxnSp>
            <p:nvCxnSpPr>
              <p:cNvPr id="56" name="直線コネクタ 55">
                <a:extLst>
                  <a:ext uri="{FF2B5EF4-FFF2-40B4-BE49-F238E27FC236}">
                    <a16:creationId xmlns:a16="http://schemas.microsoft.com/office/drawing/2014/main" id="{2EC518BD-9F77-4A4F-8F44-2D713B3C871F}"/>
                  </a:ext>
                </a:extLst>
              </p:cNvPr>
              <p:cNvCxnSpPr>
                <a:cxnSpLocks/>
              </p:cNvCxnSpPr>
              <p:nvPr/>
            </p:nvCxnSpPr>
            <p:spPr>
              <a:xfrm>
                <a:off x="8276555" y="4841884"/>
                <a:ext cx="1022965" cy="117594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18" name="直線コネクタ 17">
                <a:extLst>
                  <a:ext uri="{FF2B5EF4-FFF2-40B4-BE49-F238E27FC236}">
                    <a16:creationId xmlns:a16="http://schemas.microsoft.com/office/drawing/2014/main" id="{22C3AA59-BC27-2A4E-B5C3-C3D161FE8791}"/>
                  </a:ext>
                </a:extLst>
              </p:cNvPr>
              <p:cNvCxnSpPr>
                <a:cxnSpLocks/>
              </p:cNvCxnSpPr>
              <p:nvPr/>
            </p:nvCxnSpPr>
            <p:spPr>
              <a:xfrm flipV="1">
                <a:off x="6166519" y="3656169"/>
                <a:ext cx="561193" cy="1652388"/>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24" name="直線コネクタ 23">
                <a:extLst>
                  <a:ext uri="{FF2B5EF4-FFF2-40B4-BE49-F238E27FC236}">
                    <a16:creationId xmlns:a16="http://schemas.microsoft.com/office/drawing/2014/main" id="{4049DCB9-E5CE-8A4E-95A9-30CAA475A0C3}"/>
                  </a:ext>
                </a:extLst>
              </p:cNvPr>
              <p:cNvCxnSpPr>
                <a:cxnSpLocks/>
              </p:cNvCxnSpPr>
              <p:nvPr/>
            </p:nvCxnSpPr>
            <p:spPr>
              <a:xfrm flipV="1">
                <a:off x="7337100" y="4822638"/>
                <a:ext cx="1226076" cy="106025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2" name="直線コネクタ 31">
                <a:extLst>
                  <a:ext uri="{FF2B5EF4-FFF2-40B4-BE49-F238E27FC236}">
                    <a16:creationId xmlns:a16="http://schemas.microsoft.com/office/drawing/2014/main" id="{27D6F292-76FE-9742-BFD1-2E1B18D648FC}"/>
                  </a:ext>
                </a:extLst>
              </p:cNvPr>
              <p:cNvCxnSpPr>
                <a:cxnSpLocks/>
              </p:cNvCxnSpPr>
              <p:nvPr/>
            </p:nvCxnSpPr>
            <p:spPr>
              <a:xfrm>
                <a:off x="7173856" y="3830825"/>
                <a:ext cx="1130556" cy="693126"/>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4" name="直線コネクタ 33">
                <a:extLst>
                  <a:ext uri="{FF2B5EF4-FFF2-40B4-BE49-F238E27FC236}">
                    <a16:creationId xmlns:a16="http://schemas.microsoft.com/office/drawing/2014/main" id="{6F9AC7D6-2D39-B447-82C7-2174BE223601}"/>
                  </a:ext>
                </a:extLst>
              </p:cNvPr>
              <p:cNvCxnSpPr>
                <a:cxnSpLocks/>
              </p:cNvCxnSpPr>
              <p:nvPr/>
            </p:nvCxnSpPr>
            <p:spPr>
              <a:xfrm flipV="1">
                <a:off x="8509732" y="3778064"/>
                <a:ext cx="1472468" cy="719663"/>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5" name="直線コネクタ 34">
                <a:extLst>
                  <a:ext uri="{FF2B5EF4-FFF2-40B4-BE49-F238E27FC236}">
                    <a16:creationId xmlns:a16="http://schemas.microsoft.com/office/drawing/2014/main" id="{48060567-1BE1-6845-AB50-4C1AB6A4F524}"/>
                  </a:ext>
                </a:extLst>
              </p:cNvPr>
              <p:cNvCxnSpPr>
                <a:cxnSpLocks/>
              </p:cNvCxnSpPr>
              <p:nvPr/>
            </p:nvCxnSpPr>
            <p:spPr>
              <a:xfrm flipV="1">
                <a:off x="9573606" y="4558572"/>
                <a:ext cx="1577973" cy="1324319"/>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6" name="直線コネクタ 35">
                <a:extLst>
                  <a:ext uri="{FF2B5EF4-FFF2-40B4-BE49-F238E27FC236}">
                    <a16:creationId xmlns:a16="http://schemas.microsoft.com/office/drawing/2014/main" id="{3D3FE44D-1034-4041-9114-F39BF5B78FDD}"/>
                  </a:ext>
                </a:extLst>
              </p:cNvPr>
              <p:cNvCxnSpPr>
                <a:cxnSpLocks/>
              </p:cNvCxnSpPr>
              <p:nvPr/>
            </p:nvCxnSpPr>
            <p:spPr>
              <a:xfrm flipH="1">
                <a:off x="9344149" y="4416056"/>
                <a:ext cx="638051" cy="9803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7" name="直線コネクタ 36">
                <a:extLst>
                  <a:ext uri="{FF2B5EF4-FFF2-40B4-BE49-F238E27FC236}">
                    <a16:creationId xmlns:a16="http://schemas.microsoft.com/office/drawing/2014/main" id="{93A96840-9468-D748-993D-137E77CA4842}"/>
                  </a:ext>
                </a:extLst>
              </p:cNvPr>
              <p:cNvCxnSpPr>
                <a:cxnSpLocks/>
              </p:cNvCxnSpPr>
              <p:nvPr/>
            </p:nvCxnSpPr>
            <p:spPr>
              <a:xfrm>
                <a:off x="5941057" y="5023049"/>
                <a:ext cx="1592248" cy="12884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pic>
            <p:nvPicPr>
              <p:cNvPr id="9" name="図 8">
                <a:extLst>
                  <a:ext uri="{FF2B5EF4-FFF2-40B4-BE49-F238E27FC236}">
                    <a16:creationId xmlns:a16="http://schemas.microsoft.com/office/drawing/2014/main" id="{A159B71A-5A38-4646-91B2-A16C9E389F1C}"/>
                  </a:ext>
                </a:extLst>
              </p:cNvPr>
              <p:cNvPicPr>
                <a:picLocks noChangeAspect="1"/>
              </p:cNvPicPr>
              <p:nvPr/>
            </p:nvPicPr>
            <p:blipFill>
              <a:blip r:embed="rId4"/>
              <a:stretch>
                <a:fillRect/>
              </a:stretch>
            </p:blipFill>
            <p:spPr>
              <a:xfrm>
                <a:off x="5557131" y="4543254"/>
                <a:ext cx="698580" cy="1216446"/>
              </a:xfrm>
              <a:prstGeom prst="rect">
                <a:avLst/>
              </a:prstGeom>
            </p:spPr>
          </p:pic>
          <p:pic>
            <p:nvPicPr>
              <p:cNvPr id="11" name="図 10">
                <a:extLst>
                  <a:ext uri="{FF2B5EF4-FFF2-40B4-BE49-F238E27FC236}">
                    <a16:creationId xmlns:a16="http://schemas.microsoft.com/office/drawing/2014/main" id="{0A91B5D0-EB11-BE43-9092-D1F5BDB33B55}"/>
                  </a:ext>
                </a:extLst>
              </p:cNvPr>
              <p:cNvPicPr>
                <a:picLocks noChangeAspect="1"/>
              </p:cNvPicPr>
              <p:nvPr/>
            </p:nvPicPr>
            <p:blipFill>
              <a:blip r:embed="rId4"/>
              <a:stretch>
                <a:fillRect/>
              </a:stretch>
            </p:blipFill>
            <p:spPr>
              <a:xfrm>
                <a:off x="9512757" y="3393071"/>
                <a:ext cx="698580" cy="1216446"/>
              </a:xfrm>
              <a:prstGeom prst="rect">
                <a:avLst/>
              </a:prstGeom>
            </p:spPr>
          </p:pic>
          <p:pic>
            <p:nvPicPr>
              <p:cNvPr id="12" name="図 11">
                <a:extLst>
                  <a:ext uri="{FF2B5EF4-FFF2-40B4-BE49-F238E27FC236}">
                    <a16:creationId xmlns:a16="http://schemas.microsoft.com/office/drawing/2014/main" id="{21D601D3-6C8C-DB4C-8E1C-7AB70CB00055}"/>
                  </a:ext>
                </a:extLst>
              </p:cNvPr>
              <p:cNvPicPr>
                <a:picLocks noChangeAspect="1"/>
              </p:cNvPicPr>
              <p:nvPr/>
            </p:nvPicPr>
            <p:blipFill>
              <a:blip r:embed="rId4"/>
              <a:stretch>
                <a:fillRect/>
              </a:stretch>
            </p:blipFill>
            <p:spPr>
              <a:xfrm>
                <a:off x="10802289" y="4214415"/>
                <a:ext cx="698580" cy="1216446"/>
              </a:xfrm>
              <a:prstGeom prst="rect">
                <a:avLst/>
              </a:prstGeom>
            </p:spPr>
          </p:pic>
          <p:pic>
            <p:nvPicPr>
              <p:cNvPr id="13" name="図 12">
                <a:extLst>
                  <a:ext uri="{FF2B5EF4-FFF2-40B4-BE49-F238E27FC236}">
                    <a16:creationId xmlns:a16="http://schemas.microsoft.com/office/drawing/2014/main" id="{F99C9E47-8529-C44F-9215-AD69E5D55E2C}"/>
                  </a:ext>
                </a:extLst>
              </p:cNvPr>
              <p:cNvPicPr>
                <a:picLocks noChangeAspect="1"/>
              </p:cNvPicPr>
              <p:nvPr/>
            </p:nvPicPr>
            <p:blipFill>
              <a:blip r:embed="rId4"/>
              <a:stretch>
                <a:fillRect/>
              </a:stretch>
            </p:blipFill>
            <p:spPr>
              <a:xfrm>
                <a:off x="9081399" y="5195689"/>
                <a:ext cx="698580" cy="1216446"/>
              </a:xfrm>
              <a:prstGeom prst="rect">
                <a:avLst/>
              </a:prstGeom>
            </p:spPr>
          </p:pic>
          <p:pic>
            <p:nvPicPr>
              <p:cNvPr id="14" name="図 13">
                <a:extLst>
                  <a:ext uri="{FF2B5EF4-FFF2-40B4-BE49-F238E27FC236}">
                    <a16:creationId xmlns:a16="http://schemas.microsoft.com/office/drawing/2014/main" id="{F125F795-454C-1C47-8459-83C5D29CF687}"/>
                  </a:ext>
                </a:extLst>
              </p:cNvPr>
              <p:cNvPicPr>
                <a:picLocks noChangeAspect="1"/>
              </p:cNvPicPr>
              <p:nvPr/>
            </p:nvPicPr>
            <p:blipFill>
              <a:blip r:embed="rId4"/>
              <a:stretch>
                <a:fillRect/>
              </a:stretch>
            </p:blipFill>
            <p:spPr>
              <a:xfrm>
                <a:off x="7192096" y="5459615"/>
                <a:ext cx="698580" cy="1216446"/>
              </a:xfrm>
              <a:prstGeom prst="rect">
                <a:avLst/>
              </a:prstGeom>
            </p:spPr>
          </p:pic>
          <p:pic>
            <p:nvPicPr>
              <p:cNvPr id="15" name="図 14">
                <a:extLst>
                  <a:ext uri="{FF2B5EF4-FFF2-40B4-BE49-F238E27FC236}">
                    <a16:creationId xmlns:a16="http://schemas.microsoft.com/office/drawing/2014/main" id="{9F4CFB6B-4A62-F248-A528-D45A08C3C3A0}"/>
                  </a:ext>
                </a:extLst>
              </p:cNvPr>
              <p:cNvPicPr>
                <a:picLocks noChangeAspect="1"/>
              </p:cNvPicPr>
              <p:nvPr/>
            </p:nvPicPr>
            <p:blipFill>
              <a:blip r:embed="rId4"/>
              <a:stretch>
                <a:fillRect/>
              </a:stretch>
            </p:blipFill>
            <p:spPr>
              <a:xfrm>
                <a:off x="6621286" y="3323766"/>
                <a:ext cx="698580" cy="1216446"/>
              </a:xfrm>
              <a:prstGeom prst="rect">
                <a:avLst/>
              </a:prstGeom>
            </p:spPr>
          </p:pic>
          <p:pic>
            <p:nvPicPr>
              <p:cNvPr id="16" name="図 15">
                <a:extLst>
                  <a:ext uri="{FF2B5EF4-FFF2-40B4-BE49-F238E27FC236}">
                    <a16:creationId xmlns:a16="http://schemas.microsoft.com/office/drawing/2014/main" id="{5BC26F7D-1923-5A48-AFFC-A25FE50323D6}"/>
                  </a:ext>
                </a:extLst>
              </p:cNvPr>
              <p:cNvPicPr>
                <a:picLocks noChangeAspect="1"/>
              </p:cNvPicPr>
              <p:nvPr/>
            </p:nvPicPr>
            <p:blipFill>
              <a:blip r:embed="rId4"/>
              <a:stretch>
                <a:fillRect/>
              </a:stretch>
            </p:blipFill>
            <p:spPr>
              <a:xfrm>
                <a:off x="8056210" y="3779441"/>
                <a:ext cx="698580" cy="1216446"/>
              </a:xfrm>
              <a:prstGeom prst="rect">
                <a:avLst/>
              </a:prstGeom>
            </p:spPr>
          </p:pic>
        </p:grpSp>
        <p:sp>
          <p:nvSpPr>
            <p:cNvPr id="25" name="メモ 24">
              <a:extLst>
                <a:ext uri="{FF2B5EF4-FFF2-40B4-BE49-F238E27FC236}">
                  <a16:creationId xmlns:a16="http://schemas.microsoft.com/office/drawing/2014/main" id="{B3BEF295-D520-ED4B-8ECC-4CAD914E983A}"/>
                </a:ext>
              </a:extLst>
            </p:cNvPr>
            <p:cNvSpPr/>
            <p:nvPr/>
          </p:nvSpPr>
          <p:spPr>
            <a:xfrm>
              <a:off x="6948191" y="4453423"/>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a:stCxn id="25" idx="3"/>
            </p:cNvCxnSpPr>
            <p:nvPr/>
          </p:nvCxnSpPr>
          <p:spPr>
            <a:xfrm>
              <a:off x="7150202" y="4563803"/>
              <a:ext cx="366986" cy="213111"/>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メモ 44">
              <a:extLst>
                <a:ext uri="{FF2B5EF4-FFF2-40B4-BE49-F238E27FC236}">
                  <a16:creationId xmlns:a16="http://schemas.microsoft.com/office/drawing/2014/main" id="{B3BEF295-D520-ED4B-8ECC-4CAD914E983A}"/>
                </a:ext>
              </a:extLst>
            </p:cNvPr>
            <p:cNvSpPr/>
            <p:nvPr/>
          </p:nvSpPr>
          <p:spPr>
            <a:xfrm>
              <a:off x="9653414" y="565035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a:stCxn id="45" idx="1"/>
            </p:cNvCxnSpPr>
            <p:nvPr/>
          </p:nvCxnSpPr>
          <p:spPr>
            <a:xfrm flipH="1">
              <a:off x="9006326" y="5760734"/>
              <a:ext cx="647088" cy="523248"/>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メモ 48">
              <a:extLst>
                <a:ext uri="{FF2B5EF4-FFF2-40B4-BE49-F238E27FC236}">
                  <a16:creationId xmlns:a16="http://schemas.microsoft.com/office/drawing/2014/main" id="{B3BEF295-D520-ED4B-8ECC-4CAD914E983A}"/>
                </a:ext>
              </a:extLst>
            </p:cNvPr>
            <p:cNvSpPr/>
            <p:nvPr/>
          </p:nvSpPr>
          <p:spPr>
            <a:xfrm>
              <a:off x="6089984" y="5558122"/>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a:stCxn id="49" idx="3"/>
            </p:cNvCxnSpPr>
            <p:nvPr/>
          </p:nvCxnSpPr>
          <p:spPr>
            <a:xfrm>
              <a:off x="6291995" y="5668502"/>
              <a:ext cx="507855" cy="454893"/>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2" name="テキスト ボックス 51"/>
          <p:cNvSpPr txBox="1"/>
          <p:nvPr/>
        </p:nvSpPr>
        <p:spPr>
          <a:xfrm>
            <a:off x="2072919" y="6211006"/>
            <a:ext cx="8046163" cy="646331"/>
          </a:xfrm>
          <a:prstGeom prst="rect">
            <a:avLst/>
          </a:prstGeom>
          <a:noFill/>
        </p:spPr>
        <p:txBody>
          <a:bodyPr wrap="square" rtlCol="0">
            <a:spAutoFit/>
          </a:bodyPr>
          <a:lstStyle/>
          <a:p>
            <a:r>
              <a:rPr kumimoji="1" lang="en-US" altLang="ja-JP" dirty="0"/>
              <a:t>[1] “</a:t>
            </a:r>
            <a:r>
              <a:rPr kumimoji="1" lang="ja-JP" altLang="en-US" dirty="0"/>
              <a:t>非常時のアドホックネットワークの活用に</a:t>
            </a:r>
            <a:r>
              <a:rPr lang="ja-JP" altLang="en-US" dirty="0"/>
              <a:t>関する研究会中間取りまとめ</a:t>
            </a:r>
            <a:r>
              <a:rPr lang="en-US" altLang="ja-JP" dirty="0"/>
              <a:t>”, </a:t>
            </a:r>
          </a:p>
          <a:p>
            <a:r>
              <a:rPr lang="ja-JP" altLang="en-US" dirty="0"/>
              <a:t>      総務省 総合通信基盤局 電気通信事業部 電気通信技術システム課</a:t>
            </a:r>
            <a:r>
              <a:rPr lang="en-US" altLang="ja-JP" dirty="0"/>
              <a:t>, 2016</a:t>
            </a:r>
            <a:endParaRPr kumimoji="1" lang="ja-JP" altLang="en-US" dirty="0"/>
          </a:p>
        </p:txBody>
      </p:sp>
      <p:sp>
        <p:nvSpPr>
          <p:cNvPr id="8" name="テキスト ボックス 7">
            <a:extLst>
              <a:ext uri="{FF2B5EF4-FFF2-40B4-BE49-F238E27FC236}">
                <a16:creationId xmlns:a16="http://schemas.microsoft.com/office/drawing/2014/main" id="{17EE3244-70FF-E749-8098-D28FEF2AD4C3}"/>
              </a:ext>
            </a:extLst>
          </p:cNvPr>
          <p:cNvSpPr txBox="1">
            <a:spLocks/>
          </p:cNvSpPr>
          <p:nvPr/>
        </p:nvSpPr>
        <p:spPr>
          <a:xfrm>
            <a:off x="8397625" y="3870178"/>
            <a:ext cx="1261120" cy="400110"/>
          </a:xfrm>
          <a:prstGeom prst="rect">
            <a:avLst/>
          </a:prstGeom>
          <a:noFill/>
          <a:ln>
            <a:solidFill>
              <a:schemeClr val="tx1"/>
            </a:solidFill>
          </a:ln>
        </p:spPr>
        <p:txBody>
          <a:bodyPr wrap="square" rtlCol="0">
            <a:spAutoFit/>
          </a:bodyPr>
          <a:lstStyle/>
          <a:p>
            <a:pPr algn="ctr"/>
            <a:r>
              <a:rPr kumimoji="1" lang="ja-JP" altLang="en-US" sz="2000"/>
              <a:t>情報共有</a:t>
            </a:r>
          </a:p>
        </p:txBody>
      </p:sp>
    </p:spTree>
    <p:extLst>
      <p:ext uri="{BB962C8B-B14F-4D97-AF65-F5344CB8AC3E}">
        <p14:creationId xmlns:p14="http://schemas.microsoft.com/office/powerpoint/2010/main" val="185603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背景</a:t>
            </a:r>
          </a:p>
        </p:txBody>
      </p:sp>
      <p:sp>
        <p:nvSpPr>
          <p:cNvPr id="3" name="コンテンツ プレースホルダー 2"/>
          <p:cNvSpPr>
            <a:spLocks noGrp="1"/>
          </p:cNvSpPr>
          <p:nvPr>
            <p:ph idx="1"/>
          </p:nvPr>
        </p:nvSpPr>
        <p:spPr>
          <a:xfrm>
            <a:off x="838200" y="1502229"/>
            <a:ext cx="10515600" cy="5094514"/>
          </a:xfrm>
        </p:spPr>
        <p:txBody>
          <a:bodyPr>
            <a:normAutofit fontScale="92500" lnSpcReduction="10000"/>
          </a:bodyPr>
          <a:lstStyle/>
          <a:p>
            <a:r>
              <a:rPr lang="ja-JP" altLang="en-US" sz="3500" dirty="0"/>
              <a:t>高需要・高必要性の</a:t>
            </a:r>
            <a:r>
              <a:rPr kumimoji="1" lang="ja-JP" altLang="en-US" sz="3500" dirty="0"/>
              <a:t>情報</a:t>
            </a:r>
            <a:endParaRPr lang="en-US" altLang="ja-JP" sz="3500" dirty="0"/>
          </a:p>
          <a:p>
            <a:pPr lvl="1"/>
            <a:r>
              <a:rPr lang="ja-JP" altLang="en-US" sz="3000" dirty="0"/>
              <a:t>（例）物資補給情報、</a:t>
            </a:r>
            <a:r>
              <a:rPr lang="ja-JP" altLang="en-US" sz="3000"/>
              <a:t>復旧情報など</a:t>
            </a:r>
            <a:endParaRPr lang="en-US" altLang="ja-JP" sz="3000" dirty="0"/>
          </a:p>
          <a:p>
            <a:pPr lvl="2"/>
            <a:r>
              <a:rPr lang="ja-JP" altLang="en-US" sz="2600" dirty="0"/>
              <a:t>情報のデータ要求数が多い</a:t>
            </a:r>
            <a:endParaRPr lang="en-US" altLang="ja-JP" sz="2600" dirty="0"/>
          </a:p>
          <a:p>
            <a:pPr lvl="3"/>
            <a:r>
              <a:rPr kumimoji="1" lang="ja-JP" altLang="en-US" sz="2200" dirty="0"/>
              <a:t>既存の複製配置手法において、</a:t>
            </a:r>
            <a:endParaRPr kumimoji="1" lang="en-US" altLang="ja-JP" sz="2200" dirty="0"/>
          </a:p>
          <a:p>
            <a:pPr marL="1371600" lvl="3" indent="0">
              <a:buNone/>
            </a:pPr>
            <a:r>
              <a:rPr lang="en-US" altLang="ja-JP" sz="2200" dirty="0"/>
              <a:t>	</a:t>
            </a:r>
            <a:r>
              <a:rPr lang="ja-JP" altLang="en-US" sz="2200"/>
              <a:t>作成</a:t>
            </a:r>
            <a:r>
              <a:rPr lang="ja-JP" altLang="en-US" sz="2200" dirty="0"/>
              <a:t>される複製が多い</a:t>
            </a:r>
            <a:endParaRPr lang="en-US" altLang="ja-JP" sz="2400" dirty="0"/>
          </a:p>
          <a:p>
            <a:endParaRPr kumimoji="1" lang="en-US" altLang="ja-JP" sz="3300" dirty="0"/>
          </a:p>
          <a:p>
            <a:r>
              <a:rPr lang="ja-JP" altLang="en-US" sz="3300" dirty="0"/>
              <a:t>低需要・高必要性の情報</a:t>
            </a:r>
            <a:endParaRPr lang="en-US" altLang="ja-JP" sz="3300" dirty="0"/>
          </a:p>
          <a:p>
            <a:pPr lvl="1"/>
            <a:r>
              <a:rPr kumimoji="1" lang="ja-JP" altLang="en-US" sz="3000" dirty="0"/>
              <a:t>（例）個人の</a:t>
            </a:r>
            <a:r>
              <a:rPr kumimoji="1" lang="ja-JP" altLang="en-US" sz="3000"/>
              <a:t>生存情報など</a:t>
            </a:r>
            <a:endParaRPr kumimoji="1" lang="en-US" altLang="ja-JP" sz="3000" dirty="0"/>
          </a:p>
          <a:p>
            <a:pPr lvl="2"/>
            <a:r>
              <a:rPr lang="ja-JP" altLang="en-US" sz="2600" dirty="0"/>
              <a:t>情報のデータ要求数が少ない</a:t>
            </a:r>
            <a:endParaRPr lang="en-US" altLang="ja-JP" sz="2600" dirty="0"/>
          </a:p>
          <a:p>
            <a:pPr lvl="3"/>
            <a:r>
              <a:rPr kumimoji="1" lang="ja-JP" altLang="en-US" sz="2200" dirty="0"/>
              <a:t>既存の複製配置手法</a:t>
            </a:r>
            <a:r>
              <a:rPr kumimoji="1" lang="ja-JP" altLang="en-US" sz="2200"/>
              <a:t>において、</a:t>
            </a:r>
            <a:endParaRPr kumimoji="1" lang="en-US" altLang="ja-JP" sz="2200" dirty="0"/>
          </a:p>
          <a:p>
            <a:pPr marL="1444752" lvl="3" indent="0">
              <a:buNone/>
            </a:pPr>
            <a:r>
              <a:rPr kumimoji="1" lang="en-US" altLang="ja-JP" sz="2200" dirty="0"/>
              <a:t>	</a:t>
            </a:r>
            <a:r>
              <a:rPr kumimoji="1" lang="ja-JP" altLang="en-US" sz="2200"/>
              <a:t>作成</a:t>
            </a:r>
            <a:r>
              <a:rPr kumimoji="1" lang="ja-JP" altLang="en-US" sz="2200" dirty="0"/>
              <a:t>される複製が少ない</a:t>
            </a:r>
            <a:endParaRPr kumimoji="1" lang="en-US" altLang="ja-JP" sz="2200" dirty="0"/>
          </a:p>
          <a:p>
            <a:pPr marL="1371600" lvl="3" indent="0">
              <a:buNone/>
            </a:pPr>
            <a:r>
              <a:rPr kumimoji="1" lang="en-US" altLang="ja-JP" sz="2200" dirty="0"/>
              <a:t>	</a:t>
            </a:r>
            <a:endParaRPr kumimoji="1" lang="ja-JP" altLang="en-US" sz="2200"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3</a:t>
            </a:fld>
            <a:endParaRPr kumimoji="1" lang="ja-JP" altLang="en-US" b="1"/>
          </a:p>
        </p:txBody>
      </p:sp>
      <p:grpSp>
        <p:nvGrpSpPr>
          <p:cNvPr id="8" name="グループ化 7">
            <a:extLst>
              <a:ext uri="{FF2B5EF4-FFF2-40B4-BE49-F238E27FC236}">
                <a16:creationId xmlns:a16="http://schemas.microsoft.com/office/drawing/2014/main" id="{EB489BFA-E6E0-6B4C-98AF-91E23B6EB53F}"/>
              </a:ext>
            </a:extLst>
          </p:cNvPr>
          <p:cNvGrpSpPr/>
          <p:nvPr/>
        </p:nvGrpSpPr>
        <p:grpSpPr>
          <a:xfrm>
            <a:off x="8633831" y="3921264"/>
            <a:ext cx="3053850" cy="2532122"/>
            <a:chOff x="7896293" y="3953357"/>
            <a:chExt cx="3053850" cy="2532122"/>
          </a:xfrm>
        </p:grpSpPr>
        <p:pic>
          <p:nvPicPr>
            <p:cNvPr id="11" name="図 10">
              <a:extLst>
                <a:ext uri="{FF2B5EF4-FFF2-40B4-BE49-F238E27FC236}">
                  <a16:creationId xmlns:a16="http://schemas.microsoft.com/office/drawing/2014/main" id="{C5DBD97C-09F1-7B4D-9AB5-962A9EE7E0DC}"/>
                </a:ext>
              </a:extLst>
            </p:cNvPr>
            <p:cNvPicPr>
              <a:picLocks noChangeAspect="1"/>
            </p:cNvPicPr>
            <p:nvPr/>
          </p:nvPicPr>
          <p:blipFill>
            <a:blip r:embed="rId3"/>
            <a:stretch>
              <a:fillRect/>
            </a:stretch>
          </p:blipFill>
          <p:spPr>
            <a:xfrm>
              <a:off x="7896293" y="3953357"/>
              <a:ext cx="3053850" cy="2532122"/>
            </a:xfrm>
            <a:prstGeom prst="rect">
              <a:avLst/>
            </a:prstGeom>
            <a:ln>
              <a:solidFill>
                <a:schemeClr val="tx1"/>
              </a:solidFill>
            </a:ln>
          </p:spPr>
        </p:pic>
        <p:sp>
          <p:nvSpPr>
            <p:cNvPr id="12" name="メモ 11">
              <a:extLst>
                <a:ext uri="{FF2B5EF4-FFF2-40B4-BE49-F238E27FC236}">
                  <a16:creationId xmlns:a16="http://schemas.microsoft.com/office/drawing/2014/main" id="{00496E79-AFB5-9F43-B9C9-B6882848EC61}"/>
                </a:ext>
              </a:extLst>
            </p:cNvPr>
            <p:cNvSpPr/>
            <p:nvPr/>
          </p:nvSpPr>
          <p:spPr>
            <a:xfrm>
              <a:off x="9318471" y="492291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10DDB3E-B191-944C-87D0-4CF35E34D102}"/>
              </a:ext>
            </a:extLst>
          </p:cNvPr>
          <p:cNvGrpSpPr/>
          <p:nvPr/>
        </p:nvGrpSpPr>
        <p:grpSpPr>
          <a:xfrm>
            <a:off x="8633831" y="1028203"/>
            <a:ext cx="3053850" cy="2531119"/>
            <a:chOff x="7896293" y="1091356"/>
            <a:chExt cx="3053850" cy="2531119"/>
          </a:xfrm>
        </p:grpSpPr>
        <p:pic>
          <p:nvPicPr>
            <p:cNvPr id="10" name="図 9">
              <a:extLst>
                <a:ext uri="{FF2B5EF4-FFF2-40B4-BE49-F238E27FC236}">
                  <a16:creationId xmlns:a16="http://schemas.microsoft.com/office/drawing/2014/main" id="{6F69958C-CE28-1643-9836-9A7E679345C5}"/>
                </a:ext>
              </a:extLst>
            </p:cNvPr>
            <p:cNvPicPr>
              <a:picLocks noChangeAspect="1"/>
            </p:cNvPicPr>
            <p:nvPr/>
          </p:nvPicPr>
          <p:blipFill>
            <a:blip r:embed="rId4"/>
            <a:stretch>
              <a:fillRect/>
            </a:stretch>
          </p:blipFill>
          <p:spPr>
            <a:xfrm>
              <a:off x="7896293" y="1091356"/>
              <a:ext cx="3053850" cy="2531119"/>
            </a:xfrm>
            <a:prstGeom prst="rect">
              <a:avLst/>
            </a:prstGeom>
            <a:ln>
              <a:solidFill>
                <a:schemeClr val="tx1"/>
              </a:solidFill>
            </a:ln>
          </p:spPr>
        </p:pic>
        <p:sp>
          <p:nvSpPr>
            <p:cNvPr id="13" name="メモ 12">
              <a:extLst>
                <a:ext uri="{FF2B5EF4-FFF2-40B4-BE49-F238E27FC236}">
                  <a16:creationId xmlns:a16="http://schemas.microsoft.com/office/drawing/2014/main" id="{7C1FCE9E-9BCD-2E4B-9606-328A0B91EB9B}"/>
                </a:ext>
              </a:extLst>
            </p:cNvPr>
            <p:cNvSpPr/>
            <p:nvPr/>
          </p:nvSpPr>
          <p:spPr>
            <a:xfrm>
              <a:off x="9347352" y="2100523"/>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図 13">
            <a:extLst>
              <a:ext uri="{FF2B5EF4-FFF2-40B4-BE49-F238E27FC236}">
                <a16:creationId xmlns:a16="http://schemas.microsoft.com/office/drawing/2014/main" id="{841DD223-B44D-8B4A-9313-3B831B0FC22B}"/>
              </a:ext>
            </a:extLst>
          </p:cNvPr>
          <p:cNvPicPr>
            <a:picLocks noChangeAspect="1"/>
          </p:cNvPicPr>
          <p:nvPr/>
        </p:nvPicPr>
        <p:blipFill>
          <a:blip r:embed="rId5"/>
          <a:stretch>
            <a:fillRect/>
          </a:stretch>
        </p:blipFill>
        <p:spPr>
          <a:xfrm>
            <a:off x="7469421" y="5067464"/>
            <a:ext cx="1802103" cy="1666945"/>
          </a:xfrm>
          <a:prstGeom prst="rect">
            <a:avLst/>
          </a:prstGeom>
        </p:spPr>
      </p:pic>
      <p:pic>
        <p:nvPicPr>
          <p:cNvPr id="15" name="図 14">
            <a:extLst>
              <a:ext uri="{FF2B5EF4-FFF2-40B4-BE49-F238E27FC236}">
                <a16:creationId xmlns:a16="http://schemas.microsoft.com/office/drawing/2014/main" id="{BB711DE6-3CB0-734C-AA93-B5A594B00A1A}"/>
              </a:ext>
            </a:extLst>
          </p:cNvPr>
          <p:cNvPicPr>
            <a:picLocks noChangeAspect="1"/>
          </p:cNvPicPr>
          <p:nvPr/>
        </p:nvPicPr>
        <p:blipFill>
          <a:blip r:embed="rId6"/>
          <a:stretch>
            <a:fillRect/>
          </a:stretch>
        </p:blipFill>
        <p:spPr>
          <a:xfrm>
            <a:off x="7201553" y="2293762"/>
            <a:ext cx="2395650" cy="1449728"/>
          </a:xfrm>
          <a:prstGeom prst="rect">
            <a:avLst/>
          </a:prstGeom>
        </p:spPr>
      </p:pic>
    </p:spTree>
    <p:extLst>
      <p:ext uri="{BB962C8B-B14F-4D97-AF65-F5344CB8AC3E}">
        <p14:creationId xmlns:p14="http://schemas.microsoft.com/office/powerpoint/2010/main" val="338836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dirty="0"/>
              <a:t>既存の複製配置手法</a:t>
            </a:r>
            <a:endParaRPr kumimoji="1" lang="ja-JP" altLang="en-US" dirty="0"/>
          </a:p>
        </p:txBody>
      </p:sp>
      <p:sp>
        <p:nvSpPr>
          <p:cNvPr id="3" name="コンテンツ プレースホルダー 2"/>
          <p:cNvSpPr>
            <a:spLocks noGrp="1"/>
          </p:cNvSpPr>
          <p:nvPr>
            <p:ph idx="1"/>
          </p:nvPr>
        </p:nvSpPr>
        <p:spPr>
          <a:xfrm>
            <a:off x="838200" y="1485899"/>
            <a:ext cx="10515600" cy="2925929"/>
          </a:xfrm>
        </p:spPr>
        <p:txBody>
          <a:bodyPr>
            <a:normAutofit/>
          </a:bodyPr>
          <a:lstStyle/>
          <a:p>
            <a:r>
              <a:rPr lang="ja-JP" altLang="en-US" dirty="0"/>
              <a:t>データ要求時の複製配置手法</a:t>
            </a:r>
            <a:endParaRPr lang="en-US" altLang="ja-JP" dirty="0"/>
          </a:p>
          <a:p>
            <a:pPr lvl="1"/>
            <a:r>
              <a:rPr lang="en-US" altLang="ja-JP" dirty="0"/>
              <a:t>Owner Replication</a:t>
            </a:r>
          </a:p>
          <a:p>
            <a:pPr lvl="2"/>
            <a:r>
              <a:rPr lang="ja-JP" altLang="en-US" dirty="0"/>
              <a:t>検索要求者にだけ複製を配置する手法</a:t>
            </a:r>
            <a:endParaRPr lang="en-US" altLang="ja-JP" dirty="0"/>
          </a:p>
          <a:p>
            <a:pPr lvl="1"/>
            <a:r>
              <a:rPr lang="en-US" altLang="ja-JP" dirty="0"/>
              <a:t>Path Replication</a:t>
            </a:r>
          </a:p>
          <a:p>
            <a:pPr lvl="2"/>
            <a:r>
              <a:rPr lang="ja-JP" altLang="en-US" dirty="0"/>
              <a:t>検索要求者から、所有者に至る、検索パス上の全てのノードに複製を配置する手法</a:t>
            </a:r>
            <a:endParaRPr lang="en-US" altLang="ja-JP" dirty="0"/>
          </a:p>
          <a:p>
            <a:pPr marL="914400" lvl="2" indent="0">
              <a:buNone/>
            </a:pPr>
            <a:endParaRPr lang="en-US" altLang="ja-JP" dirty="0"/>
          </a:p>
          <a:p>
            <a:pPr lvl="1"/>
            <a:endParaRPr kumimoji="1" lang="ja-JP" altLang="en-US" dirty="0"/>
          </a:p>
        </p:txBody>
      </p:sp>
      <p:sp>
        <p:nvSpPr>
          <p:cNvPr id="10" name="スライド番号プレースホルダー 9"/>
          <p:cNvSpPr>
            <a:spLocks noGrp="1"/>
          </p:cNvSpPr>
          <p:nvPr>
            <p:ph type="sldNum" sz="quarter" idx="12"/>
          </p:nvPr>
        </p:nvSpPr>
        <p:spPr>
          <a:xfrm>
            <a:off x="8610600" y="5971340"/>
            <a:ext cx="2743200" cy="365125"/>
          </a:xfrm>
        </p:spPr>
        <p:txBody>
          <a:bodyPr/>
          <a:lstStyle/>
          <a:p>
            <a:r>
              <a:rPr kumimoji="1" lang="ja-JP" altLang="en-US" b="1" dirty="0"/>
              <a:t> </a:t>
            </a:r>
            <a:fld id="{174B259E-A4AB-4FC2-896B-65961FDB8F0F}" type="slidenum">
              <a:rPr kumimoji="1" lang="ja-JP" altLang="en-US" b="1" smtClean="0"/>
              <a:t>4</a:t>
            </a:fld>
            <a:endParaRPr kumimoji="1" lang="ja-JP" altLang="en-US" b="1" dirty="0"/>
          </a:p>
        </p:txBody>
      </p:sp>
      <p:sp>
        <p:nvSpPr>
          <p:cNvPr id="14" name="左矢印 13">
            <a:extLst>
              <a:ext uri="{FF2B5EF4-FFF2-40B4-BE49-F238E27FC236}">
                <a16:creationId xmlns:a16="http://schemas.microsoft.com/office/drawing/2014/main" id="{9A2A0ABC-306B-F749-99E3-4428B4E4B9C3}"/>
              </a:ext>
            </a:extLst>
          </p:cNvPr>
          <p:cNvSpPr/>
          <p:nvPr/>
        </p:nvSpPr>
        <p:spPr>
          <a:xfrm>
            <a:off x="3754734" y="5083389"/>
            <a:ext cx="593557" cy="47738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矢印 24">
            <a:extLst>
              <a:ext uri="{FF2B5EF4-FFF2-40B4-BE49-F238E27FC236}">
                <a16:creationId xmlns:a16="http://schemas.microsoft.com/office/drawing/2014/main" id="{6C341DF0-20DE-2C44-A1B7-4F24583574A5}"/>
              </a:ext>
            </a:extLst>
          </p:cNvPr>
          <p:cNvSpPr/>
          <p:nvPr/>
        </p:nvSpPr>
        <p:spPr>
          <a:xfrm flipH="1">
            <a:off x="7883374" y="5083389"/>
            <a:ext cx="593557" cy="47738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p:cNvGrpSpPr/>
          <p:nvPr/>
        </p:nvGrpSpPr>
        <p:grpSpPr>
          <a:xfrm>
            <a:off x="4481960" y="4527964"/>
            <a:ext cx="3267745" cy="1840939"/>
            <a:chOff x="4481960" y="4527964"/>
            <a:chExt cx="3267745" cy="1840939"/>
          </a:xfrm>
        </p:grpSpPr>
        <p:pic>
          <p:nvPicPr>
            <p:cNvPr id="13" name="図 12">
              <a:extLst>
                <a:ext uri="{FF2B5EF4-FFF2-40B4-BE49-F238E27FC236}">
                  <a16:creationId xmlns:a16="http://schemas.microsoft.com/office/drawing/2014/main" id="{FF055ABC-EA2F-F646-8CE0-107B0E801B86}"/>
                </a:ext>
              </a:extLst>
            </p:cNvPr>
            <p:cNvPicPr>
              <a:picLocks noChangeAspect="1"/>
            </p:cNvPicPr>
            <p:nvPr/>
          </p:nvPicPr>
          <p:blipFill>
            <a:blip r:embed="rId3"/>
            <a:stretch>
              <a:fillRect/>
            </a:stretch>
          </p:blipFill>
          <p:spPr>
            <a:xfrm>
              <a:off x="4481960" y="4527964"/>
              <a:ext cx="3267745" cy="1443376"/>
            </a:xfrm>
            <a:prstGeom prst="rect">
              <a:avLst/>
            </a:prstGeom>
            <a:ln>
              <a:solidFill>
                <a:schemeClr val="tx1"/>
              </a:solidFill>
            </a:ln>
          </p:spPr>
        </p:pic>
        <p:sp>
          <p:nvSpPr>
            <p:cNvPr id="15" name="テキスト ボックス 14">
              <a:extLst>
                <a:ext uri="{FF2B5EF4-FFF2-40B4-BE49-F238E27FC236}">
                  <a16:creationId xmlns:a16="http://schemas.microsoft.com/office/drawing/2014/main" id="{A64DFB9A-40AE-4D45-BF7C-1B9637036DF0}"/>
                </a:ext>
              </a:extLst>
            </p:cNvPr>
            <p:cNvSpPr txBox="1"/>
            <p:nvPr/>
          </p:nvSpPr>
          <p:spPr>
            <a:xfrm>
              <a:off x="5450085" y="5999571"/>
              <a:ext cx="1331495" cy="369332"/>
            </a:xfrm>
            <a:prstGeom prst="rect">
              <a:avLst/>
            </a:prstGeom>
            <a:noFill/>
          </p:spPr>
          <p:txBody>
            <a:bodyPr wrap="square" rtlCol="0">
              <a:spAutoFit/>
            </a:bodyPr>
            <a:lstStyle/>
            <a:p>
              <a:r>
                <a:rPr kumimoji="1" lang="ja-JP" altLang="en-US"/>
                <a:t>データ要求</a:t>
              </a:r>
            </a:p>
          </p:txBody>
        </p:sp>
        <p:sp>
          <p:nvSpPr>
            <p:cNvPr id="29" name="メモ 28">
              <a:extLst>
                <a:ext uri="{FF2B5EF4-FFF2-40B4-BE49-F238E27FC236}">
                  <a16:creationId xmlns:a16="http://schemas.microsoft.com/office/drawing/2014/main" id="{B3BEF295-D520-ED4B-8ECC-4CAD914E983A}"/>
                </a:ext>
              </a:extLst>
            </p:cNvPr>
            <p:cNvSpPr/>
            <p:nvPr/>
          </p:nvSpPr>
          <p:spPr>
            <a:xfrm>
              <a:off x="7064637" y="490647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p:cNvGrpSpPr/>
          <p:nvPr/>
        </p:nvGrpSpPr>
        <p:grpSpPr>
          <a:xfrm>
            <a:off x="316738" y="4510932"/>
            <a:ext cx="3304327" cy="1863210"/>
            <a:chOff x="316738" y="4510932"/>
            <a:chExt cx="3304327" cy="1863210"/>
          </a:xfrm>
        </p:grpSpPr>
        <p:sp>
          <p:nvSpPr>
            <p:cNvPr id="27" name="テキスト ボックス 26">
              <a:extLst>
                <a:ext uri="{FF2B5EF4-FFF2-40B4-BE49-F238E27FC236}">
                  <a16:creationId xmlns:a16="http://schemas.microsoft.com/office/drawing/2014/main" id="{D688BA5A-0317-5848-9922-FE96A1813C10}"/>
                </a:ext>
              </a:extLst>
            </p:cNvPr>
            <p:cNvSpPr txBox="1"/>
            <p:nvPr/>
          </p:nvSpPr>
          <p:spPr>
            <a:xfrm>
              <a:off x="962036" y="6004810"/>
              <a:ext cx="2133600" cy="369332"/>
            </a:xfrm>
            <a:prstGeom prst="rect">
              <a:avLst/>
            </a:prstGeom>
            <a:noFill/>
          </p:spPr>
          <p:txBody>
            <a:bodyPr wrap="square" rtlCol="0">
              <a:spAutoFit/>
            </a:bodyPr>
            <a:lstStyle/>
            <a:p>
              <a:pPr algn="ctr"/>
              <a:r>
                <a:rPr lang="en-US" altLang="ja-JP" dirty="0"/>
                <a:t>Owner Replication</a:t>
              </a:r>
              <a:endParaRPr kumimoji="1" lang="ja-JP" altLang="en-US"/>
            </a:p>
          </p:txBody>
        </p:sp>
        <p:pic>
          <p:nvPicPr>
            <p:cNvPr id="31" name="図 30">
              <a:extLst>
                <a:ext uri="{FF2B5EF4-FFF2-40B4-BE49-F238E27FC236}">
                  <a16:creationId xmlns:a16="http://schemas.microsoft.com/office/drawing/2014/main" id="{3C3B8605-C5AE-504A-99A4-A5D2AF700BB2}"/>
                </a:ext>
              </a:extLst>
            </p:cNvPr>
            <p:cNvPicPr>
              <a:picLocks noChangeAspect="1"/>
            </p:cNvPicPr>
            <p:nvPr/>
          </p:nvPicPr>
          <p:blipFill>
            <a:blip r:embed="rId4"/>
            <a:stretch>
              <a:fillRect/>
            </a:stretch>
          </p:blipFill>
          <p:spPr>
            <a:xfrm>
              <a:off x="316738" y="4510932"/>
              <a:ext cx="3304327" cy="1488639"/>
            </a:xfrm>
            <a:prstGeom prst="rect">
              <a:avLst/>
            </a:prstGeom>
            <a:ln>
              <a:solidFill>
                <a:schemeClr val="tx1"/>
              </a:solidFill>
            </a:ln>
          </p:spPr>
        </p:pic>
        <p:sp>
          <p:nvSpPr>
            <p:cNvPr id="30" name="メモ 29">
              <a:extLst>
                <a:ext uri="{FF2B5EF4-FFF2-40B4-BE49-F238E27FC236}">
                  <a16:creationId xmlns:a16="http://schemas.microsoft.com/office/drawing/2014/main" id="{5227481D-8C4F-D142-A3A1-607C47EF114F}"/>
                </a:ext>
              </a:extLst>
            </p:cNvPr>
            <p:cNvSpPr/>
            <p:nvPr/>
          </p:nvSpPr>
          <p:spPr>
            <a:xfrm>
              <a:off x="2932215"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メモ 31">
              <a:extLst>
                <a:ext uri="{FF2B5EF4-FFF2-40B4-BE49-F238E27FC236}">
                  <a16:creationId xmlns:a16="http://schemas.microsoft.com/office/drawing/2014/main" id="{A5B9CE10-E684-6E4B-AD70-BFF3F0E9091D}"/>
                </a:ext>
              </a:extLst>
            </p:cNvPr>
            <p:cNvSpPr/>
            <p:nvPr/>
          </p:nvSpPr>
          <p:spPr>
            <a:xfrm>
              <a:off x="798615" y="5647168"/>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8680218" y="4510932"/>
            <a:ext cx="3304327" cy="1857971"/>
            <a:chOff x="8610600" y="4510932"/>
            <a:chExt cx="3304327" cy="1857971"/>
          </a:xfrm>
        </p:grpSpPr>
        <p:sp>
          <p:nvSpPr>
            <p:cNvPr id="26" name="テキスト ボックス 25">
              <a:extLst>
                <a:ext uri="{FF2B5EF4-FFF2-40B4-BE49-F238E27FC236}">
                  <a16:creationId xmlns:a16="http://schemas.microsoft.com/office/drawing/2014/main" id="{D4A6F8FB-96F1-534E-92CC-A9099BCF5F70}"/>
                </a:ext>
              </a:extLst>
            </p:cNvPr>
            <p:cNvSpPr txBox="1"/>
            <p:nvPr/>
          </p:nvSpPr>
          <p:spPr>
            <a:xfrm>
              <a:off x="9232692" y="5999571"/>
              <a:ext cx="2060141" cy="369332"/>
            </a:xfrm>
            <a:prstGeom prst="rect">
              <a:avLst/>
            </a:prstGeom>
            <a:noFill/>
          </p:spPr>
          <p:txBody>
            <a:bodyPr wrap="square" rtlCol="0">
              <a:spAutoFit/>
            </a:bodyPr>
            <a:lstStyle/>
            <a:p>
              <a:pPr algn="ctr"/>
              <a:r>
                <a:rPr lang="en-US" altLang="ja-JP" dirty="0"/>
                <a:t>Path Replication</a:t>
              </a:r>
              <a:endParaRPr kumimoji="1" lang="ja-JP" altLang="en-US" dirty="0"/>
            </a:p>
          </p:txBody>
        </p:sp>
        <p:pic>
          <p:nvPicPr>
            <p:cNvPr id="33" name="図 32">
              <a:extLst>
                <a:ext uri="{FF2B5EF4-FFF2-40B4-BE49-F238E27FC236}">
                  <a16:creationId xmlns:a16="http://schemas.microsoft.com/office/drawing/2014/main" id="{6C26F77E-B9B2-234E-B5F0-A3F0FA75FF92}"/>
                </a:ext>
              </a:extLst>
            </p:cNvPr>
            <p:cNvPicPr>
              <a:picLocks noChangeAspect="1"/>
            </p:cNvPicPr>
            <p:nvPr/>
          </p:nvPicPr>
          <p:blipFill>
            <a:blip r:embed="rId4"/>
            <a:stretch>
              <a:fillRect/>
            </a:stretch>
          </p:blipFill>
          <p:spPr>
            <a:xfrm>
              <a:off x="8610600" y="4510932"/>
              <a:ext cx="3304327" cy="1488639"/>
            </a:xfrm>
            <a:prstGeom prst="rect">
              <a:avLst/>
            </a:prstGeom>
            <a:ln>
              <a:solidFill>
                <a:schemeClr val="tx1"/>
              </a:solidFill>
            </a:ln>
          </p:spPr>
        </p:pic>
        <p:sp>
          <p:nvSpPr>
            <p:cNvPr id="34" name="メモ 33">
              <a:extLst>
                <a:ext uri="{FF2B5EF4-FFF2-40B4-BE49-F238E27FC236}">
                  <a16:creationId xmlns:a16="http://schemas.microsoft.com/office/drawing/2014/main" id="{68871F50-E350-ED4F-80A5-0DE6061EB92C}"/>
                </a:ext>
              </a:extLst>
            </p:cNvPr>
            <p:cNvSpPr/>
            <p:nvPr/>
          </p:nvSpPr>
          <p:spPr>
            <a:xfrm>
              <a:off x="11224472"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メモ 34">
              <a:extLst>
                <a:ext uri="{FF2B5EF4-FFF2-40B4-BE49-F238E27FC236}">
                  <a16:creationId xmlns:a16="http://schemas.microsoft.com/office/drawing/2014/main" id="{7DFD583F-5039-8246-9465-E186A29D2AAF}"/>
                </a:ext>
              </a:extLst>
            </p:cNvPr>
            <p:cNvSpPr/>
            <p:nvPr/>
          </p:nvSpPr>
          <p:spPr>
            <a:xfrm>
              <a:off x="9086913" y="5636028"/>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メモ 35">
              <a:extLst>
                <a:ext uri="{FF2B5EF4-FFF2-40B4-BE49-F238E27FC236}">
                  <a16:creationId xmlns:a16="http://schemas.microsoft.com/office/drawing/2014/main" id="{11B9A176-7595-9A4D-B925-7F9CF491C6BD}"/>
                </a:ext>
              </a:extLst>
            </p:cNvPr>
            <p:cNvSpPr/>
            <p:nvPr/>
          </p:nvSpPr>
          <p:spPr>
            <a:xfrm>
              <a:off x="9947808" y="5634446"/>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メモ 36">
              <a:extLst>
                <a:ext uri="{FF2B5EF4-FFF2-40B4-BE49-F238E27FC236}">
                  <a16:creationId xmlns:a16="http://schemas.microsoft.com/office/drawing/2014/main" id="{09ED7AD6-BAF0-EF44-AF36-895C61EE4E2D}"/>
                </a:ext>
              </a:extLst>
            </p:cNvPr>
            <p:cNvSpPr/>
            <p:nvPr/>
          </p:nvSpPr>
          <p:spPr>
            <a:xfrm>
              <a:off x="9519539"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メモ 37">
              <a:extLst>
                <a:ext uri="{FF2B5EF4-FFF2-40B4-BE49-F238E27FC236}">
                  <a16:creationId xmlns:a16="http://schemas.microsoft.com/office/drawing/2014/main" id="{CC69C6AE-DD5B-8E45-984B-01F0FD8477A7}"/>
                </a:ext>
              </a:extLst>
            </p:cNvPr>
            <p:cNvSpPr/>
            <p:nvPr/>
          </p:nvSpPr>
          <p:spPr>
            <a:xfrm>
              <a:off x="10391899" y="4926053"/>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8573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既存手法の問題点</a:t>
            </a:r>
            <a:endParaRPr kumimoji="1" lang="ja-JP" altLang="en-US" dirty="0"/>
          </a:p>
        </p:txBody>
      </p:sp>
      <p:sp>
        <p:nvSpPr>
          <p:cNvPr id="3" name="コンテンツ プレースホルダー 2"/>
          <p:cNvSpPr>
            <a:spLocks noGrp="1"/>
          </p:cNvSpPr>
          <p:nvPr>
            <p:ph idx="1"/>
          </p:nvPr>
        </p:nvSpPr>
        <p:spPr>
          <a:xfrm>
            <a:off x="1372499" y="1453242"/>
            <a:ext cx="9601200" cy="3495331"/>
          </a:xfrm>
        </p:spPr>
        <p:txBody>
          <a:bodyPr>
            <a:normAutofit lnSpcReduction="10000"/>
          </a:bodyPr>
          <a:lstStyle/>
          <a:p>
            <a:r>
              <a:rPr kumimoji="1" lang="ja-JP" altLang="en-US" dirty="0"/>
              <a:t>需要が低いと複製が少ない</a:t>
            </a:r>
            <a:endParaRPr kumimoji="1" lang="en-US" altLang="ja-JP" dirty="0"/>
          </a:p>
          <a:p>
            <a:pPr lvl="1"/>
            <a:r>
              <a:rPr kumimoji="1" lang="ja-JP" altLang="en-US" dirty="0"/>
              <a:t>複製が少ないと，情報がネットワークから消滅しやすい</a:t>
            </a:r>
            <a:endParaRPr kumimoji="1" lang="en-US" altLang="ja-JP" dirty="0"/>
          </a:p>
          <a:p>
            <a:pPr lvl="2"/>
            <a:endParaRPr lang="en-US" altLang="ja-JP" dirty="0"/>
          </a:p>
          <a:p>
            <a:r>
              <a:rPr lang="ja-JP" altLang="en-US" dirty="0"/>
              <a:t>低需要・高必要性の情報が消滅しやすい</a:t>
            </a:r>
            <a:endParaRPr lang="en-US" altLang="ja-JP" dirty="0"/>
          </a:p>
          <a:p>
            <a:pPr lvl="1"/>
            <a:r>
              <a:rPr lang="ja-JP" altLang="en-US" dirty="0"/>
              <a:t>必要性の高い情報は，一定期間</a:t>
            </a:r>
            <a:r>
              <a:rPr lang="ja-JP" altLang="en-US"/>
              <a:t>ネットワークに生存させておくべき</a:t>
            </a:r>
            <a:endParaRPr lang="en-US" altLang="ja-JP" dirty="0"/>
          </a:p>
          <a:p>
            <a:pPr marL="914400" lvl="2" indent="0">
              <a:buNone/>
            </a:pPr>
            <a:r>
              <a:rPr lang="ja-JP" altLang="en-US" dirty="0"/>
              <a:t>⇨低需要情報の生存を考慮した複製配置手法の提案</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5</a:t>
            </a:fld>
            <a:endParaRPr kumimoji="1" lang="ja-JP" altLang="en-US" b="1"/>
          </a:p>
        </p:txBody>
      </p:sp>
      <p:grpSp>
        <p:nvGrpSpPr>
          <p:cNvPr id="12" name="グループ化 11">
            <a:extLst>
              <a:ext uri="{FF2B5EF4-FFF2-40B4-BE49-F238E27FC236}">
                <a16:creationId xmlns:a16="http://schemas.microsoft.com/office/drawing/2014/main" id="{9BDE0406-6E5E-AF47-B200-D26FA145DC0B}"/>
              </a:ext>
            </a:extLst>
          </p:cNvPr>
          <p:cNvGrpSpPr/>
          <p:nvPr/>
        </p:nvGrpSpPr>
        <p:grpSpPr>
          <a:xfrm>
            <a:off x="999520" y="4805756"/>
            <a:ext cx="5096480" cy="2159261"/>
            <a:chOff x="179992" y="4222483"/>
            <a:chExt cx="5706400" cy="2733787"/>
          </a:xfrm>
        </p:grpSpPr>
        <p:pic>
          <p:nvPicPr>
            <p:cNvPr id="5" name="図 4">
              <a:extLst>
                <a:ext uri="{FF2B5EF4-FFF2-40B4-BE49-F238E27FC236}">
                  <a16:creationId xmlns:a16="http://schemas.microsoft.com/office/drawing/2014/main" id="{D34BE1B7-BD93-7E40-A6BA-08AFA8DD6843}"/>
                </a:ext>
              </a:extLst>
            </p:cNvPr>
            <p:cNvPicPr>
              <a:picLocks noChangeAspect="1"/>
            </p:cNvPicPr>
            <p:nvPr/>
          </p:nvPicPr>
          <p:blipFill>
            <a:blip r:embed="rId3"/>
            <a:stretch>
              <a:fillRect/>
            </a:stretch>
          </p:blipFill>
          <p:spPr>
            <a:xfrm>
              <a:off x="3100079" y="4222483"/>
              <a:ext cx="2786313" cy="2252118"/>
            </a:xfrm>
            <a:prstGeom prst="rect">
              <a:avLst/>
            </a:prstGeom>
            <a:ln>
              <a:solidFill>
                <a:schemeClr val="tx1"/>
              </a:solidFill>
            </a:ln>
          </p:spPr>
        </p:pic>
        <p:pic>
          <p:nvPicPr>
            <p:cNvPr id="8" name="図 7">
              <a:extLst>
                <a:ext uri="{FF2B5EF4-FFF2-40B4-BE49-F238E27FC236}">
                  <a16:creationId xmlns:a16="http://schemas.microsoft.com/office/drawing/2014/main" id="{809E1318-7C1A-FD4E-9962-9E2B439BCA49}"/>
                </a:ext>
              </a:extLst>
            </p:cNvPr>
            <p:cNvPicPr>
              <a:picLocks noChangeAspect="1"/>
            </p:cNvPicPr>
            <p:nvPr/>
          </p:nvPicPr>
          <p:blipFill>
            <a:blip r:embed="rId4"/>
            <a:stretch>
              <a:fillRect/>
            </a:stretch>
          </p:blipFill>
          <p:spPr>
            <a:xfrm>
              <a:off x="179992" y="4222483"/>
              <a:ext cx="2697455" cy="2235729"/>
            </a:xfrm>
            <a:prstGeom prst="rect">
              <a:avLst/>
            </a:prstGeom>
            <a:ln>
              <a:solidFill>
                <a:schemeClr val="tx1"/>
              </a:solidFill>
            </a:ln>
          </p:spPr>
        </p:pic>
        <p:sp>
          <p:nvSpPr>
            <p:cNvPr id="9" name="テキスト ボックス 8">
              <a:extLst>
                <a:ext uri="{FF2B5EF4-FFF2-40B4-BE49-F238E27FC236}">
                  <a16:creationId xmlns:a16="http://schemas.microsoft.com/office/drawing/2014/main" id="{7E527654-3D79-C140-909C-94EED9F20D0E}"/>
                </a:ext>
              </a:extLst>
            </p:cNvPr>
            <p:cNvSpPr txBox="1"/>
            <p:nvPr/>
          </p:nvSpPr>
          <p:spPr>
            <a:xfrm>
              <a:off x="2104551" y="6488668"/>
              <a:ext cx="2208621" cy="467602"/>
            </a:xfrm>
            <a:prstGeom prst="rect">
              <a:avLst/>
            </a:prstGeom>
            <a:noFill/>
          </p:spPr>
          <p:txBody>
            <a:bodyPr wrap="square" rtlCol="0">
              <a:spAutoFit/>
            </a:bodyPr>
            <a:lstStyle/>
            <a:p>
              <a:r>
                <a:rPr kumimoji="1" lang="ja-JP" altLang="en-US"/>
                <a:t>需要が高い場合</a:t>
              </a:r>
            </a:p>
          </p:txBody>
        </p:sp>
        <p:sp>
          <p:nvSpPr>
            <p:cNvPr id="13" name="右矢印 12">
              <a:extLst>
                <a:ext uri="{FF2B5EF4-FFF2-40B4-BE49-F238E27FC236}">
                  <a16:creationId xmlns:a16="http://schemas.microsoft.com/office/drawing/2014/main" id="{849E9A4E-03F7-D245-B42D-600FBED6149A}"/>
                </a:ext>
              </a:extLst>
            </p:cNvPr>
            <p:cNvSpPr/>
            <p:nvPr/>
          </p:nvSpPr>
          <p:spPr>
            <a:xfrm>
              <a:off x="2692781" y="5335298"/>
              <a:ext cx="689810"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a:extLst>
                <a:ext uri="{FF2B5EF4-FFF2-40B4-BE49-F238E27FC236}">
                  <a16:creationId xmlns:a16="http://schemas.microsoft.com/office/drawing/2014/main" id="{31F63C16-5137-0D41-A58D-517824E6D533}"/>
                </a:ext>
              </a:extLst>
            </p:cNvPr>
            <p:cNvSpPr/>
            <p:nvPr/>
          </p:nvSpPr>
          <p:spPr>
            <a:xfrm>
              <a:off x="1437828" y="509998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a:extLst>
                <a:ext uri="{FF2B5EF4-FFF2-40B4-BE49-F238E27FC236}">
                  <a16:creationId xmlns:a16="http://schemas.microsoft.com/office/drawing/2014/main" id="{DEC55D9E-80A1-0640-9FE9-C52B88586960}"/>
                </a:ext>
              </a:extLst>
            </p:cNvPr>
            <p:cNvSpPr/>
            <p:nvPr/>
          </p:nvSpPr>
          <p:spPr>
            <a:xfrm>
              <a:off x="4337411" y="509998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a:extLst>
                <a:ext uri="{FF2B5EF4-FFF2-40B4-BE49-F238E27FC236}">
                  <a16:creationId xmlns:a16="http://schemas.microsoft.com/office/drawing/2014/main" id="{D2976204-96BB-7E4D-A41C-2A751A2D9779}"/>
                </a:ext>
              </a:extLst>
            </p:cNvPr>
            <p:cNvSpPr/>
            <p:nvPr/>
          </p:nvSpPr>
          <p:spPr>
            <a:xfrm>
              <a:off x="4881989" y="449650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a:extLst>
                <a:ext uri="{FF2B5EF4-FFF2-40B4-BE49-F238E27FC236}">
                  <a16:creationId xmlns:a16="http://schemas.microsoft.com/office/drawing/2014/main" id="{CF32905A-0566-144E-A959-22B5B3CE1D86}"/>
                </a:ext>
              </a:extLst>
            </p:cNvPr>
            <p:cNvSpPr/>
            <p:nvPr/>
          </p:nvSpPr>
          <p:spPr>
            <a:xfrm>
              <a:off x="4321055" y="429852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a:extLst>
                <a:ext uri="{FF2B5EF4-FFF2-40B4-BE49-F238E27FC236}">
                  <a16:creationId xmlns:a16="http://schemas.microsoft.com/office/drawing/2014/main" id="{BFE9097D-0652-0649-9BB9-41BF70B7193D}"/>
                </a:ext>
              </a:extLst>
            </p:cNvPr>
            <p:cNvSpPr/>
            <p:nvPr/>
          </p:nvSpPr>
          <p:spPr>
            <a:xfrm>
              <a:off x="3877587" y="467236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a:extLst>
                <a:ext uri="{FF2B5EF4-FFF2-40B4-BE49-F238E27FC236}">
                  <a16:creationId xmlns:a16="http://schemas.microsoft.com/office/drawing/2014/main" id="{725406CE-9485-4A43-8633-6F9E6207352F}"/>
                </a:ext>
              </a:extLst>
            </p:cNvPr>
            <p:cNvSpPr/>
            <p:nvPr/>
          </p:nvSpPr>
          <p:spPr>
            <a:xfrm>
              <a:off x="3214975" y="509440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メモ 20">
              <a:extLst>
                <a:ext uri="{FF2B5EF4-FFF2-40B4-BE49-F238E27FC236}">
                  <a16:creationId xmlns:a16="http://schemas.microsoft.com/office/drawing/2014/main" id="{01247823-53BE-CE41-9925-843C9F1399E8}"/>
                </a:ext>
              </a:extLst>
            </p:cNvPr>
            <p:cNvSpPr/>
            <p:nvPr/>
          </p:nvSpPr>
          <p:spPr>
            <a:xfrm>
              <a:off x="3547016" y="5484811"/>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メモ 21">
              <a:extLst>
                <a:ext uri="{FF2B5EF4-FFF2-40B4-BE49-F238E27FC236}">
                  <a16:creationId xmlns:a16="http://schemas.microsoft.com/office/drawing/2014/main" id="{7D919EEB-9D22-EE4D-B640-F5A6308B1F2A}"/>
                </a:ext>
              </a:extLst>
            </p:cNvPr>
            <p:cNvSpPr/>
            <p:nvPr/>
          </p:nvSpPr>
          <p:spPr>
            <a:xfrm>
              <a:off x="4072847" y="555988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F67C25C7-2977-634E-872F-9081BC944770}"/>
                </a:ext>
              </a:extLst>
            </p:cNvPr>
            <p:cNvSpPr/>
            <p:nvPr/>
          </p:nvSpPr>
          <p:spPr>
            <a:xfrm>
              <a:off x="4313172" y="6158681"/>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E201F006-E5AE-174E-BBE9-73D1D92158B2}"/>
                </a:ext>
              </a:extLst>
            </p:cNvPr>
            <p:cNvSpPr/>
            <p:nvPr/>
          </p:nvSpPr>
          <p:spPr>
            <a:xfrm>
              <a:off x="4851292" y="566145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メモ 24">
              <a:extLst>
                <a:ext uri="{FF2B5EF4-FFF2-40B4-BE49-F238E27FC236}">
                  <a16:creationId xmlns:a16="http://schemas.microsoft.com/office/drawing/2014/main" id="{A6B59C0A-2673-DF46-B014-3572B21F4597}"/>
                </a:ext>
              </a:extLst>
            </p:cNvPr>
            <p:cNvSpPr/>
            <p:nvPr/>
          </p:nvSpPr>
          <p:spPr>
            <a:xfrm>
              <a:off x="5489283" y="509440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49F80A64-F7F7-2144-A1C0-44CD737688A8}"/>
              </a:ext>
            </a:extLst>
          </p:cNvPr>
          <p:cNvGrpSpPr/>
          <p:nvPr/>
        </p:nvGrpSpPr>
        <p:grpSpPr>
          <a:xfrm>
            <a:off x="6615293" y="4823994"/>
            <a:ext cx="5443972" cy="2048754"/>
            <a:chOff x="6458100" y="4206672"/>
            <a:chExt cx="5601165" cy="2666076"/>
          </a:xfrm>
        </p:grpSpPr>
        <p:pic>
          <p:nvPicPr>
            <p:cNvPr id="6" name="図 5">
              <a:extLst>
                <a:ext uri="{FF2B5EF4-FFF2-40B4-BE49-F238E27FC236}">
                  <a16:creationId xmlns:a16="http://schemas.microsoft.com/office/drawing/2014/main" id="{8A758EB4-C554-C944-A13D-C967CF205E48}"/>
                </a:ext>
              </a:extLst>
            </p:cNvPr>
            <p:cNvPicPr>
              <a:picLocks noChangeAspect="1"/>
            </p:cNvPicPr>
            <p:nvPr/>
          </p:nvPicPr>
          <p:blipFill>
            <a:blip r:embed="rId5"/>
            <a:stretch>
              <a:fillRect/>
            </a:stretch>
          </p:blipFill>
          <p:spPr>
            <a:xfrm>
              <a:off x="9347165" y="4206672"/>
              <a:ext cx="2712100" cy="2252118"/>
            </a:xfrm>
            <a:prstGeom prst="rect">
              <a:avLst/>
            </a:prstGeom>
            <a:ln>
              <a:solidFill>
                <a:schemeClr val="tx1"/>
              </a:solidFill>
            </a:ln>
          </p:spPr>
        </p:pic>
        <p:pic>
          <p:nvPicPr>
            <p:cNvPr id="7" name="図 6">
              <a:extLst>
                <a:ext uri="{FF2B5EF4-FFF2-40B4-BE49-F238E27FC236}">
                  <a16:creationId xmlns:a16="http://schemas.microsoft.com/office/drawing/2014/main" id="{C1BC4A73-1466-A646-ABA7-0966A992B8A6}"/>
                </a:ext>
              </a:extLst>
            </p:cNvPr>
            <p:cNvPicPr>
              <a:picLocks noChangeAspect="1"/>
            </p:cNvPicPr>
            <p:nvPr/>
          </p:nvPicPr>
          <p:blipFill>
            <a:blip r:embed="rId6"/>
            <a:stretch>
              <a:fillRect/>
            </a:stretch>
          </p:blipFill>
          <p:spPr>
            <a:xfrm>
              <a:off x="6458100" y="4219916"/>
              <a:ext cx="2716153" cy="2252118"/>
            </a:xfrm>
            <a:prstGeom prst="rect">
              <a:avLst/>
            </a:prstGeom>
            <a:ln>
              <a:solidFill>
                <a:schemeClr val="tx1"/>
              </a:solidFill>
            </a:ln>
          </p:spPr>
        </p:pic>
        <p:sp>
          <p:nvSpPr>
            <p:cNvPr id="10" name="テキスト ボックス 9">
              <a:extLst>
                <a:ext uri="{FF2B5EF4-FFF2-40B4-BE49-F238E27FC236}">
                  <a16:creationId xmlns:a16="http://schemas.microsoft.com/office/drawing/2014/main" id="{F0A7EA23-3EF9-C941-AE1C-DE98F866096D}"/>
                </a:ext>
              </a:extLst>
            </p:cNvPr>
            <p:cNvSpPr txBox="1"/>
            <p:nvPr/>
          </p:nvSpPr>
          <p:spPr>
            <a:xfrm>
              <a:off x="8360462" y="6503416"/>
              <a:ext cx="1800493" cy="369332"/>
            </a:xfrm>
            <a:prstGeom prst="rect">
              <a:avLst/>
            </a:prstGeom>
            <a:noFill/>
          </p:spPr>
          <p:txBody>
            <a:bodyPr wrap="none" rtlCol="0">
              <a:spAutoFit/>
            </a:bodyPr>
            <a:lstStyle/>
            <a:p>
              <a:r>
                <a:rPr kumimoji="1" lang="ja-JP" altLang="en-US"/>
                <a:t>需要が低い場合</a:t>
              </a:r>
            </a:p>
          </p:txBody>
        </p:sp>
        <p:sp>
          <p:nvSpPr>
            <p:cNvPr id="14" name="右矢印 13">
              <a:extLst>
                <a:ext uri="{FF2B5EF4-FFF2-40B4-BE49-F238E27FC236}">
                  <a16:creationId xmlns:a16="http://schemas.microsoft.com/office/drawing/2014/main" id="{2A50F3E2-286F-F743-BBC1-5A40C5A6A68B}"/>
                </a:ext>
              </a:extLst>
            </p:cNvPr>
            <p:cNvSpPr/>
            <p:nvPr/>
          </p:nvSpPr>
          <p:spPr>
            <a:xfrm>
              <a:off x="8915804" y="5363290"/>
              <a:ext cx="689810"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メモ 25">
              <a:extLst>
                <a:ext uri="{FF2B5EF4-FFF2-40B4-BE49-F238E27FC236}">
                  <a16:creationId xmlns:a16="http://schemas.microsoft.com/office/drawing/2014/main" id="{849E59E4-BE85-DA4E-A54F-9B39582407F6}"/>
                </a:ext>
              </a:extLst>
            </p:cNvPr>
            <p:cNvSpPr/>
            <p:nvPr/>
          </p:nvSpPr>
          <p:spPr>
            <a:xfrm>
              <a:off x="7694368" y="502663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メモ 26">
              <a:extLst>
                <a:ext uri="{FF2B5EF4-FFF2-40B4-BE49-F238E27FC236}">
                  <a16:creationId xmlns:a16="http://schemas.microsoft.com/office/drawing/2014/main" id="{939632FD-3691-2A4F-A492-BCFAA0D777DF}"/>
                </a:ext>
              </a:extLst>
            </p:cNvPr>
            <p:cNvSpPr/>
            <p:nvPr/>
          </p:nvSpPr>
          <p:spPr>
            <a:xfrm>
              <a:off x="10598659" y="505686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メモ 27">
              <a:extLst>
                <a:ext uri="{FF2B5EF4-FFF2-40B4-BE49-F238E27FC236}">
                  <a16:creationId xmlns:a16="http://schemas.microsoft.com/office/drawing/2014/main" id="{4B3AFEFE-39E0-0040-840A-2E8B510EA5ED}"/>
                </a:ext>
              </a:extLst>
            </p:cNvPr>
            <p:cNvSpPr/>
            <p:nvPr/>
          </p:nvSpPr>
          <p:spPr>
            <a:xfrm>
              <a:off x="11804417" y="507821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下矢印 10">
            <a:extLst>
              <a:ext uri="{FF2B5EF4-FFF2-40B4-BE49-F238E27FC236}">
                <a16:creationId xmlns:a16="http://schemas.microsoft.com/office/drawing/2014/main" id="{6E819585-B0B0-9648-9D77-F121E2A54674}"/>
              </a:ext>
            </a:extLst>
          </p:cNvPr>
          <p:cNvSpPr/>
          <p:nvPr/>
        </p:nvSpPr>
        <p:spPr>
          <a:xfrm>
            <a:off x="5702105" y="2367644"/>
            <a:ext cx="787790" cy="653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43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関連研究</a:t>
            </a:r>
            <a:r>
              <a:rPr lang="en-US" altLang="ja-JP" dirty="0"/>
              <a:t>[2]</a:t>
            </a:r>
            <a:endParaRPr kumimoji="1" lang="ja-JP" altLang="en-US" dirty="0"/>
          </a:p>
        </p:txBody>
      </p:sp>
      <p:sp>
        <p:nvSpPr>
          <p:cNvPr id="3" name="コンテンツ プレースホルダー 2"/>
          <p:cNvSpPr>
            <a:spLocks noGrp="1"/>
          </p:cNvSpPr>
          <p:nvPr>
            <p:ph idx="1"/>
          </p:nvPr>
        </p:nvSpPr>
        <p:spPr>
          <a:xfrm>
            <a:off x="838200" y="1411705"/>
            <a:ext cx="8201234" cy="5142199"/>
          </a:xfrm>
        </p:spPr>
        <p:txBody>
          <a:bodyPr>
            <a:normAutofit fontScale="77500" lnSpcReduction="20000"/>
          </a:bodyPr>
          <a:lstStyle/>
          <a:p>
            <a:r>
              <a:rPr lang="ja-JP" altLang="en-US" sz="4100" dirty="0"/>
              <a:t>低需要データの生存を考慮した複製配置</a:t>
            </a:r>
            <a:endParaRPr lang="en-US" altLang="ja-JP" sz="4100" dirty="0"/>
          </a:p>
          <a:p>
            <a:pPr lvl="1"/>
            <a:r>
              <a:rPr lang="ja-JP" altLang="en-US" sz="3500" dirty="0"/>
              <a:t>データ要求時の複製配置手法は</a:t>
            </a:r>
            <a:r>
              <a:rPr lang="en-US" altLang="ja-JP" sz="3500" dirty="0"/>
              <a:t> Owner Replication</a:t>
            </a:r>
          </a:p>
          <a:p>
            <a:pPr lvl="1"/>
            <a:r>
              <a:rPr lang="ja-JP" altLang="en-US" sz="3500" dirty="0"/>
              <a:t>需要予測を行い，事前に低需要データなのか</a:t>
            </a:r>
            <a:endParaRPr lang="en-US" altLang="ja-JP" sz="3500" dirty="0"/>
          </a:p>
          <a:p>
            <a:pPr marL="530352" lvl="1" indent="0">
              <a:buNone/>
            </a:pPr>
            <a:r>
              <a:rPr lang="en-US" altLang="ja-JP" sz="3500" dirty="0"/>
              <a:t>	</a:t>
            </a:r>
            <a:r>
              <a:rPr lang="ja-JP" altLang="en-US" sz="3500" dirty="0"/>
              <a:t>判定</a:t>
            </a:r>
            <a:endParaRPr lang="en-US" altLang="ja-JP" sz="3500" dirty="0"/>
          </a:p>
          <a:p>
            <a:pPr lvl="2"/>
            <a:r>
              <a:rPr lang="ja-JP" altLang="en-US" sz="3200" dirty="0"/>
              <a:t>低需要と判定されたデータは，データ要求が</a:t>
            </a:r>
            <a:endParaRPr lang="en-US" altLang="ja-JP" sz="3200" dirty="0"/>
          </a:p>
          <a:p>
            <a:pPr marL="987552" lvl="2" indent="0">
              <a:buNone/>
            </a:pPr>
            <a:r>
              <a:rPr lang="ja-JP" altLang="en-US" sz="3200" dirty="0"/>
              <a:t>　 なくても，ノードの信頼度を元に複製配置</a:t>
            </a:r>
            <a:endParaRPr lang="en-US" altLang="ja-JP" sz="3200" dirty="0"/>
          </a:p>
          <a:p>
            <a:pPr lvl="2"/>
            <a:endParaRPr lang="en-US" altLang="ja-JP" dirty="0"/>
          </a:p>
          <a:p>
            <a:r>
              <a:rPr lang="ja-JP" altLang="en-US" sz="4100" dirty="0"/>
              <a:t>問題点</a:t>
            </a:r>
            <a:endParaRPr lang="en-US" altLang="ja-JP" sz="4100" dirty="0"/>
          </a:p>
          <a:p>
            <a:pPr lvl="1"/>
            <a:r>
              <a:rPr lang="ja-JP" altLang="en-US" sz="3500"/>
              <a:t>ストレージ使</a:t>
            </a:r>
            <a:r>
              <a:rPr lang="ja-JP" altLang="en-US" sz="3500" dirty="0"/>
              <a:t>用量の増加</a:t>
            </a:r>
            <a:endParaRPr lang="en-US" altLang="ja-JP" sz="3500" dirty="0"/>
          </a:p>
          <a:p>
            <a:pPr lvl="1"/>
            <a:r>
              <a:rPr lang="ja-JP" altLang="en-US" sz="3500" dirty="0"/>
              <a:t>ノードの参加・離脱が考慮されていない</a:t>
            </a:r>
            <a:endParaRPr lang="en-US" altLang="ja-JP" dirty="0"/>
          </a:p>
          <a:p>
            <a:pPr lvl="1"/>
            <a:r>
              <a:rPr lang="ja-JP" altLang="en-US" sz="3500"/>
              <a:t>ピュア型</a:t>
            </a:r>
            <a:r>
              <a:rPr lang="en-US" altLang="ja-JP" sz="3500" dirty="0"/>
              <a:t>P2P</a:t>
            </a:r>
            <a:r>
              <a:rPr lang="ja-JP" altLang="en-US" sz="3500"/>
              <a:t>ネットワークでの実験は行われて</a:t>
            </a:r>
            <a:endParaRPr lang="en-US" altLang="ja-JP" sz="3500" dirty="0"/>
          </a:p>
          <a:p>
            <a:pPr marL="530352" lvl="1" indent="0">
              <a:buNone/>
            </a:pPr>
            <a:r>
              <a:rPr lang="en-US" altLang="ja-JP" sz="3500" dirty="0"/>
              <a:t>	</a:t>
            </a:r>
            <a:r>
              <a:rPr lang="ja-JP" altLang="en-US" sz="3500"/>
              <a:t>いない</a:t>
            </a:r>
            <a:endParaRPr lang="en-US" altLang="ja-JP" sz="3500" dirty="0"/>
          </a:p>
          <a:p>
            <a:pPr lvl="1"/>
            <a:endParaRPr kumimoji="1" lang="en-US" altLang="ja-JP" dirty="0"/>
          </a:p>
        </p:txBody>
      </p:sp>
      <p:sp>
        <p:nvSpPr>
          <p:cNvPr id="5" name="スライド番号プレースホルダー 4"/>
          <p:cNvSpPr>
            <a:spLocks noGrp="1"/>
          </p:cNvSpPr>
          <p:nvPr>
            <p:ph type="sldNum" sz="quarter" idx="12"/>
          </p:nvPr>
        </p:nvSpPr>
        <p:spPr/>
        <p:txBody>
          <a:bodyPr/>
          <a:lstStyle/>
          <a:p>
            <a:fld id="{174B259E-A4AB-4FC2-896B-65961FDB8F0F}" type="slidenum">
              <a:rPr kumimoji="1" lang="ja-JP" altLang="en-US" b="1" smtClean="0"/>
              <a:t>6</a:t>
            </a:fld>
            <a:endParaRPr kumimoji="1" lang="ja-JP" altLang="en-US" b="1" dirty="0"/>
          </a:p>
        </p:txBody>
      </p:sp>
      <p:sp>
        <p:nvSpPr>
          <p:cNvPr id="8" name="テキスト ボックス 7">
            <a:extLst>
              <a:ext uri="{FF2B5EF4-FFF2-40B4-BE49-F238E27FC236}">
                <a16:creationId xmlns:a16="http://schemas.microsoft.com/office/drawing/2014/main" id="{1E5ECD34-605A-3E42-9E26-84CDA4DCFD3D}"/>
              </a:ext>
            </a:extLst>
          </p:cNvPr>
          <p:cNvSpPr txBox="1"/>
          <p:nvPr/>
        </p:nvSpPr>
        <p:spPr>
          <a:xfrm>
            <a:off x="2211748" y="6553905"/>
            <a:ext cx="7768504" cy="307777"/>
          </a:xfrm>
          <a:prstGeom prst="rect">
            <a:avLst/>
          </a:prstGeom>
          <a:noFill/>
        </p:spPr>
        <p:txBody>
          <a:bodyPr wrap="square" rtlCol="0">
            <a:spAutoFit/>
          </a:bodyPr>
          <a:lstStyle/>
          <a:p>
            <a:r>
              <a:rPr kumimoji="1" lang="en-US" altLang="ja-JP" sz="1400" dirty="0"/>
              <a:t>[2] </a:t>
            </a:r>
            <a:r>
              <a:rPr kumimoji="1" lang="ja-JP" altLang="en-US" sz="1400" dirty="0"/>
              <a:t>影山潤ら</a:t>
            </a:r>
            <a:r>
              <a:rPr kumimoji="1" lang="en-US" altLang="ja-JP" sz="1400" dirty="0"/>
              <a:t>, </a:t>
            </a:r>
            <a:r>
              <a:rPr lang="en-US" altLang="ja-JP" sz="1400" dirty="0"/>
              <a:t>“P2P </a:t>
            </a:r>
            <a:r>
              <a:rPr lang="ja-JP" altLang="en-US" sz="1400" dirty="0"/>
              <a:t>ネットワークにおけるファイル消失を防ぐ複製配置手法</a:t>
            </a:r>
            <a:r>
              <a:rPr lang="en-US" altLang="ja-JP" sz="1400" dirty="0"/>
              <a:t>”, DEIM Forum 2009 C9</a:t>
            </a:r>
          </a:p>
        </p:txBody>
      </p:sp>
      <p:sp>
        <p:nvSpPr>
          <p:cNvPr id="10" name="正方形/長方形 9">
            <a:extLst>
              <a:ext uri="{FF2B5EF4-FFF2-40B4-BE49-F238E27FC236}">
                <a16:creationId xmlns:a16="http://schemas.microsoft.com/office/drawing/2014/main" id="{D4C7E4EB-E8AE-3C47-BC8C-1837CD27DCC3}"/>
              </a:ext>
            </a:extLst>
          </p:cNvPr>
          <p:cNvSpPr/>
          <p:nvPr/>
        </p:nvSpPr>
        <p:spPr>
          <a:xfrm>
            <a:off x="9496926" y="3144253"/>
            <a:ext cx="1856874" cy="18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F11733-2A0A-BB4B-8AD0-21034BD95CD3}"/>
              </a:ext>
            </a:extLst>
          </p:cNvPr>
          <p:cNvSpPr txBox="1"/>
          <p:nvPr/>
        </p:nvSpPr>
        <p:spPr>
          <a:xfrm>
            <a:off x="8844616" y="3627043"/>
            <a:ext cx="3103735" cy="307777"/>
          </a:xfrm>
          <a:prstGeom prst="rect">
            <a:avLst/>
          </a:prstGeom>
          <a:noFill/>
        </p:spPr>
        <p:txBody>
          <a:bodyPr wrap="none" rtlCol="0">
            <a:spAutoFit/>
          </a:bodyPr>
          <a:lstStyle/>
          <a:p>
            <a:r>
              <a:rPr kumimoji="1" lang="ja-JP" altLang="en-US" sz="1400" dirty="0"/>
              <a:t>スーパーノード型</a:t>
            </a:r>
            <a:r>
              <a:rPr kumimoji="1" lang="en-US" altLang="ja-JP" sz="1400" dirty="0"/>
              <a:t>P2P</a:t>
            </a:r>
            <a:r>
              <a:rPr kumimoji="1" lang="ja-JP" altLang="en-US" sz="1400" dirty="0"/>
              <a:t>ネットワーク</a:t>
            </a:r>
          </a:p>
        </p:txBody>
      </p:sp>
      <p:pic>
        <p:nvPicPr>
          <p:cNvPr id="4" name="図 3"/>
          <p:cNvPicPr>
            <a:picLocks noChangeAspect="1"/>
          </p:cNvPicPr>
          <p:nvPr/>
        </p:nvPicPr>
        <p:blipFill>
          <a:blip r:embed="rId3"/>
          <a:stretch>
            <a:fillRect/>
          </a:stretch>
        </p:blipFill>
        <p:spPr>
          <a:xfrm>
            <a:off x="9023437" y="650789"/>
            <a:ext cx="2701591" cy="2944787"/>
          </a:xfrm>
          <a:prstGeom prst="rect">
            <a:avLst/>
          </a:prstGeom>
        </p:spPr>
      </p:pic>
      <p:pic>
        <p:nvPicPr>
          <p:cNvPr id="9" name="図 8"/>
          <p:cNvPicPr>
            <a:picLocks noChangeAspect="1"/>
          </p:cNvPicPr>
          <p:nvPr/>
        </p:nvPicPr>
        <p:blipFill>
          <a:blip r:embed="rId4"/>
          <a:stretch>
            <a:fillRect/>
          </a:stretch>
        </p:blipFill>
        <p:spPr>
          <a:xfrm>
            <a:off x="9023437" y="3966287"/>
            <a:ext cx="3163120" cy="2271270"/>
          </a:xfrm>
          <a:prstGeom prst="rect">
            <a:avLst/>
          </a:prstGeom>
        </p:spPr>
      </p:pic>
      <p:sp>
        <p:nvSpPr>
          <p:cNvPr id="13" name="テキスト ボックス 12">
            <a:extLst>
              <a:ext uri="{FF2B5EF4-FFF2-40B4-BE49-F238E27FC236}">
                <a16:creationId xmlns:a16="http://schemas.microsoft.com/office/drawing/2014/main" id="{32F9E9A9-CA88-DE4A-AAA3-6945964081BA}"/>
              </a:ext>
            </a:extLst>
          </p:cNvPr>
          <p:cNvSpPr txBox="1"/>
          <p:nvPr/>
        </p:nvSpPr>
        <p:spPr>
          <a:xfrm>
            <a:off x="9221512" y="6213775"/>
            <a:ext cx="2305439" cy="307777"/>
          </a:xfrm>
          <a:prstGeom prst="rect">
            <a:avLst/>
          </a:prstGeom>
          <a:noFill/>
        </p:spPr>
        <p:txBody>
          <a:bodyPr wrap="none" rtlCol="0">
            <a:spAutoFit/>
          </a:bodyPr>
          <a:lstStyle/>
          <a:p>
            <a:r>
              <a:rPr kumimoji="1" lang="ja-JP" altLang="en-US" sz="1400"/>
              <a:t>ピュア型</a:t>
            </a:r>
            <a:r>
              <a:rPr kumimoji="1" lang="en-US" altLang="ja-JP" sz="1400" dirty="0"/>
              <a:t>P2P</a:t>
            </a:r>
            <a:r>
              <a:rPr kumimoji="1" lang="ja-JP" altLang="en-US" sz="1400"/>
              <a:t>ネットワーク</a:t>
            </a:r>
            <a:endParaRPr kumimoji="1" lang="ja-JP" altLang="en-US" sz="1400" dirty="0"/>
          </a:p>
        </p:txBody>
      </p:sp>
    </p:spTree>
    <p:extLst>
      <p:ext uri="{BB962C8B-B14F-4D97-AF65-F5344CB8AC3E}">
        <p14:creationId xmlns:p14="http://schemas.microsoft.com/office/powerpoint/2010/main" val="38733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提案手法</a:t>
            </a:r>
          </a:p>
        </p:txBody>
      </p:sp>
      <p:sp>
        <p:nvSpPr>
          <p:cNvPr id="3" name="コンテンツ プレースホルダー 2"/>
          <p:cNvSpPr>
            <a:spLocks noGrp="1"/>
          </p:cNvSpPr>
          <p:nvPr>
            <p:ph idx="1"/>
          </p:nvPr>
        </p:nvSpPr>
        <p:spPr>
          <a:xfrm>
            <a:off x="1371600" y="1355271"/>
            <a:ext cx="9601200" cy="3251378"/>
          </a:xfrm>
        </p:spPr>
        <p:txBody>
          <a:bodyPr>
            <a:normAutofit fontScale="85000" lnSpcReduction="10000"/>
          </a:bodyPr>
          <a:lstStyle/>
          <a:p>
            <a:r>
              <a:rPr lang="ja-JP" altLang="en-US" dirty="0"/>
              <a:t>低需要情報を一定期間生存させる複製配置</a:t>
            </a:r>
            <a:endParaRPr lang="en-US" altLang="ja-JP" dirty="0"/>
          </a:p>
          <a:p>
            <a:pPr lvl="1"/>
            <a:r>
              <a:rPr lang="ja-JP" altLang="en-US" dirty="0"/>
              <a:t>データ要求時の複製配置手法は</a:t>
            </a:r>
            <a:r>
              <a:rPr lang="en-US" altLang="ja-JP" dirty="0"/>
              <a:t> Owner Replication</a:t>
            </a:r>
          </a:p>
          <a:p>
            <a:pPr lvl="1"/>
            <a:r>
              <a:rPr lang="ja-JP" altLang="en-US" dirty="0"/>
              <a:t>ネットワーク上の情報ごとの複製数を監視，</a:t>
            </a:r>
            <a:r>
              <a:rPr lang="ja-JP" altLang="en-US"/>
              <a:t>低需要情報か</a:t>
            </a:r>
            <a:endParaRPr lang="en-US" altLang="ja-JP" dirty="0"/>
          </a:p>
          <a:p>
            <a:pPr marL="530352" lvl="1" indent="0">
              <a:buNone/>
            </a:pPr>
            <a:r>
              <a:rPr lang="en-US" altLang="ja-JP" dirty="0"/>
              <a:t>	</a:t>
            </a:r>
            <a:r>
              <a:rPr lang="ja-JP" altLang="en-US" dirty="0"/>
              <a:t>判定</a:t>
            </a:r>
            <a:endParaRPr lang="en-US" altLang="ja-JP" dirty="0"/>
          </a:p>
          <a:p>
            <a:pPr lvl="2"/>
            <a:r>
              <a:rPr lang="ja-JP" altLang="en-US" dirty="0"/>
              <a:t>低需要</a:t>
            </a:r>
            <a:r>
              <a:rPr lang="ja-JP" altLang="en-US"/>
              <a:t>情報はカッコウ</a:t>
            </a:r>
            <a:r>
              <a:rPr lang="ja-JP" altLang="en-US" dirty="0"/>
              <a:t>探索</a:t>
            </a:r>
            <a:r>
              <a:rPr lang="ja-JP" altLang="en-US"/>
              <a:t>を用いてノードを選出，複製配置</a:t>
            </a:r>
            <a:endParaRPr lang="en-US" altLang="ja-JP" dirty="0"/>
          </a:p>
          <a:p>
            <a:pPr lvl="3"/>
            <a:r>
              <a:rPr lang="ja-JP" altLang="en-US" dirty="0"/>
              <a:t>一定期間データ要求がないと複製配置を取りやめ</a:t>
            </a:r>
            <a:endParaRPr lang="en-US" altLang="ja-JP" dirty="0"/>
          </a:p>
          <a:p>
            <a:pPr lvl="3"/>
            <a:endParaRPr lang="en-US" altLang="ja-JP" dirty="0"/>
          </a:p>
          <a:p>
            <a:r>
              <a:rPr lang="ja-JP" altLang="en-US" dirty="0"/>
              <a:t>情報を一定期間生存させつつ，</a:t>
            </a:r>
            <a:r>
              <a:rPr lang="ja-JP" altLang="en-US"/>
              <a:t>ストレージ使用量を</a:t>
            </a:r>
            <a:r>
              <a:rPr lang="ja-JP" altLang="en-US" dirty="0"/>
              <a:t>抑える</a:t>
            </a:r>
            <a:endParaRPr lang="en-US" altLang="ja-JP" dirty="0"/>
          </a:p>
          <a:p>
            <a:pPr lvl="3"/>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7</a:t>
            </a:fld>
            <a:endParaRPr kumimoji="1" lang="ja-JP" altLang="en-US" b="1" dirty="0"/>
          </a:p>
        </p:txBody>
      </p:sp>
      <p:grpSp>
        <p:nvGrpSpPr>
          <p:cNvPr id="44" name="グループ化 43"/>
          <p:cNvGrpSpPr/>
          <p:nvPr/>
        </p:nvGrpSpPr>
        <p:grpSpPr>
          <a:xfrm>
            <a:off x="1817995" y="4606649"/>
            <a:ext cx="2945208" cy="2251351"/>
            <a:chOff x="617120" y="3837021"/>
            <a:chExt cx="3152775" cy="2884454"/>
          </a:xfrm>
        </p:grpSpPr>
        <p:pic>
          <p:nvPicPr>
            <p:cNvPr id="5" name="図 4"/>
            <p:cNvPicPr>
              <a:picLocks noChangeAspect="1"/>
            </p:cNvPicPr>
            <p:nvPr/>
          </p:nvPicPr>
          <p:blipFill>
            <a:blip r:embed="rId3"/>
            <a:stretch>
              <a:fillRect/>
            </a:stretch>
          </p:blipFill>
          <p:spPr>
            <a:xfrm>
              <a:off x="617120" y="3837021"/>
              <a:ext cx="3152775" cy="2884454"/>
            </a:xfrm>
            <a:prstGeom prst="rect">
              <a:avLst/>
            </a:prstGeom>
            <a:ln>
              <a:solidFill>
                <a:schemeClr val="tx1"/>
              </a:solidFill>
            </a:ln>
          </p:spPr>
        </p:pic>
        <p:sp>
          <p:nvSpPr>
            <p:cNvPr id="9" name="メモ 8">
              <a:extLst>
                <a:ext uri="{FF2B5EF4-FFF2-40B4-BE49-F238E27FC236}">
                  <a16:creationId xmlns:a16="http://schemas.microsoft.com/office/drawing/2014/main" id="{31F63C16-5137-0D41-A58D-517824E6D533}"/>
                </a:ext>
              </a:extLst>
            </p:cNvPr>
            <p:cNvSpPr/>
            <p:nvPr/>
          </p:nvSpPr>
          <p:spPr>
            <a:xfrm>
              <a:off x="2165267" y="547414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a:extLst>
                <a:ext uri="{FF2B5EF4-FFF2-40B4-BE49-F238E27FC236}">
                  <a16:creationId xmlns:a16="http://schemas.microsoft.com/office/drawing/2014/main" id="{31F63C16-5137-0D41-A58D-517824E6D533}"/>
                </a:ext>
              </a:extLst>
            </p:cNvPr>
            <p:cNvSpPr/>
            <p:nvPr/>
          </p:nvSpPr>
          <p:spPr>
            <a:xfrm>
              <a:off x="1298284" y="440666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7" name="メモ 16">
              <a:extLst>
                <a:ext uri="{FF2B5EF4-FFF2-40B4-BE49-F238E27FC236}">
                  <a16:creationId xmlns:a16="http://schemas.microsoft.com/office/drawing/2014/main" id="{31F63C16-5137-0D41-A58D-517824E6D533}"/>
                </a:ext>
              </a:extLst>
            </p:cNvPr>
            <p:cNvSpPr/>
            <p:nvPr/>
          </p:nvSpPr>
          <p:spPr>
            <a:xfrm>
              <a:off x="821994" y="513908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8" name="メモ 17">
              <a:extLst>
                <a:ext uri="{FF2B5EF4-FFF2-40B4-BE49-F238E27FC236}">
                  <a16:creationId xmlns:a16="http://schemas.microsoft.com/office/drawing/2014/main" id="{31F63C16-5137-0D41-A58D-517824E6D533}"/>
                </a:ext>
              </a:extLst>
            </p:cNvPr>
            <p:cNvSpPr/>
            <p:nvPr/>
          </p:nvSpPr>
          <p:spPr>
            <a:xfrm>
              <a:off x="2775061" y="430253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9" name="メモ 18">
              <a:extLst>
                <a:ext uri="{FF2B5EF4-FFF2-40B4-BE49-F238E27FC236}">
                  <a16:creationId xmlns:a16="http://schemas.microsoft.com/office/drawing/2014/main" id="{31F63C16-5137-0D41-A58D-517824E6D533}"/>
                </a:ext>
              </a:extLst>
            </p:cNvPr>
            <p:cNvSpPr/>
            <p:nvPr/>
          </p:nvSpPr>
          <p:spPr>
            <a:xfrm>
              <a:off x="2095869" y="393077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0" name="メモ 19">
              <a:extLst>
                <a:ext uri="{FF2B5EF4-FFF2-40B4-BE49-F238E27FC236}">
                  <a16:creationId xmlns:a16="http://schemas.microsoft.com/office/drawing/2014/main" id="{31F63C16-5137-0D41-A58D-517824E6D533}"/>
                </a:ext>
              </a:extLst>
            </p:cNvPr>
            <p:cNvSpPr/>
            <p:nvPr/>
          </p:nvSpPr>
          <p:spPr>
            <a:xfrm>
              <a:off x="3137310" y="486386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1" name="メモ 20">
              <a:extLst>
                <a:ext uri="{FF2B5EF4-FFF2-40B4-BE49-F238E27FC236}">
                  <a16:creationId xmlns:a16="http://schemas.microsoft.com/office/drawing/2014/main" id="{31F63C16-5137-0D41-A58D-517824E6D533}"/>
                </a:ext>
              </a:extLst>
            </p:cNvPr>
            <p:cNvSpPr/>
            <p:nvPr/>
          </p:nvSpPr>
          <p:spPr>
            <a:xfrm>
              <a:off x="1283459" y="553084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2" name="メモ 21">
              <a:extLst>
                <a:ext uri="{FF2B5EF4-FFF2-40B4-BE49-F238E27FC236}">
                  <a16:creationId xmlns:a16="http://schemas.microsoft.com/office/drawing/2014/main" id="{31F63C16-5137-0D41-A58D-517824E6D533}"/>
                </a:ext>
              </a:extLst>
            </p:cNvPr>
            <p:cNvSpPr/>
            <p:nvPr/>
          </p:nvSpPr>
          <p:spPr>
            <a:xfrm>
              <a:off x="1646955" y="5864565"/>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3" name="メモ 22">
              <a:extLst>
                <a:ext uri="{FF2B5EF4-FFF2-40B4-BE49-F238E27FC236}">
                  <a16:creationId xmlns:a16="http://schemas.microsoft.com/office/drawing/2014/main" id="{31F63C16-5137-0D41-A58D-517824E6D533}"/>
                </a:ext>
              </a:extLst>
            </p:cNvPr>
            <p:cNvSpPr/>
            <p:nvPr/>
          </p:nvSpPr>
          <p:spPr>
            <a:xfrm>
              <a:off x="2613739" y="5004805"/>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6" name="メモ 25">
              <a:extLst>
                <a:ext uri="{FF2B5EF4-FFF2-40B4-BE49-F238E27FC236}">
                  <a16:creationId xmlns:a16="http://schemas.microsoft.com/office/drawing/2014/main" id="{31F63C16-5137-0D41-A58D-517824E6D533}"/>
                </a:ext>
              </a:extLst>
            </p:cNvPr>
            <p:cNvSpPr/>
            <p:nvPr/>
          </p:nvSpPr>
          <p:spPr>
            <a:xfrm>
              <a:off x="3027245" y="592545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7" name="メモ 26">
              <a:extLst>
                <a:ext uri="{FF2B5EF4-FFF2-40B4-BE49-F238E27FC236}">
                  <a16:creationId xmlns:a16="http://schemas.microsoft.com/office/drawing/2014/main" id="{31F63C16-5137-0D41-A58D-517824E6D533}"/>
                </a:ext>
              </a:extLst>
            </p:cNvPr>
            <p:cNvSpPr/>
            <p:nvPr/>
          </p:nvSpPr>
          <p:spPr>
            <a:xfrm>
              <a:off x="2176530" y="6113356"/>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8" name="メモ 7">
              <a:extLst>
                <a:ext uri="{FF2B5EF4-FFF2-40B4-BE49-F238E27FC236}">
                  <a16:creationId xmlns:a16="http://schemas.microsoft.com/office/drawing/2014/main" id="{31F63C16-5137-0D41-A58D-517824E6D533}"/>
                </a:ext>
              </a:extLst>
            </p:cNvPr>
            <p:cNvSpPr/>
            <p:nvPr/>
          </p:nvSpPr>
          <p:spPr>
            <a:xfrm>
              <a:off x="2000557" y="3930771"/>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メモ 27">
              <a:extLst>
                <a:ext uri="{FF2B5EF4-FFF2-40B4-BE49-F238E27FC236}">
                  <a16:creationId xmlns:a16="http://schemas.microsoft.com/office/drawing/2014/main" id="{31F63C16-5137-0D41-A58D-517824E6D533}"/>
                </a:ext>
              </a:extLst>
            </p:cNvPr>
            <p:cNvSpPr/>
            <p:nvPr/>
          </p:nvSpPr>
          <p:spPr>
            <a:xfrm>
              <a:off x="2000557" y="4551452"/>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9" name="メモ 28">
              <a:extLst>
                <a:ext uri="{FF2B5EF4-FFF2-40B4-BE49-F238E27FC236}">
                  <a16:creationId xmlns:a16="http://schemas.microsoft.com/office/drawing/2014/main" id="{31F63C16-5137-0D41-A58D-517824E6D533}"/>
                </a:ext>
              </a:extLst>
            </p:cNvPr>
            <p:cNvSpPr/>
            <p:nvPr/>
          </p:nvSpPr>
          <p:spPr>
            <a:xfrm>
              <a:off x="3443891" y="5438360"/>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grpSp>
      <p:grpSp>
        <p:nvGrpSpPr>
          <p:cNvPr id="43" name="グループ化 42"/>
          <p:cNvGrpSpPr/>
          <p:nvPr/>
        </p:nvGrpSpPr>
        <p:grpSpPr>
          <a:xfrm>
            <a:off x="7472265" y="4606649"/>
            <a:ext cx="2945208" cy="2251351"/>
            <a:chOff x="6372225" y="3833351"/>
            <a:chExt cx="3156786" cy="2888123"/>
          </a:xfrm>
        </p:grpSpPr>
        <p:pic>
          <p:nvPicPr>
            <p:cNvPr id="6" name="図 5"/>
            <p:cNvPicPr>
              <a:picLocks noChangeAspect="1"/>
            </p:cNvPicPr>
            <p:nvPr/>
          </p:nvPicPr>
          <p:blipFill>
            <a:blip r:embed="rId3"/>
            <a:stretch>
              <a:fillRect/>
            </a:stretch>
          </p:blipFill>
          <p:spPr>
            <a:xfrm>
              <a:off x="6372225" y="3833351"/>
              <a:ext cx="3156786" cy="2888123"/>
            </a:xfrm>
            <a:prstGeom prst="rect">
              <a:avLst/>
            </a:prstGeom>
            <a:ln>
              <a:solidFill>
                <a:schemeClr val="tx1"/>
              </a:solidFill>
            </a:ln>
          </p:spPr>
        </p:pic>
        <p:sp>
          <p:nvSpPr>
            <p:cNvPr id="11" name="メモ 10">
              <a:extLst>
                <a:ext uri="{FF2B5EF4-FFF2-40B4-BE49-F238E27FC236}">
                  <a16:creationId xmlns:a16="http://schemas.microsoft.com/office/drawing/2014/main" id="{31F63C16-5137-0D41-A58D-517824E6D533}"/>
                </a:ext>
              </a:extLst>
            </p:cNvPr>
            <p:cNvSpPr/>
            <p:nvPr/>
          </p:nvSpPr>
          <p:spPr>
            <a:xfrm>
              <a:off x="7950618" y="5476388"/>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a:extLst>
                <a:ext uri="{FF2B5EF4-FFF2-40B4-BE49-F238E27FC236}">
                  <a16:creationId xmlns:a16="http://schemas.microsoft.com/office/drawing/2014/main" id="{31F63C16-5137-0D41-A58D-517824E6D533}"/>
                </a:ext>
              </a:extLst>
            </p:cNvPr>
            <p:cNvSpPr/>
            <p:nvPr/>
          </p:nvSpPr>
          <p:spPr>
            <a:xfrm>
              <a:off x="8578492" y="547531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a:extLst>
                <a:ext uri="{FF2B5EF4-FFF2-40B4-BE49-F238E27FC236}">
                  <a16:creationId xmlns:a16="http://schemas.microsoft.com/office/drawing/2014/main" id="{31F63C16-5137-0D41-A58D-517824E6D533}"/>
                </a:ext>
              </a:extLst>
            </p:cNvPr>
            <p:cNvSpPr/>
            <p:nvPr/>
          </p:nvSpPr>
          <p:spPr>
            <a:xfrm>
              <a:off x="8293886" y="6369170"/>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a:extLst>
                <a:ext uri="{FF2B5EF4-FFF2-40B4-BE49-F238E27FC236}">
                  <a16:creationId xmlns:a16="http://schemas.microsoft.com/office/drawing/2014/main" id="{31F63C16-5137-0D41-A58D-517824E6D533}"/>
                </a:ext>
              </a:extLst>
            </p:cNvPr>
            <p:cNvSpPr/>
            <p:nvPr/>
          </p:nvSpPr>
          <p:spPr>
            <a:xfrm>
              <a:off x="7452236" y="5034952"/>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a:extLst>
                <a:ext uri="{FF2B5EF4-FFF2-40B4-BE49-F238E27FC236}">
                  <a16:creationId xmlns:a16="http://schemas.microsoft.com/office/drawing/2014/main" id="{31F63C16-5137-0D41-A58D-517824E6D533}"/>
                </a:ext>
              </a:extLst>
            </p:cNvPr>
            <p:cNvSpPr/>
            <p:nvPr/>
          </p:nvSpPr>
          <p:spPr>
            <a:xfrm>
              <a:off x="7000100" y="553942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1" name="メモ 30">
              <a:extLst>
                <a:ext uri="{FF2B5EF4-FFF2-40B4-BE49-F238E27FC236}">
                  <a16:creationId xmlns:a16="http://schemas.microsoft.com/office/drawing/2014/main" id="{31F63C16-5137-0D41-A58D-517824E6D533}"/>
                </a:ext>
              </a:extLst>
            </p:cNvPr>
            <p:cNvSpPr/>
            <p:nvPr/>
          </p:nvSpPr>
          <p:spPr>
            <a:xfrm>
              <a:off x="7371575" y="5821320"/>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2" name="メモ 31">
              <a:extLst>
                <a:ext uri="{FF2B5EF4-FFF2-40B4-BE49-F238E27FC236}">
                  <a16:creationId xmlns:a16="http://schemas.microsoft.com/office/drawing/2014/main" id="{31F63C16-5137-0D41-A58D-517824E6D533}"/>
                </a:ext>
              </a:extLst>
            </p:cNvPr>
            <p:cNvSpPr/>
            <p:nvPr/>
          </p:nvSpPr>
          <p:spPr>
            <a:xfrm>
              <a:off x="6737236" y="5130077"/>
              <a:ext cx="106575"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3" name="メモ 32">
              <a:extLst>
                <a:ext uri="{FF2B5EF4-FFF2-40B4-BE49-F238E27FC236}">
                  <a16:creationId xmlns:a16="http://schemas.microsoft.com/office/drawing/2014/main" id="{31F63C16-5137-0D41-A58D-517824E6D533}"/>
                </a:ext>
              </a:extLst>
            </p:cNvPr>
            <p:cNvSpPr/>
            <p:nvPr/>
          </p:nvSpPr>
          <p:spPr>
            <a:xfrm>
              <a:off x="7046220" y="440666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4" name="メモ 33">
              <a:extLst>
                <a:ext uri="{FF2B5EF4-FFF2-40B4-BE49-F238E27FC236}">
                  <a16:creationId xmlns:a16="http://schemas.microsoft.com/office/drawing/2014/main" id="{31F63C16-5137-0D41-A58D-517824E6D533}"/>
                </a:ext>
              </a:extLst>
            </p:cNvPr>
            <p:cNvSpPr/>
            <p:nvPr/>
          </p:nvSpPr>
          <p:spPr>
            <a:xfrm>
              <a:off x="7859628" y="393077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0" name="メモ 9">
              <a:extLst>
                <a:ext uri="{FF2B5EF4-FFF2-40B4-BE49-F238E27FC236}">
                  <a16:creationId xmlns:a16="http://schemas.microsoft.com/office/drawing/2014/main" id="{31F63C16-5137-0D41-A58D-517824E6D533}"/>
                </a:ext>
              </a:extLst>
            </p:cNvPr>
            <p:cNvSpPr/>
            <p:nvPr/>
          </p:nvSpPr>
          <p:spPr>
            <a:xfrm>
              <a:off x="7759417" y="3930771"/>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メモ 34">
              <a:extLst>
                <a:ext uri="{FF2B5EF4-FFF2-40B4-BE49-F238E27FC236}">
                  <a16:creationId xmlns:a16="http://schemas.microsoft.com/office/drawing/2014/main" id="{31F63C16-5137-0D41-A58D-517824E6D533}"/>
                </a:ext>
              </a:extLst>
            </p:cNvPr>
            <p:cNvSpPr/>
            <p:nvPr/>
          </p:nvSpPr>
          <p:spPr>
            <a:xfrm>
              <a:off x="9223259" y="542671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6" name="メモ 35">
              <a:extLst>
                <a:ext uri="{FF2B5EF4-FFF2-40B4-BE49-F238E27FC236}">
                  <a16:creationId xmlns:a16="http://schemas.microsoft.com/office/drawing/2014/main" id="{31F63C16-5137-0D41-A58D-517824E6D533}"/>
                </a:ext>
              </a:extLst>
            </p:cNvPr>
            <p:cNvSpPr/>
            <p:nvPr/>
          </p:nvSpPr>
          <p:spPr>
            <a:xfrm>
              <a:off x="8368617" y="4989778"/>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7" name="メモ 36">
              <a:extLst>
                <a:ext uri="{FF2B5EF4-FFF2-40B4-BE49-F238E27FC236}">
                  <a16:creationId xmlns:a16="http://schemas.microsoft.com/office/drawing/2014/main" id="{31F63C16-5137-0D41-A58D-517824E6D533}"/>
                </a:ext>
              </a:extLst>
            </p:cNvPr>
            <p:cNvSpPr/>
            <p:nvPr/>
          </p:nvSpPr>
          <p:spPr>
            <a:xfrm>
              <a:off x="7964803" y="6113356"/>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8" name="メモ 37">
              <a:extLst>
                <a:ext uri="{FF2B5EF4-FFF2-40B4-BE49-F238E27FC236}">
                  <a16:creationId xmlns:a16="http://schemas.microsoft.com/office/drawing/2014/main" id="{31F63C16-5137-0D41-A58D-517824E6D533}"/>
                </a:ext>
              </a:extLst>
            </p:cNvPr>
            <p:cNvSpPr/>
            <p:nvPr/>
          </p:nvSpPr>
          <p:spPr>
            <a:xfrm>
              <a:off x="7759417" y="4551452"/>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9" name="メモ 38">
              <a:extLst>
                <a:ext uri="{FF2B5EF4-FFF2-40B4-BE49-F238E27FC236}">
                  <a16:creationId xmlns:a16="http://schemas.microsoft.com/office/drawing/2014/main" id="{31F63C16-5137-0D41-A58D-517824E6D533}"/>
                </a:ext>
              </a:extLst>
            </p:cNvPr>
            <p:cNvSpPr/>
            <p:nvPr/>
          </p:nvSpPr>
          <p:spPr>
            <a:xfrm>
              <a:off x="8529939" y="434318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3" name="メモ 12">
              <a:extLst>
                <a:ext uri="{FF2B5EF4-FFF2-40B4-BE49-F238E27FC236}">
                  <a16:creationId xmlns:a16="http://schemas.microsoft.com/office/drawing/2014/main" id="{31F63C16-5137-0D41-A58D-517824E6D533}"/>
                </a:ext>
              </a:extLst>
            </p:cNvPr>
            <p:cNvSpPr/>
            <p:nvPr/>
          </p:nvSpPr>
          <p:spPr>
            <a:xfrm>
              <a:off x="6575914" y="513007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メモ 39">
              <a:extLst>
                <a:ext uri="{FF2B5EF4-FFF2-40B4-BE49-F238E27FC236}">
                  <a16:creationId xmlns:a16="http://schemas.microsoft.com/office/drawing/2014/main" id="{31F63C16-5137-0D41-A58D-517824E6D533}"/>
                </a:ext>
              </a:extLst>
            </p:cNvPr>
            <p:cNvSpPr/>
            <p:nvPr/>
          </p:nvSpPr>
          <p:spPr>
            <a:xfrm>
              <a:off x="8779050" y="5926288"/>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41" name="メモ 40">
              <a:extLst>
                <a:ext uri="{FF2B5EF4-FFF2-40B4-BE49-F238E27FC236}">
                  <a16:creationId xmlns:a16="http://schemas.microsoft.com/office/drawing/2014/main" id="{31F63C16-5137-0D41-A58D-517824E6D533}"/>
                </a:ext>
              </a:extLst>
            </p:cNvPr>
            <p:cNvSpPr/>
            <p:nvPr/>
          </p:nvSpPr>
          <p:spPr>
            <a:xfrm>
              <a:off x="8940372" y="482668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grpSp>
      <p:grpSp>
        <p:nvGrpSpPr>
          <p:cNvPr id="7" name="グループ化 6">
            <a:extLst>
              <a:ext uri="{FF2B5EF4-FFF2-40B4-BE49-F238E27FC236}">
                <a16:creationId xmlns:a16="http://schemas.microsoft.com/office/drawing/2014/main" id="{897AAF40-2209-354E-A542-8719491768F4}"/>
              </a:ext>
            </a:extLst>
          </p:cNvPr>
          <p:cNvGrpSpPr/>
          <p:nvPr/>
        </p:nvGrpSpPr>
        <p:grpSpPr>
          <a:xfrm>
            <a:off x="5095719" y="5267357"/>
            <a:ext cx="2099066" cy="1071988"/>
            <a:chOff x="5022479" y="4741686"/>
            <a:chExt cx="2099066" cy="1071988"/>
          </a:xfrm>
        </p:grpSpPr>
        <p:sp>
          <p:nvSpPr>
            <p:cNvPr id="42" name="右矢印 41"/>
            <p:cNvSpPr/>
            <p:nvPr/>
          </p:nvSpPr>
          <p:spPr>
            <a:xfrm>
              <a:off x="5070455" y="5319124"/>
              <a:ext cx="2051090" cy="494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022479" y="4741686"/>
              <a:ext cx="2051090" cy="646331"/>
            </a:xfrm>
            <a:prstGeom prst="rect">
              <a:avLst/>
            </a:prstGeom>
            <a:noFill/>
          </p:spPr>
          <p:txBody>
            <a:bodyPr wrap="square" rtlCol="0">
              <a:spAutoFit/>
            </a:bodyPr>
            <a:lstStyle/>
            <a:p>
              <a:r>
                <a:rPr lang="ja-JP" altLang="en-US" dirty="0"/>
                <a:t>情報（　）</a:t>
              </a:r>
              <a:r>
                <a:rPr kumimoji="1" lang="ja-JP" altLang="en-US" dirty="0"/>
                <a:t>を</a:t>
              </a:r>
              <a:endParaRPr kumimoji="1" lang="en-US" altLang="ja-JP" dirty="0"/>
            </a:p>
            <a:p>
              <a:r>
                <a:rPr kumimoji="1" lang="ja-JP" altLang="en-US" dirty="0"/>
                <a:t>低需要情報と判定</a:t>
              </a:r>
            </a:p>
          </p:txBody>
        </p:sp>
        <p:sp>
          <p:nvSpPr>
            <p:cNvPr id="47" name="メモ 46">
              <a:extLst>
                <a:ext uri="{FF2B5EF4-FFF2-40B4-BE49-F238E27FC236}">
                  <a16:creationId xmlns:a16="http://schemas.microsoft.com/office/drawing/2014/main" id="{31F63C16-5137-0D41-A58D-517824E6D533}"/>
                </a:ext>
              </a:extLst>
            </p:cNvPr>
            <p:cNvSpPr/>
            <p:nvPr/>
          </p:nvSpPr>
          <p:spPr>
            <a:xfrm>
              <a:off x="5831795" y="4796540"/>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4747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a:t>カッコウ探索</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420587"/>
            <a:ext cx="10515600" cy="4470630"/>
          </a:xfrm>
        </p:spPr>
        <p:txBody>
          <a:bodyPr>
            <a:normAutofit fontScale="92500" lnSpcReduction="20000"/>
          </a:bodyPr>
          <a:lstStyle/>
          <a:p>
            <a:r>
              <a:rPr lang="ja-JP" altLang="en-US" dirty="0"/>
              <a:t>連続値最適化問題を対象と</a:t>
            </a:r>
            <a:r>
              <a:rPr lang="ja-JP" altLang="en-US"/>
              <a:t>したメタヒューリスティックアル</a:t>
            </a:r>
            <a:endParaRPr lang="en-US" altLang="ja-JP" dirty="0"/>
          </a:p>
          <a:p>
            <a:pPr marL="0" indent="0">
              <a:buNone/>
            </a:pPr>
            <a:r>
              <a:rPr lang="en-US" altLang="ja-JP" dirty="0"/>
              <a:t>     </a:t>
            </a:r>
            <a:r>
              <a:rPr lang="ja-JP" altLang="en-US"/>
              <a:t>ゴリズム</a:t>
            </a:r>
            <a:endParaRPr lang="en-US" altLang="ja-JP" dirty="0"/>
          </a:p>
          <a:p>
            <a:pPr lvl="1"/>
            <a:r>
              <a:rPr lang="ja-JP" altLang="en-US" dirty="0"/>
              <a:t>探索による候補解の生成，候補解の更新を繰り返し最適解を</a:t>
            </a:r>
            <a:endParaRPr lang="en-US" altLang="ja-JP" dirty="0"/>
          </a:p>
          <a:p>
            <a:pPr marL="530352" lvl="1" indent="0">
              <a:buNone/>
            </a:pPr>
            <a:r>
              <a:rPr lang="en-US" altLang="ja-JP" dirty="0"/>
              <a:t>	</a:t>
            </a:r>
            <a:r>
              <a:rPr lang="ja-JP" altLang="en-US"/>
              <a:t>決定</a:t>
            </a:r>
            <a:endParaRPr lang="en-US" altLang="ja-JP" dirty="0"/>
          </a:p>
          <a:p>
            <a:pPr marL="0" indent="0">
              <a:buNone/>
            </a:pPr>
            <a:endParaRPr lang="en-US" altLang="ja-JP" dirty="0"/>
          </a:p>
          <a:p>
            <a:r>
              <a:rPr kumimoji="1" lang="ja-JP" altLang="en-US" dirty="0"/>
              <a:t>カッコウの托卵行動を元にしている</a:t>
            </a:r>
            <a:endParaRPr kumimoji="1" lang="en-US" altLang="ja-JP" dirty="0"/>
          </a:p>
          <a:p>
            <a:pPr lvl="1"/>
            <a:r>
              <a:rPr kumimoji="1" lang="ja-JP" altLang="en-US" dirty="0"/>
              <a:t>他種の鳥の巣に卵を産み，育てさせる</a:t>
            </a:r>
            <a:endParaRPr kumimoji="1" lang="en-US" altLang="ja-JP" dirty="0"/>
          </a:p>
          <a:p>
            <a:endParaRPr lang="en-US" altLang="ja-JP" dirty="0"/>
          </a:p>
          <a:p>
            <a:r>
              <a:rPr kumimoji="1" lang="ja-JP" altLang="en-US" dirty="0"/>
              <a:t>探索は</a:t>
            </a:r>
            <a:r>
              <a:rPr kumimoji="1" lang="en-US" altLang="ja-JP" dirty="0"/>
              <a:t>Levy walk</a:t>
            </a:r>
          </a:p>
          <a:p>
            <a:pPr lvl="1"/>
            <a:r>
              <a:rPr lang="ja-JP" altLang="en-US" dirty="0"/>
              <a:t>広大な範囲から稀少資源を探索することに有効</a:t>
            </a:r>
            <a:r>
              <a:rPr lang="en-US" altLang="ja-JP" i="0" dirty="0"/>
              <a:t>[4]</a:t>
            </a:r>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8</a:t>
            </a:fld>
            <a:endParaRPr kumimoji="1" lang="ja-JP" altLang="en-US" b="1"/>
          </a:p>
        </p:txBody>
      </p:sp>
      <p:sp>
        <p:nvSpPr>
          <p:cNvPr id="5" name="テキスト ボックス 4">
            <a:extLst>
              <a:ext uri="{FF2B5EF4-FFF2-40B4-BE49-F238E27FC236}">
                <a16:creationId xmlns:a16="http://schemas.microsoft.com/office/drawing/2014/main" id="{04C92678-5127-E845-BB36-22F3F0127F90}"/>
              </a:ext>
            </a:extLst>
          </p:cNvPr>
          <p:cNvSpPr txBox="1"/>
          <p:nvPr/>
        </p:nvSpPr>
        <p:spPr>
          <a:xfrm>
            <a:off x="2081019" y="5891216"/>
            <a:ext cx="8029963" cy="1015663"/>
          </a:xfrm>
          <a:prstGeom prst="rect">
            <a:avLst/>
          </a:prstGeom>
          <a:noFill/>
        </p:spPr>
        <p:txBody>
          <a:bodyPr wrap="square" rtlCol="0">
            <a:spAutoFit/>
          </a:bodyPr>
          <a:lstStyle/>
          <a:p>
            <a:r>
              <a:rPr kumimoji="1" lang="en-US" altLang="ja-JP" sz="1400" dirty="0"/>
              <a:t>[3</a:t>
            </a:r>
            <a:r>
              <a:rPr lang="en-US" altLang="ja-JP" sz="1400" dirty="0"/>
              <a:t>] Xin-She Yang, “Cuckoo search via levy flights”, </a:t>
            </a:r>
          </a:p>
          <a:p>
            <a:r>
              <a:rPr lang="en-US" altLang="ja-JP" sz="1400" dirty="0"/>
              <a:t>      In Proc. of World Congress on Nature &amp; Biologically Inspired Computing (</a:t>
            </a:r>
            <a:r>
              <a:rPr lang="en-US" altLang="ja-JP" sz="1400" dirty="0" err="1"/>
              <a:t>NaBIC</a:t>
            </a:r>
            <a:r>
              <a:rPr lang="en-US" altLang="ja-JP" sz="1400" dirty="0"/>
              <a:t> 2009), pp. 210–214, 2009. </a:t>
            </a:r>
          </a:p>
          <a:p>
            <a:r>
              <a:rPr lang="en-US" altLang="ja-JP" sz="1400" dirty="0"/>
              <a:t>[4] </a:t>
            </a:r>
            <a:r>
              <a:rPr lang="ja-JP" altLang="en-US" sz="1400" dirty="0"/>
              <a:t>信貴賢也</a:t>
            </a:r>
            <a:r>
              <a:rPr lang="en-US" altLang="ja-JP" sz="1400" dirty="0"/>
              <a:t>, “</a:t>
            </a:r>
            <a:r>
              <a:rPr lang="ja-JP" altLang="en-US" sz="1400" dirty="0"/>
              <a:t>ユニットディスクグラフ上の</a:t>
            </a:r>
            <a:r>
              <a:rPr lang="en-US" altLang="ja-JP" sz="1400" dirty="0"/>
              <a:t>Levy Walk</a:t>
            </a:r>
            <a:r>
              <a:rPr lang="ja-JP" altLang="en-US" sz="1400" dirty="0"/>
              <a:t>の分析と評価</a:t>
            </a:r>
            <a:r>
              <a:rPr lang="en-US" altLang="ja-JP" sz="1400" dirty="0"/>
              <a:t>”,</a:t>
            </a:r>
          </a:p>
          <a:p>
            <a:r>
              <a:rPr lang="en-US" altLang="ja-JP" sz="1400" dirty="0"/>
              <a:t>     2017</a:t>
            </a:r>
            <a:r>
              <a:rPr lang="ja-JP" altLang="en-US" sz="1400" dirty="0"/>
              <a:t>年度</a:t>
            </a:r>
            <a:r>
              <a:rPr lang="en-US" altLang="ja-JP" sz="1400" dirty="0"/>
              <a:t> </a:t>
            </a:r>
            <a:r>
              <a:rPr lang="ja-JP" altLang="en-US" sz="1400" dirty="0"/>
              <a:t>京都産業大学大学院</a:t>
            </a:r>
            <a:r>
              <a:rPr lang="en-US" altLang="ja-JP" sz="1400" dirty="0"/>
              <a:t> </a:t>
            </a:r>
            <a:r>
              <a:rPr lang="ja-JP" altLang="en-US" sz="1400" dirty="0"/>
              <a:t>先端情報学研究科</a:t>
            </a:r>
            <a:r>
              <a:rPr lang="ja-JP" altLang="en-US" dirty="0"/>
              <a:t> </a:t>
            </a:r>
            <a:r>
              <a:rPr lang="ja-JP" altLang="en-US" sz="1400" dirty="0"/>
              <a:t>修士論文</a:t>
            </a:r>
            <a:endParaRPr kumimoji="1" lang="ja-JP" altLang="en-US" sz="1400" dirty="0"/>
          </a:p>
        </p:txBody>
      </p:sp>
      <p:pic>
        <p:nvPicPr>
          <p:cNvPr id="7" name="図 6">
            <a:extLst>
              <a:ext uri="{FF2B5EF4-FFF2-40B4-BE49-F238E27FC236}">
                <a16:creationId xmlns:a16="http://schemas.microsoft.com/office/drawing/2014/main" id="{1DC9B75D-8786-AD44-B0AA-F6891D6DBBC5}"/>
              </a:ext>
            </a:extLst>
          </p:cNvPr>
          <p:cNvPicPr>
            <a:picLocks noChangeAspect="1"/>
          </p:cNvPicPr>
          <p:nvPr/>
        </p:nvPicPr>
        <p:blipFill>
          <a:blip r:embed="rId3"/>
          <a:stretch>
            <a:fillRect/>
          </a:stretch>
        </p:blipFill>
        <p:spPr>
          <a:xfrm>
            <a:off x="9782429" y="3432655"/>
            <a:ext cx="1978326" cy="1655334"/>
          </a:xfrm>
          <a:prstGeom prst="rect">
            <a:avLst/>
          </a:prstGeom>
        </p:spPr>
      </p:pic>
      <p:pic>
        <p:nvPicPr>
          <p:cNvPr id="6" name="図 5">
            <a:extLst>
              <a:ext uri="{FF2B5EF4-FFF2-40B4-BE49-F238E27FC236}">
                <a16:creationId xmlns:a16="http://schemas.microsoft.com/office/drawing/2014/main" id="{4F3C01DB-909E-564C-834F-A971FE4E7494}"/>
              </a:ext>
            </a:extLst>
          </p:cNvPr>
          <p:cNvPicPr>
            <a:picLocks noChangeAspect="1"/>
          </p:cNvPicPr>
          <p:nvPr/>
        </p:nvPicPr>
        <p:blipFill>
          <a:blip r:embed="rId4"/>
          <a:stretch>
            <a:fillRect/>
          </a:stretch>
        </p:blipFill>
        <p:spPr>
          <a:xfrm>
            <a:off x="7571044" y="2519842"/>
            <a:ext cx="1901692" cy="1825625"/>
          </a:xfrm>
          <a:prstGeom prst="rect">
            <a:avLst/>
          </a:prstGeom>
        </p:spPr>
      </p:pic>
    </p:spTree>
    <p:extLst>
      <p:ext uri="{BB962C8B-B14F-4D97-AF65-F5344CB8AC3E}">
        <p14:creationId xmlns:p14="http://schemas.microsoft.com/office/powerpoint/2010/main" val="272281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a:t>実験概要</a:t>
            </a:r>
            <a:endParaRPr kumimoji="1" lang="ja-JP" altLang="en-US" dirty="0"/>
          </a:p>
        </p:txBody>
      </p:sp>
      <p:sp>
        <p:nvSpPr>
          <p:cNvPr id="3" name="コンテンツ プレースホルダー 2"/>
          <p:cNvSpPr>
            <a:spLocks noGrp="1"/>
          </p:cNvSpPr>
          <p:nvPr>
            <p:ph idx="1"/>
          </p:nvPr>
        </p:nvSpPr>
        <p:spPr>
          <a:xfrm>
            <a:off x="1371600" y="1428750"/>
            <a:ext cx="9601200" cy="1941094"/>
          </a:xfrm>
        </p:spPr>
        <p:txBody>
          <a:bodyPr>
            <a:noAutofit/>
          </a:bodyPr>
          <a:lstStyle/>
          <a:p>
            <a:r>
              <a:rPr kumimoji="1" lang="en-US" altLang="ja-JP" sz="3000" dirty="0" err="1"/>
              <a:t>peerSim</a:t>
            </a:r>
            <a:r>
              <a:rPr lang="en-US" altLang="ja-JP" sz="3000" dirty="0"/>
              <a:t> [5] </a:t>
            </a:r>
            <a:r>
              <a:rPr lang="ja-JP" altLang="en-US" sz="3000"/>
              <a:t>を</a:t>
            </a:r>
            <a:r>
              <a:rPr lang="ja-JP" altLang="en-US" sz="3000" dirty="0"/>
              <a:t>用いて</a:t>
            </a:r>
            <a:r>
              <a:rPr lang="ja-JP" altLang="en-US" sz="3000"/>
              <a:t>実装・</a:t>
            </a:r>
            <a:r>
              <a:rPr lang="ja-JP" altLang="en-US"/>
              <a:t>シミュレーション</a:t>
            </a:r>
            <a:endParaRPr lang="en-US" altLang="ja-JP" sz="3000" dirty="0"/>
          </a:p>
          <a:p>
            <a:pPr lvl="1"/>
            <a:r>
              <a:rPr lang="en-US" altLang="ja-JP" sz="2700" i="0" dirty="0" err="1"/>
              <a:t>peerSim</a:t>
            </a:r>
            <a:r>
              <a:rPr lang="ja-JP" altLang="en-US" sz="2700" i="0"/>
              <a:t>とは</a:t>
            </a:r>
            <a:endParaRPr lang="en-US" altLang="ja-JP" sz="2700" i="0" dirty="0"/>
          </a:p>
          <a:p>
            <a:pPr lvl="2"/>
            <a:r>
              <a:rPr lang="ja-JP" altLang="en-US" sz="2500" dirty="0"/>
              <a:t>オーバーレイネットワークをシミュレート</a:t>
            </a:r>
            <a:endParaRPr kumimoji="1" lang="en-US" altLang="ja-JP" sz="2500" dirty="0"/>
          </a:p>
          <a:p>
            <a:pPr lvl="2"/>
            <a:r>
              <a:rPr lang="ja-JP" altLang="en-US" sz="2500" dirty="0"/>
              <a:t>サイクルに基づく離散時間シミュレータ</a:t>
            </a:r>
            <a:endParaRPr lang="en-US" altLang="ja-JP" sz="2500"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9</a:t>
            </a:fld>
            <a:endParaRPr kumimoji="1" lang="ja-JP" altLang="en-US" b="1"/>
          </a:p>
        </p:txBody>
      </p:sp>
      <p:sp>
        <p:nvSpPr>
          <p:cNvPr id="5" name="テキスト ボックス 4">
            <a:extLst>
              <a:ext uri="{FF2B5EF4-FFF2-40B4-BE49-F238E27FC236}">
                <a16:creationId xmlns:a16="http://schemas.microsoft.com/office/drawing/2014/main" id="{9AF7E8A9-5A8A-6D4C-B6A5-BC458B5F5B10}"/>
              </a:ext>
            </a:extLst>
          </p:cNvPr>
          <p:cNvSpPr txBox="1"/>
          <p:nvPr/>
        </p:nvSpPr>
        <p:spPr>
          <a:xfrm>
            <a:off x="3376864" y="6538912"/>
            <a:ext cx="5438272" cy="307777"/>
          </a:xfrm>
          <a:prstGeom prst="rect">
            <a:avLst/>
          </a:prstGeom>
          <a:noFill/>
        </p:spPr>
        <p:txBody>
          <a:bodyPr wrap="square" rtlCol="0">
            <a:spAutoFit/>
          </a:bodyPr>
          <a:lstStyle/>
          <a:p>
            <a:r>
              <a:rPr kumimoji="1" lang="en-US" altLang="ja-JP" sz="1400" dirty="0"/>
              <a:t>[5]</a:t>
            </a:r>
            <a:r>
              <a:rPr lang="en-US" altLang="ja-JP" sz="1400" b="1" dirty="0"/>
              <a:t> </a:t>
            </a:r>
            <a:r>
              <a:rPr lang="en-US" altLang="ja-JP" sz="1400" dirty="0" err="1"/>
              <a:t>PeerSim</a:t>
            </a:r>
            <a:r>
              <a:rPr lang="en-US" altLang="ja-JP" sz="1400" dirty="0"/>
              <a:t>: A Peer-to-Peer Simulator, “</a:t>
            </a:r>
            <a:r>
              <a:rPr lang="en-US" altLang="ja-JP" sz="1400" dirty="0">
                <a:hlinkClick r:id="rId3"/>
              </a:rPr>
              <a:t>http://peersim.sourceforge.net</a:t>
            </a:r>
            <a:r>
              <a:rPr lang="en-US" altLang="ja-JP" sz="1400" dirty="0"/>
              <a:t>”</a:t>
            </a:r>
          </a:p>
        </p:txBody>
      </p:sp>
      <p:sp>
        <p:nvSpPr>
          <p:cNvPr id="8" name="コンテンツ プレースホルダー 2"/>
          <p:cNvSpPr txBox="1">
            <a:spLocks/>
          </p:cNvSpPr>
          <p:nvPr/>
        </p:nvSpPr>
        <p:spPr>
          <a:xfrm>
            <a:off x="1467828" y="3564325"/>
            <a:ext cx="9601200" cy="2974587"/>
          </a:xfrm>
          <a:prstGeom prst="rect">
            <a:avLst/>
          </a:prstGeom>
        </p:spPr>
        <p:txBody>
          <a:bodyPr vert="horz" lIns="91440" tIns="45720" rIns="91440" bIns="45720" numCol="2" rtlCol="0">
            <a:no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z="3000" dirty="0"/>
              <a:t>比較内容</a:t>
            </a:r>
            <a:endParaRPr lang="en-US" altLang="ja-JP" sz="3000" dirty="0"/>
          </a:p>
          <a:p>
            <a:pPr lvl="1"/>
            <a:r>
              <a:rPr lang="en-US" altLang="ja-JP" sz="2700" dirty="0"/>
              <a:t>Owner Replication</a:t>
            </a:r>
          </a:p>
          <a:p>
            <a:pPr lvl="1"/>
            <a:r>
              <a:rPr lang="en-US" altLang="ja-JP" sz="2700" dirty="0"/>
              <a:t>Path Replication</a:t>
            </a:r>
          </a:p>
          <a:p>
            <a:pPr lvl="1"/>
            <a:r>
              <a:rPr lang="ja-JP" altLang="en-US" sz="2700" dirty="0"/>
              <a:t>影山らの提案手法</a:t>
            </a:r>
            <a:endParaRPr lang="en-US" altLang="ja-JP" sz="2700" dirty="0"/>
          </a:p>
          <a:p>
            <a:pPr lvl="1"/>
            <a:r>
              <a:rPr lang="ja-JP" altLang="en-US" sz="2700"/>
              <a:t>本提案手法</a:t>
            </a:r>
            <a:endParaRPr lang="en-US" altLang="ja-JP" sz="3000" dirty="0"/>
          </a:p>
          <a:p>
            <a:r>
              <a:rPr lang="ja-JP" altLang="en-US" sz="3000"/>
              <a:t>評価</a:t>
            </a:r>
            <a:r>
              <a:rPr lang="ja-JP" altLang="en-US" sz="3000" dirty="0"/>
              <a:t>内容</a:t>
            </a:r>
            <a:endParaRPr lang="en-US" altLang="ja-JP" sz="3000" dirty="0"/>
          </a:p>
          <a:p>
            <a:pPr lvl="1"/>
            <a:r>
              <a:rPr lang="ja-JP" altLang="en-US" sz="2700" dirty="0"/>
              <a:t>情報の複製数の推移</a:t>
            </a:r>
            <a:endParaRPr lang="en-US" altLang="ja-JP" sz="2700" dirty="0"/>
          </a:p>
          <a:p>
            <a:pPr lvl="1"/>
            <a:r>
              <a:rPr lang="ja-JP" altLang="en-US" sz="2700" dirty="0"/>
              <a:t>情報のストレージ使用量</a:t>
            </a:r>
            <a:r>
              <a:rPr lang="ja-JP" altLang="en-US" sz="2700"/>
              <a:t>の累積値の推移</a:t>
            </a:r>
            <a:endParaRPr lang="en-US" altLang="ja-JP" sz="2700" dirty="0"/>
          </a:p>
          <a:p>
            <a:endParaRPr lang="en-US" altLang="ja-JP" sz="2500" dirty="0"/>
          </a:p>
        </p:txBody>
      </p:sp>
    </p:spTree>
    <p:extLst>
      <p:ext uri="{BB962C8B-B14F-4D97-AF65-F5344CB8AC3E}">
        <p14:creationId xmlns:p14="http://schemas.microsoft.com/office/powerpoint/2010/main" val="2484608223"/>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{06DAA83F-FA27-0D43-862D-5F18EA105225}tf10001072</Template>
  <TotalTime>6750</TotalTime>
  <Words>1690</Words>
  <Application>Microsoft Macintosh PowerPoint</Application>
  <PresentationFormat>ワイド画面</PresentationFormat>
  <Paragraphs>260</Paragraphs>
  <Slides>14</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システムフォント</vt:lpstr>
      <vt:lpstr>メイリオ</vt:lpstr>
      <vt:lpstr>游ゴシック</vt:lpstr>
      <vt:lpstr>Arial</vt:lpstr>
      <vt:lpstr>Calibri</vt:lpstr>
      <vt:lpstr>Franklin Gothic Book</vt:lpstr>
      <vt:lpstr>Wingdings</vt:lpstr>
      <vt:lpstr>トリミング</vt:lpstr>
      <vt:lpstr>カッコウ探索を用いた アドホックネットワーク上のデータ配置</vt:lpstr>
      <vt:lpstr>背景</vt:lpstr>
      <vt:lpstr>背景</vt:lpstr>
      <vt:lpstr>既存の複製配置手法</vt:lpstr>
      <vt:lpstr>既存手法の問題点</vt:lpstr>
      <vt:lpstr>関連研究[2]</vt:lpstr>
      <vt:lpstr>提案手法</vt:lpstr>
      <vt:lpstr>カッコウ探索[3]</vt:lpstr>
      <vt:lpstr>実験概要</vt:lpstr>
      <vt:lpstr>シミュレーション</vt:lpstr>
      <vt:lpstr>シミュレーション結果</vt:lpstr>
      <vt:lpstr>シミュレーション結果</vt:lpstr>
      <vt:lpstr>まとめ</vt:lpstr>
      <vt:lpstr>(補足)カッコウ探索のアルゴリズム[6]</vt:lpstr>
    </vt:vector>
  </TitlesOfParts>
  <Company>京都産業大学</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カッコウ探索を用いたアドホックネットワーク上のデータ配置</dc:title>
  <dc:creator>KUROKAWA TAKERU</dc:creator>
  <cp:lastModifiedBy>KUROKAWA TAKERU</cp:lastModifiedBy>
  <cp:revision>227</cp:revision>
  <cp:lastPrinted>2019-02-05T06:03:59Z</cp:lastPrinted>
  <dcterms:created xsi:type="dcterms:W3CDTF">2018-11-08T02:51:01Z</dcterms:created>
  <dcterms:modified xsi:type="dcterms:W3CDTF">2019-02-13T07:22:08Z</dcterms:modified>
</cp:coreProperties>
</file>