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60" r:id="rId5"/>
    <p:sldId id="259" r:id="rId6"/>
    <p:sldId id="270" r:id="rId7"/>
    <p:sldId id="263" r:id="rId8"/>
    <p:sldId id="265" r:id="rId9"/>
    <p:sldId id="268" r:id="rId10"/>
    <p:sldId id="272" r:id="rId11"/>
    <p:sldId id="264" r:id="rId12"/>
    <p:sldId id="271" r:id="rId13"/>
    <p:sldId id="273" r:id="rId14"/>
    <p:sldId id="269"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ROKAWA TAKERU" initials="KT" lastIdx="0" clrIdx="0">
    <p:extLst>
      <p:ext uri="{19B8F6BF-5375-455C-9EA6-DF929625EA0E}">
        <p15:presenceInfo xmlns:p15="http://schemas.microsoft.com/office/powerpoint/2012/main" userId="S::g1544520@cc.kyoto-su.ac.jp::eeca3e8c-20f4-4a43-a090-f045eddb2e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46" autoAdjust="0"/>
    <p:restoredTop sz="90996"/>
  </p:normalViewPr>
  <p:slideViewPr>
    <p:cSldViewPr snapToGrid="0">
      <p:cViewPr varScale="1">
        <p:scale>
          <a:sx n="59" d="100"/>
          <a:sy n="59" d="100"/>
        </p:scale>
        <p:origin x="78" y="10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8F0139-0BCD-4FD5-82E8-D290AF038206}" type="datetimeFigureOut">
              <a:rPr kumimoji="1" lang="ja-JP" altLang="en-US" smtClean="0"/>
              <a:t>2019/2/1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12A43C-8ADA-4BD0-A945-17B871BA7126}" type="slidenum">
              <a:rPr kumimoji="1" lang="ja-JP" altLang="en-US" smtClean="0"/>
              <a:t>‹#›</a:t>
            </a:fld>
            <a:endParaRPr kumimoji="1" lang="ja-JP" altLang="en-US"/>
          </a:p>
        </p:txBody>
      </p:sp>
    </p:spTree>
    <p:extLst>
      <p:ext uri="{BB962C8B-B14F-4D97-AF65-F5344CB8AC3E}">
        <p14:creationId xmlns:p14="http://schemas.microsoft.com/office/powerpoint/2010/main" val="18732404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2</a:t>
            </a:fld>
            <a:endParaRPr kumimoji="1" lang="ja-JP" altLang="en-US"/>
          </a:p>
        </p:txBody>
      </p:sp>
    </p:spTree>
    <p:extLst>
      <p:ext uri="{BB962C8B-B14F-4D97-AF65-F5344CB8AC3E}">
        <p14:creationId xmlns:p14="http://schemas.microsoft.com/office/powerpoint/2010/main" val="1941990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データは</a:t>
            </a:r>
            <a:r>
              <a:rPr kumimoji="1" lang="en-US" altLang="ja-JP" dirty="0"/>
              <a:t>50</a:t>
            </a:r>
            <a:r>
              <a:rPr kumimoji="1" lang="ja-JP" altLang="en-US" dirty="0"/>
              <a:t>種類であるが，見やすくするため，</a:t>
            </a:r>
            <a:r>
              <a:rPr kumimoji="1" lang="en-US" altLang="ja-JP" dirty="0"/>
              <a:t>1</a:t>
            </a:r>
            <a:r>
              <a:rPr kumimoji="1" lang="ja-JP" altLang="en-US" dirty="0"/>
              <a:t>種類のデータの推移のみ表示</a:t>
            </a:r>
            <a:endParaRPr kumimoji="1" lang="en-US" altLang="ja-JP" dirty="0"/>
          </a:p>
          <a:p>
            <a:endParaRPr kumimoji="1" lang="en-US" altLang="ja-JP" dirty="0"/>
          </a:p>
          <a:p>
            <a:r>
              <a:rPr kumimoji="1" lang="en-US" altLang="ja-JP" dirty="0"/>
              <a:t>Owner Replication</a:t>
            </a:r>
            <a:r>
              <a:rPr kumimoji="1" lang="ja-JP" altLang="en-US" dirty="0"/>
              <a:t>と</a:t>
            </a:r>
            <a:r>
              <a:rPr kumimoji="1" lang="en-US" altLang="ja-JP" dirty="0"/>
              <a:t>Path Replication</a:t>
            </a:r>
            <a:r>
              <a:rPr kumimoji="1" lang="ja-JP" altLang="en-US" dirty="0"/>
              <a:t>は、データの複製が２００サイクル過ぎに消滅している</a:t>
            </a:r>
            <a:endParaRPr kumimoji="1" lang="en-US" altLang="ja-JP" dirty="0"/>
          </a:p>
          <a:p>
            <a:r>
              <a:rPr kumimoji="1" lang="en-US" altLang="ja-JP" dirty="0"/>
              <a:t>	</a:t>
            </a:r>
            <a:r>
              <a:rPr kumimoji="1" lang="ja-JP" altLang="en-US" dirty="0"/>
              <a:t>これらの手法は低需要データの生存を考慮していないためデータが消滅してしまう</a:t>
            </a:r>
            <a:endParaRPr kumimoji="1" lang="en-US" altLang="ja-JP" dirty="0"/>
          </a:p>
          <a:p>
            <a:endParaRPr kumimoji="1" lang="en-US" altLang="ja-JP" dirty="0"/>
          </a:p>
          <a:p>
            <a:r>
              <a:rPr kumimoji="1" lang="ja-JP" altLang="en-US" dirty="0"/>
              <a:t>関連研究</a:t>
            </a:r>
            <a:r>
              <a:rPr kumimoji="1" lang="ja-JP" altLang="en-US"/>
              <a:t>と本研究では，データ要求のあったデータに関しては</a:t>
            </a:r>
            <a:r>
              <a:rPr kumimoji="1" lang="en-US" altLang="ja-JP" dirty="0"/>
              <a:t>Owner Replication</a:t>
            </a:r>
            <a:r>
              <a:rPr kumimoji="1" lang="ja-JP" altLang="en-US"/>
              <a:t>で複製配置を行う．データ要求がなくなり，低需要となったデータを追加で複製配置する</a:t>
            </a:r>
            <a:endParaRPr kumimoji="1" lang="en-US" altLang="ja-JP" dirty="0"/>
          </a:p>
          <a:p>
            <a:r>
              <a:rPr kumimoji="1" lang="ja-JP" altLang="en-US" dirty="0"/>
              <a:t>関連研究の提案手法では、２００サイクル過ぎから５００サイクルまで一定の複製数が維持されている</a:t>
            </a:r>
            <a:endParaRPr kumimoji="1" lang="en-US" altLang="ja-JP" dirty="0"/>
          </a:p>
          <a:p>
            <a:r>
              <a:rPr kumimoji="1" lang="ja-JP" altLang="en-US" dirty="0"/>
              <a:t>本提案手法では、一定期間データがネットワークに生存していることが</a:t>
            </a:r>
            <a:r>
              <a:rPr kumimoji="1" lang="ja-JP" altLang="en-US"/>
              <a:t>確認できる</a:t>
            </a:r>
            <a:endParaRPr kumimoji="1" lang="en-US" altLang="ja-JP" dirty="0"/>
          </a:p>
          <a:p>
            <a:endParaRPr kumimoji="1" lang="en-US" altLang="ja-JP" dirty="0"/>
          </a:p>
          <a:p>
            <a:r>
              <a:rPr kumimoji="1" lang="en-US" altLang="ja-JP" dirty="0"/>
              <a:t>Relate </a:t>
            </a:r>
            <a:r>
              <a:rPr kumimoji="1" lang="ja-JP" altLang="en-US"/>
              <a:t>→ </a:t>
            </a:r>
            <a:r>
              <a:rPr kumimoji="1" lang="en-US" altLang="ja-JP" dirty="0" err="1"/>
              <a:t>Kageyama</a:t>
            </a:r>
            <a:endParaRPr kumimoji="1" lang="en-US" altLang="ja-JP" dirty="0"/>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11</a:t>
            </a:fld>
            <a:endParaRPr kumimoji="1" lang="ja-JP" altLang="en-US"/>
          </a:p>
        </p:txBody>
      </p:sp>
    </p:spTree>
    <p:extLst>
      <p:ext uri="{BB962C8B-B14F-4D97-AF65-F5344CB8AC3E}">
        <p14:creationId xmlns:p14="http://schemas.microsoft.com/office/powerpoint/2010/main" val="583843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提案手法は多くの</a:t>
            </a:r>
            <a:r>
              <a:rPr kumimoji="1" lang="ja-JP" altLang="en-US"/>
              <a:t>サイクルでストレージ使用率が関連研究以下で，</a:t>
            </a:r>
            <a:r>
              <a:rPr kumimoji="1" lang="en-US" altLang="ja-JP" dirty="0"/>
              <a:t>Owner Replication</a:t>
            </a:r>
            <a:r>
              <a:rPr kumimoji="1" lang="ja-JP" altLang="en-US"/>
              <a:t>以上</a:t>
            </a:r>
            <a:endParaRPr kumimoji="1" lang="en-US" altLang="ja-JP" dirty="0"/>
          </a:p>
          <a:p>
            <a:r>
              <a:rPr kumimoji="1" lang="ja-JP" altLang="en-US" dirty="0"/>
              <a:t>関連研究は低需要となったデータの複製をネットワークに生存させ続ける手法</a:t>
            </a:r>
            <a:endParaRPr kumimoji="1" lang="en-US" altLang="ja-JP" dirty="0"/>
          </a:p>
          <a:p>
            <a:r>
              <a:rPr kumimoji="1" lang="ja-JP" altLang="en-US" dirty="0"/>
              <a:t>本提案手法は複製配置を行ってから一定期間データ要求が発生しないと複製配置を取りやめるという手法をとったから</a:t>
            </a:r>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12</a:t>
            </a:fld>
            <a:endParaRPr kumimoji="1" lang="ja-JP" altLang="en-US"/>
          </a:p>
        </p:txBody>
      </p:sp>
    </p:spTree>
    <p:extLst>
      <p:ext uri="{BB962C8B-B14F-4D97-AF65-F5344CB8AC3E}">
        <p14:creationId xmlns:p14="http://schemas.microsoft.com/office/powerpoint/2010/main" val="440775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 typeface="Arial" panose="020B0604020202020204" pitchFamily="34" charset="0"/>
              <a:buChar char="•"/>
            </a:pPr>
            <a:r>
              <a:rPr kumimoji="1" lang="ja-JP" altLang="en-US"/>
              <a:t>巣の放棄後、新しい巣を生成する</a:t>
            </a:r>
            <a:endParaRPr kumimoji="1" lang="en-US" altLang="ja-JP" dirty="0"/>
          </a:p>
          <a:p>
            <a:pPr marL="628650" lvl="1" indent="-171450">
              <a:buFont typeface="Arial" panose="020B0604020202020204" pitchFamily="34" charset="0"/>
              <a:buChar char="•"/>
            </a:pPr>
            <a:r>
              <a:rPr kumimoji="1" lang="ja-JP" altLang="en-US"/>
              <a:t>新しい巣の多くは現在の最良の巣から遠くに作られる</a:t>
            </a:r>
            <a:endParaRPr kumimoji="1" lang="en-US" altLang="ja-JP" dirty="0"/>
          </a:p>
          <a:p>
            <a:pPr marL="628650" lvl="1" indent="-171450">
              <a:buFont typeface="Arial" panose="020B0604020202020204" pitchFamily="34" charset="0"/>
              <a:buChar char="•"/>
            </a:pPr>
            <a:r>
              <a:rPr kumimoji="1" lang="ja-JP" altLang="en-US"/>
              <a:t>現在の最良の巣周辺に新しく作るわけではない</a:t>
            </a:r>
            <a:endParaRPr kumimoji="1" lang="en-US" altLang="ja-JP" dirty="0"/>
          </a:p>
          <a:p>
            <a:pPr marL="1085850" lvl="2" indent="-171450">
              <a:buFont typeface="Arial" panose="020B0604020202020204" pitchFamily="34" charset="0"/>
              <a:buChar char="•"/>
            </a:pPr>
            <a:r>
              <a:rPr kumimoji="1" lang="ja-JP" altLang="en-US"/>
              <a:t>これは局所最適化を避けるため</a:t>
            </a:r>
            <a:endParaRPr kumimoji="1" lang="en-US" altLang="ja-JP" dirty="0"/>
          </a:p>
          <a:p>
            <a:pPr marL="1085850" lvl="2" indent="-171450">
              <a:buFont typeface="Arial" panose="020B0604020202020204" pitchFamily="34" charset="0"/>
              <a:buChar char="•"/>
            </a:pPr>
            <a:r>
              <a:rPr kumimoji="1" lang="ja-JP" altLang="en-US"/>
              <a:t>また離散値を扱う問題では近傍の巣が良い巣であるとは限らない</a:t>
            </a:r>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14</a:t>
            </a:fld>
            <a:endParaRPr kumimoji="1" lang="ja-JP" altLang="en-US"/>
          </a:p>
        </p:txBody>
      </p:sp>
    </p:spTree>
    <p:extLst>
      <p:ext uri="{BB962C8B-B14F-4D97-AF65-F5344CB8AC3E}">
        <p14:creationId xmlns:p14="http://schemas.microsoft.com/office/powerpoint/2010/main" val="3223660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3</a:t>
            </a:fld>
            <a:endParaRPr kumimoji="1" lang="ja-JP" altLang="en-US"/>
          </a:p>
        </p:txBody>
      </p:sp>
    </p:spTree>
    <p:extLst>
      <p:ext uri="{BB962C8B-B14F-4D97-AF65-F5344CB8AC3E}">
        <p14:creationId xmlns:p14="http://schemas.microsoft.com/office/powerpoint/2010/main" val="1834653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4</a:t>
            </a:fld>
            <a:endParaRPr kumimoji="1" lang="ja-JP" altLang="en-US"/>
          </a:p>
        </p:txBody>
      </p:sp>
    </p:spTree>
    <p:extLst>
      <p:ext uri="{BB962C8B-B14F-4D97-AF65-F5344CB8AC3E}">
        <p14:creationId xmlns:p14="http://schemas.microsoft.com/office/powerpoint/2010/main" val="353180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データ要求が成功した場合に行われる複製配置手法であり，</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データ要求が多いデータ，つまり需要の高いデータは，ネットワーク上に多くの複製が作成される．</a:t>
            </a:r>
            <a:endParaRPr lang="en-US" altLang="ja-JP" dirty="0"/>
          </a:p>
          <a:p>
            <a:r>
              <a:rPr kumimoji="1" lang="ja-JP" altLang="en-US" sz="1200" b="0" i="0" u="none" strike="noStrike" kern="1200">
                <a:solidFill>
                  <a:schemeClr val="tx1"/>
                </a:solidFill>
                <a:effectLst/>
                <a:latin typeface="+mn-lt"/>
                <a:ea typeface="+mn-ea"/>
                <a:cs typeface="+mn-cs"/>
              </a:rPr>
              <a:t>データ要求の少ないデータ，つまり需要の低いデータは，ネットワークに作成される複製が少なく，ユーザの離脱や削除でネットワークから消滅しやすい．</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この特徴は，必要性の高い情報であっても同様</a:t>
            </a:r>
            <a:endParaRPr kumimoji="1" lang="en-US" altLang="ja-JP" sz="1200" b="0" i="0" u="none" strike="noStrike" kern="1200" dirty="0">
              <a:solidFill>
                <a:schemeClr val="tx1"/>
              </a:solidFill>
              <a:effectLst/>
              <a:latin typeface="+mn-lt"/>
              <a:ea typeface="+mn-ea"/>
              <a:cs typeface="+mn-cs"/>
            </a:endParaRPr>
          </a:p>
          <a:p>
            <a:endParaRPr kumimoji="1" lang="en-US" altLang="ja-JP" dirty="0"/>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5</a:t>
            </a:fld>
            <a:endParaRPr kumimoji="1" lang="ja-JP" altLang="en-US"/>
          </a:p>
        </p:txBody>
      </p:sp>
    </p:spTree>
    <p:extLst>
      <p:ext uri="{BB962C8B-B14F-4D97-AF65-F5344CB8AC3E}">
        <p14:creationId xmlns:p14="http://schemas.microsoft.com/office/powerpoint/2010/main" val="217678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信頼度</a:t>
            </a:r>
            <a:r>
              <a:rPr kumimoji="1" lang="ja-JP" altLang="en-US" dirty="0"/>
              <a:t>：生存率と貢献度を元</a:t>
            </a:r>
            <a:r>
              <a:rPr kumimoji="1" lang="ja-JP" altLang="en-US"/>
              <a:t>に算出</a:t>
            </a:r>
            <a:endParaRPr kumimoji="1" lang="en-US" altLang="ja-JP" dirty="0"/>
          </a:p>
          <a:p>
            <a:pPr lvl="1"/>
            <a:endParaRPr lang="en-US" altLang="ja-JP"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kern="1200">
                <a:solidFill>
                  <a:schemeClr val="tx1"/>
                </a:solidFill>
                <a:effectLst/>
                <a:latin typeface="+mn-lt"/>
                <a:ea typeface="+mn-ea"/>
                <a:cs typeface="+mn-cs"/>
              </a:rPr>
              <a:t>スーパーノード型</a:t>
            </a:r>
            <a:endParaRPr kumimoji="1" lang="en-US" altLang="ja-JP"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kern="1200">
                <a:solidFill>
                  <a:schemeClr val="tx1"/>
                </a:solidFill>
                <a:effectLst/>
                <a:latin typeface="+mn-lt"/>
                <a:ea typeface="+mn-ea"/>
                <a:cs typeface="+mn-cs"/>
              </a:rPr>
              <a:t>参加ノードから高性能のコンピュータがスーパーノードに選ばれる</a:t>
            </a:r>
            <a:endParaRPr kumimoji="1" lang="en-US" altLang="ja-JP" sz="1200" kern="1200" dirty="0">
              <a:solidFill>
                <a:schemeClr val="tx1"/>
              </a:solidFill>
              <a:effectLst/>
              <a:latin typeface="+mn-lt"/>
              <a:ea typeface="+mn-ea"/>
              <a:cs typeface="+mn-cs"/>
            </a:endParaRP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kern="1200">
                <a:solidFill>
                  <a:schemeClr val="tx1"/>
                </a:solidFill>
                <a:effectLst/>
                <a:latin typeface="+mn-lt"/>
                <a:ea typeface="+mn-ea"/>
                <a:cs typeface="+mn-cs"/>
              </a:rPr>
              <a:t>一般ノードはスーパーノードの配下に置かれる</a:t>
            </a:r>
            <a:endParaRPr kumimoji="1" lang="en-US" altLang="ja-JP"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kern="1200" dirty="0">
                <a:solidFill>
                  <a:schemeClr val="tx1"/>
                </a:solidFill>
                <a:effectLst/>
                <a:latin typeface="+mn-lt"/>
                <a:ea typeface="+mn-ea"/>
                <a:cs typeface="+mn-cs"/>
              </a:rPr>
              <a:t>コンテンツの探索は</a:t>
            </a:r>
            <a:r>
              <a:rPr kumimoji="1" lang="ja-JP" altLang="en-US" sz="1200" kern="1200">
                <a:solidFill>
                  <a:schemeClr val="tx1"/>
                </a:solidFill>
                <a:effectLst/>
                <a:latin typeface="+mn-lt"/>
                <a:ea typeface="+mn-ea"/>
                <a:cs typeface="+mn-cs"/>
              </a:rPr>
              <a:t>スーパーノードが代行して行う</a:t>
            </a:r>
            <a:endParaRPr kumimoji="1" lang="en-US" altLang="ja-JP"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kern="1200" dirty="0">
                <a:solidFill>
                  <a:schemeClr val="tx1"/>
                </a:solidFill>
                <a:effectLst/>
                <a:latin typeface="+mn-lt"/>
                <a:ea typeface="+mn-ea"/>
                <a:cs typeface="+mn-cs"/>
              </a:rPr>
              <a:t>コンテンツの取得はノー</a:t>
            </a:r>
            <a:r>
              <a:rPr kumimoji="1" lang="ja-JP" altLang="en-US" sz="1200" kern="1200">
                <a:solidFill>
                  <a:schemeClr val="tx1"/>
                </a:solidFill>
                <a:effectLst/>
                <a:latin typeface="+mn-lt"/>
                <a:ea typeface="+mn-ea"/>
                <a:cs typeface="+mn-cs"/>
              </a:rPr>
              <a:t>ド同士が直接行う </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kern="1200">
                <a:solidFill>
                  <a:schemeClr val="tx1"/>
                </a:solidFill>
                <a:effectLst/>
                <a:latin typeface="+mn-lt"/>
                <a:ea typeface="+mn-ea"/>
                <a:cs typeface="+mn-cs"/>
              </a:rPr>
              <a:t>今回想定するのは携帯端末で構成されるネットワークであり，端末間に大きな差はないと考えられるため，スーパーノード型ネットワークではなく，アドホックネットワークを用いる</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kern="1200">
                <a:solidFill>
                  <a:schemeClr val="tx1"/>
                </a:solidFill>
                <a:effectLst/>
                <a:latin typeface="+mn-lt"/>
                <a:ea typeface="+mn-ea"/>
                <a:cs typeface="+mn-cs"/>
              </a:rPr>
              <a:t>アドホックネットワーク</a:t>
            </a:r>
            <a:endParaRPr kumimoji="1" lang="en-US" altLang="ja-JP"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a:t>携帯端末で構成されるネットワーク</a:t>
            </a:r>
            <a:endParaRPr kumimoji="1" lang="en-US" altLang="ja-JP"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kern="1200">
                <a:solidFill>
                  <a:schemeClr val="tx1"/>
                </a:solidFill>
                <a:effectLst/>
                <a:latin typeface="+mn-lt"/>
                <a:ea typeface="+mn-ea"/>
                <a:cs typeface="+mn-cs"/>
              </a:rPr>
              <a:t>インデクス</a:t>
            </a:r>
            <a:r>
              <a:rPr kumimoji="1" lang="ja-JP" altLang="en-US" sz="1200" kern="1200" dirty="0">
                <a:solidFill>
                  <a:schemeClr val="tx1"/>
                </a:solidFill>
                <a:effectLst/>
                <a:latin typeface="+mn-lt"/>
                <a:ea typeface="+mn-ea"/>
                <a:cs typeface="+mn-cs"/>
              </a:rPr>
              <a:t>情報は各ノードが分散して所持</a:t>
            </a:r>
            <a:endParaRPr kumimoji="1" lang="en-US" altLang="ja-JP"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kern="1200" dirty="0">
                <a:solidFill>
                  <a:schemeClr val="tx1"/>
                </a:solidFill>
                <a:effectLst/>
                <a:latin typeface="+mn-lt"/>
                <a:ea typeface="+mn-ea"/>
                <a:cs typeface="+mn-cs"/>
              </a:rPr>
              <a:t>コンテンツ探索はノード同士のマルチホップ通信により行われる</a:t>
            </a:r>
            <a:endParaRPr kumimoji="1" lang="en-US" altLang="ja-JP" sz="1200" kern="1200" dirty="0">
              <a:solidFill>
                <a:schemeClr val="tx1"/>
              </a:solidFill>
              <a:effectLst/>
              <a:latin typeface="+mn-lt"/>
              <a:ea typeface="+mn-ea"/>
              <a:cs typeface="+mn-cs"/>
            </a:endParaRPr>
          </a:p>
          <a:p>
            <a:endParaRPr kumimoji="1" lang="en-US" altLang="ja-JP" dirty="0"/>
          </a:p>
          <a:p>
            <a:r>
              <a:rPr kumimoji="1" lang="ja-JP" altLang="en-US"/>
              <a:t>全種類のデータの複製をネットワークに生存させるため，アップロードされるデータの種類が増えるとストレージ使用量も線型的に増加する</a:t>
            </a:r>
            <a:endParaRPr kumimoji="1" lang="en-US" altLang="ja-JP" dirty="0"/>
          </a:p>
          <a:p>
            <a:endParaRPr kumimoji="1" lang="en-US" altLang="ja-JP" dirty="0"/>
          </a:p>
          <a:p>
            <a:r>
              <a:rPr kumimoji="1" lang="ja-JP" altLang="en-US"/>
              <a:t>本研究では</a:t>
            </a:r>
            <a:r>
              <a:rPr kumimoji="1" lang="en-US" altLang="ja-JP" dirty="0"/>
              <a:t>pure</a:t>
            </a:r>
            <a:r>
              <a:rPr kumimoji="1" lang="ja-JP" altLang="en-US"/>
              <a:t>型の</a:t>
            </a:r>
            <a:r>
              <a:rPr kumimoji="1" lang="en-US" altLang="ja-JP" dirty="0"/>
              <a:t>P2P</a:t>
            </a:r>
            <a:r>
              <a:rPr kumimoji="1" lang="ja-JP" altLang="en-US"/>
              <a:t>をベースにしたアドホックネットワークで実装</a:t>
            </a:r>
            <a:endParaRPr kumimoji="1" lang="en-US" altLang="ja-JP" dirty="0"/>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6</a:t>
            </a:fld>
            <a:endParaRPr kumimoji="1" lang="ja-JP" altLang="en-US"/>
          </a:p>
        </p:txBody>
      </p:sp>
    </p:spTree>
    <p:extLst>
      <p:ext uri="{BB962C8B-B14F-4D97-AF65-F5344CB8AC3E}">
        <p14:creationId xmlns:p14="http://schemas.microsoft.com/office/powerpoint/2010/main" val="1655643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ストレージ容量節約のため，</a:t>
            </a:r>
            <a:r>
              <a:rPr lang="ja-JP" altLang="en-US"/>
              <a:t>一定期間データ要求がないと複製配置を取りやめる</a:t>
            </a:r>
            <a:endParaRPr lang="en-US" altLang="ja-JP" dirty="0"/>
          </a:p>
          <a:p>
            <a:endParaRPr kumimoji="1" lang="ja-JP" altLang="en-US"/>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7</a:t>
            </a:fld>
            <a:endParaRPr kumimoji="1" lang="ja-JP" altLang="en-US"/>
          </a:p>
        </p:txBody>
      </p:sp>
    </p:spTree>
    <p:extLst>
      <p:ext uri="{BB962C8B-B14F-4D97-AF65-F5344CB8AC3E}">
        <p14:creationId xmlns:p14="http://schemas.microsoft.com/office/powerpoint/2010/main" val="828110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a:t>メタヒューリスティック</a:t>
            </a:r>
            <a:endParaRPr kumimoji="1" lang="en-US" altLang="ja-JP"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a:t>多数</a:t>
            </a:r>
            <a:r>
              <a:rPr kumimoji="1" lang="ja-JP" altLang="en-US" dirty="0"/>
              <a:t>の変数を有する関数の最小値あるいは最大値を与える最適解を求める計算手法</a:t>
            </a:r>
            <a:endParaRPr kumimoji="1" lang="en-US" altLang="ja-JP" dirty="0"/>
          </a:p>
          <a:p>
            <a:endParaRPr kumimoji="1" lang="en-US" altLang="ja-JP" dirty="0"/>
          </a:p>
          <a:p>
            <a:pPr marL="171450" indent="-171450">
              <a:buFont typeface="Arial" panose="020B0604020202020204" pitchFamily="34" charset="0"/>
              <a:buChar char="•"/>
            </a:pPr>
            <a:r>
              <a:rPr kumimoji="1" lang="en-US" altLang="ja-JP" dirty="0"/>
              <a:t>Levy walk</a:t>
            </a:r>
            <a:r>
              <a:rPr kumimoji="1" lang="ja-JP" altLang="en-US"/>
              <a:t>と</a:t>
            </a:r>
            <a:r>
              <a:rPr kumimoji="1" lang="en-US" altLang="ja-JP" dirty="0"/>
              <a:t>Levy Flight</a:t>
            </a:r>
            <a:r>
              <a:rPr kumimoji="1" lang="ja-JP" altLang="en-US"/>
              <a:t>の違い</a:t>
            </a:r>
            <a:endParaRPr kumimoji="1" lang="en-US" altLang="ja-JP" dirty="0"/>
          </a:p>
          <a:p>
            <a:pPr marL="628650" lvl="1" indent="-171450">
              <a:buFont typeface="Arial" panose="020B0604020202020204" pitchFamily="34" charset="0"/>
              <a:buChar char="•"/>
            </a:pPr>
            <a:r>
              <a:rPr kumimoji="1" lang="ja-JP" altLang="en-US"/>
              <a:t>移動速度の違い</a:t>
            </a:r>
            <a:endParaRPr kumimoji="1" lang="en-US" altLang="ja-JP" dirty="0"/>
          </a:p>
          <a:p>
            <a:pPr marL="1085850" lvl="2" indent="-171450">
              <a:buFont typeface="Arial" panose="020B0604020202020204" pitchFamily="34" charset="0"/>
              <a:buChar char="•"/>
            </a:pPr>
            <a:r>
              <a:rPr kumimoji="1" lang="en-US" altLang="ja-JP" dirty="0"/>
              <a:t>Levy Flight</a:t>
            </a:r>
          </a:p>
          <a:p>
            <a:pPr marL="1543050" lvl="3" indent="-171450">
              <a:buFont typeface="Arial" panose="020B0604020202020204" pitchFamily="34" charset="0"/>
              <a:buChar char="•"/>
            </a:pPr>
            <a:r>
              <a:rPr kumimoji="1" lang="ja-JP" altLang="en-US"/>
              <a:t>近場はゆっくりと移動し、長距離は高速で移動する</a:t>
            </a:r>
            <a:endParaRPr kumimoji="1" lang="en-US" altLang="ja-JP" dirty="0"/>
          </a:p>
          <a:p>
            <a:pPr marL="1543050" lvl="3" indent="-171450">
              <a:buFont typeface="Arial" panose="020B0604020202020204" pitchFamily="34" charset="0"/>
              <a:buChar char="•"/>
            </a:pPr>
            <a:r>
              <a:rPr kumimoji="1" lang="ja-JP" altLang="en-US"/>
              <a:t>非物理的</a:t>
            </a:r>
            <a:endParaRPr kumimoji="1" lang="en-US" altLang="ja-JP" dirty="0"/>
          </a:p>
          <a:p>
            <a:pPr marL="1085850" lvl="2" indent="-171450">
              <a:buFont typeface="Arial" panose="020B0604020202020204" pitchFamily="34" charset="0"/>
              <a:buChar char="•"/>
            </a:pPr>
            <a:r>
              <a:rPr kumimoji="1" lang="en-US" altLang="ja-JP" dirty="0"/>
              <a:t>Levy Walk</a:t>
            </a:r>
          </a:p>
          <a:p>
            <a:pPr marL="1543050" lvl="3" indent="-171450">
              <a:buFont typeface="Arial" panose="020B0604020202020204" pitchFamily="34" charset="0"/>
              <a:buChar char="•"/>
            </a:pPr>
            <a:r>
              <a:rPr kumimoji="1" lang="ja-JP" altLang="en-US"/>
              <a:t>移動距離によって速度は変化しない</a:t>
            </a:r>
            <a:endParaRPr kumimoji="1" lang="en-US" altLang="ja-JP" dirty="0"/>
          </a:p>
          <a:p>
            <a:pPr marL="1543050" lvl="3" indent="-171450">
              <a:buFont typeface="Arial" panose="020B0604020202020204" pitchFamily="34" charset="0"/>
              <a:buChar char="•"/>
            </a:pPr>
            <a:r>
              <a:rPr kumimoji="1" lang="ja-JP" altLang="en-US"/>
              <a:t>長距離移動には時間がかかる</a:t>
            </a:r>
            <a:endParaRPr kumimoji="1" lang="en-US" altLang="ja-JP" dirty="0"/>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8</a:t>
            </a:fld>
            <a:endParaRPr kumimoji="1" lang="ja-JP" altLang="en-US"/>
          </a:p>
        </p:txBody>
      </p:sp>
    </p:spTree>
    <p:extLst>
      <p:ext uri="{BB962C8B-B14F-4D97-AF65-F5344CB8AC3E}">
        <p14:creationId xmlns:p14="http://schemas.microsoft.com/office/powerpoint/2010/main" val="4010833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9</a:t>
            </a:fld>
            <a:endParaRPr kumimoji="1" lang="ja-JP" altLang="en-US"/>
          </a:p>
        </p:txBody>
      </p:sp>
    </p:spTree>
    <p:extLst>
      <p:ext uri="{BB962C8B-B14F-4D97-AF65-F5344CB8AC3E}">
        <p14:creationId xmlns:p14="http://schemas.microsoft.com/office/powerpoint/2010/main" val="1031132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このシナリオが</a:t>
            </a:r>
            <a:r>
              <a:rPr kumimoji="1" lang="en-US" altLang="ja-JP" dirty="0"/>
              <a:t>1</a:t>
            </a:r>
            <a:r>
              <a:rPr kumimoji="1" lang="ja-JP" altLang="en-US"/>
              <a:t>サイクル．これが</a:t>
            </a:r>
            <a:r>
              <a:rPr kumimoji="1" lang="en-US" altLang="ja-JP" dirty="0"/>
              <a:t>500</a:t>
            </a:r>
            <a:r>
              <a:rPr kumimoji="1" lang="ja-JP" altLang="en-US"/>
              <a:t>サイクル繰り返される</a:t>
            </a:r>
            <a:endParaRPr kumimoji="1" lang="en-US" altLang="ja-JP" dirty="0"/>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10</a:t>
            </a:fld>
            <a:endParaRPr kumimoji="1" lang="ja-JP" altLang="en-US"/>
          </a:p>
        </p:txBody>
      </p:sp>
    </p:spTree>
    <p:extLst>
      <p:ext uri="{BB962C8B-B14F-4D97-AF65-F5344CB8AC3E}">
        <p14:creationId xmlns:p14="http://schemas.microsoft.com/office/powerpoint/2010/main" val="3745066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C83228FC-489A-4ED2-A054-884AAE121656}" type="datetime1">
              <a:rPr kumimoji="1" lang="ja-JP" altLang="en-US" smtClean="0"/>
              <a:t>2019/2/1</a:t>
            </a:fld>
            <a:endParaRPr kumimoji="1" lang="ja-JP"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74B259E-A4AB-4FC2-896B-65961FDB8F0F}" type="slidenum">
              <a:rPr kumimoji="1" lang="ja-JP" altLang="en-US" smtClean="0"/>
              <a:t>‹#›</a:t>
            </a:fld>
            <a:endParaRPr kumimoji="1" lang="ja-JP"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54405595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8EC3151-9D1E-4593-9942-0377CA1966B2}" type="datetime1">
              <a:rPr kumimoji="1" lang="ja-JP" altLang="en-US" smtClean="0"/>
              <a:t>2019/2/1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74B259E-A4AB-4FC2-896B-65961FDB8F0F}" type="slidenum">
              <a:rPr kumimoji="1" lang="ja-JP" altLang="en-US" smtClean="0"/>
              <a:t>‹#›</a:t>
            </a:fld>
            <a:endParaRPr kumimoji="1" lang="ja-JP" altLang="en-US"/>
          </a:p>
        </p:txBody>
      </p:sp>
    </p:spTree>
    <p:extLst>
      <p:ext uri="{BB962C8B-B14F-4D97-AF65-F5344CB8AC3E}">
        <p14:creationId xmlns:p14="http://schemas.microsoft.com/office/powerpoint/2010/main" val="95917719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DC24A77-C361-486C-B1D4-6DF26B54BF95}" type="datetime1">
              <a:rPr kumimoji="1" lang="ja-JP" altLang="en-US" smtClean="0"/>
              <a:t>2019/2/1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74B259E-A4AB-4FC2-896B-65961FDB8F0F}" type="slidenum">
              <a:rPr kumimoji="1" lang="ja-JP" altLang="en-US" smtClean="0"/>
              <a:t>‹#›</a:t>
            </a:fld>
            <a:endParaRPr kumimoji="1" lang="ja-JP" altLang="en-US"/>
          </a:p>
        </p:txBody>
      </p:sp>
    </p:spTree>
    <p:extLst>
      <p:ext uri="{BB962C8B-B14F-4D97-AF65-F5344CB8AC3E}">
        <p14:creationId xmlns:p14="http://schemas.microsoft.com/office/powerpoint/2010/main" val="419555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4" name="Date Placeholder 3"/>
          <p:cNvSpPr>
            <a:spLocks noGrp="1"/>
          </p:cNvSpPr>
          <p:nvPr>
            <p:ph type="dt" sz="half" idx="10"/>
          </p:nvPr>
        </p:nvSpPr>
        <p:spPr/>
        <p:txBody>
          <a:bodyPr/>
          <a:lstStyle/>
          <a:p>
            <a:fld id="{E01C7376-A53D-4899-9670-FB190108FC31}" type="datetime1">
              <a:rPr kumimoji="1" lang="ja-JP" altLang="en-US" smtClean="0"/>
              <a:t>2019/2/1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74B259E-A4AB-4FC2-896B-65961FDB8F0F}" type="slidenum">
              <a:rPr kumimoji="1" lang="ja-JP" altLang="en-US" smtClean="0"/>
              <a:t>‹#›</a:t>
            </a:fld>
            <a:endParaRPr kumimoji="1" lang="ja-JP" altLang="en-US"/>
          </a:p>
        </p:txBody>
      </p:sp>
    </p:spTree>
    <p:extLst>
      <p:ext uri="{BB962C8B-B14F-4D97-AF65-F5344CB8AC3E}">
        <p14:creationId xmlns:p14="http://schemas.microsoft.com/office/powerpoint/2010/main" val="2948111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C0BAC15-24E2-4529-95B0-614D7D03D21B}" type="datetime1">
              <a:rPr kumimoji="1" lang="ja-JP" altLang="en-US" smtClean="0"/>
              <a:t>2019/2/1</a:t>
            </a:fld>
            <a:endParaRPr kumimoji="1" lang="ja-JP"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74B259E-A4AB-4FC2-896B-65961FDB8F0F}" type="slidenum">
              <a:rPr kumimoji="1" lang="ja-JP" altLang="en-US" smtClean="0"/>
              <a:t>‹#›</a:t>
            </a:fld>
            <a:endParaRPr kumimoji="1" lang="ja-JP"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04762851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ja-JP" altLang="en-US"/>
              <a:t>マスター タイトルの書式設定</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5" name="Date Placeholder 4"/>
          <p:cNvSpPr>
            <a:spLocks noGrp="1"/>
          </p:cNvSpPr>
          <p:nvPr>
            <p:ph type="dt" sz="half" idx="10"/>
          </p:nvPr>
        </p:nvSpPr>
        <p:spPr/>
        <p:txBody>
          <a:bodyPr/>
          <a:lstStyle/>
          <a:p>
            <a:fld id="{A4742437-2F5E-4D34-A876-B1B17D5537D4}" type="datetime1">
              <a:rPr kumimoji="1" lang="ja-JP" altLang="en-US" smtClean="0"/>
              <a:t>2019/2/1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74B259E-A4AB-4FC2-896B-65961FDB8F0F}" type="slidenum">
              <a:rPr kumimoji="1" lang="ja-JP" altLang="en-US" smtClean="0"/>
              <a:t>‹#›</a:t>
            </a:fld>
            <a:endParaRPr kumimoji="1" lang="ja-JP" altLang="en-US"/>
          </a:p>
        </p:txBody>
      </p:sp>
    </p:spTree>
    <p:extLst>
      <p:ext uri="{BB962C8B-B14F-4D97-AF65-F5344CB8AC3E}">
        <p14:creationId xmlns:p14="http://schemas.microsoft.com/office/powerpoint/2010/main" val="901593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304A8BAA-B7AC-4D6B-824D-F3585913B44C}" type="datetime1">
              <a:rPr kumimoji="1" lang="ja-JP" altLang="en-US" smtClean="0"/>
              <a:t>2019/2/1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74B259E-A4AB-4FC2-896B-65961FDB8F0F}" type="slidenum">
              <a:rPr kumimoji="1" lang="ja-JP" altLang="en-US" smtClean="0"/>
              <a:t>‹#›</a:t>
            </a:fld>
            <a:endParaRPr kumimoji="1" lang="ja-JP" altLang="en-US"/>
          </a:p>
        </p:txBody>
      </p:sp>
    </p:spTree>
    <p:extLst>
      <p:ext uri="{BB962C8B-B14F-4D97-AF65-F5344CB8AC3E}">
        <p14:creationId xmlns:p14="http://schemas.microsoft.com/office/powerpoint/2010/main" val="3880677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6C564CF-1606-414A-B5A2-75C75D81B17B}" type="datetime1">
              <a:rPr kumimoji="1" lang="ja-JP" altLang="en-US" smtClean="0"/>
              <a:t>2019/2/1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74B259E-A4AB-4FC2-896B-65961FDB8F0F}" type="slidenum">
              <a:rPr kumimoji="1" lang="ja-JP" altLang="en-US" smtClean="0"/>
              <a:t>‹#›</a:t>
            </a:fld>
            <a:endParaRPr kumimoji="1" lang="ja-JP" altLang="en-US"/>
          </a:p>
        </p:txBody>
      </p:sp>
    </p:spTree>
    <p:extLst>
      <p:ext uri="{BB962C8B-B14F-4D97-AF65-F5344CB8AC3E}">
        <p14:creationId xmlns:p14="http://schemas.microsoft.com/office/powerpoint/2010/main" val="1984334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1EBCC9-E4F6-446E-991B-1DF90B6256B0}" type="datetime1">
              <a:rPr kumimoji="1" lang="ja-JP" altLang="en-US" smtClean="0"/>
              <a:t>2019/2/1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74B259E-A4AB-4FC2-896B-65961FDB8F0F}" type="slidenum">
              <a:rPr kumimoji="1" lang="ja-JP" altLang="en-US" smtClean="0"/>
              <a:t>‹#›</a:t>
            </a:fld>
            <a:endParaRPr kumimoji="1" lang="ja-JP" altLang="en-US"/>
          </a:p>
        </p:txBody>
      </p:sp>
    </p:spTree>
    <p:extLst>
      <p:ext uri="{BB962C8B-B14F-4D97-AF65-F5344CB8AC3E}">
        <p14:creationId xmlns:p14="http://schemas.microsoft.com/office/powerpoint/2010/main" val="692097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8EC3151-9D1E-4593-9942-0377CA1966B2}" type="datetime1">
              <a:rPr kumimoji="1" lang="ja-JP" altLang="en-US" smtClean="0"/>
              <a:t>2019/2/1</a:t>
            </a:fld>
            <a:endParaRPr kumimoji="1" lang="ja-JP"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74B259E-A4AB-4FC2-896B-65961FDB8F0F}" type="slidenum">
              <a:rPr kumimoji="1" lang="ja-JP" altLang="en-US" smtClean="0"/>
              <a:t>‹#›</a:t>
            </a:fld>
            <a:endParaRPr kumimoji="1" lang="ja-JP"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9196134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BF9DA8D-45E4-44EC-B6B7-4D4503E62A1A}" type="datetime1">
              <a:rPr kumimoji="1" lang="ja-JP" altLang="en-US" smtClean="0"/>
              <a:t>2019/2/1</a:t>
            </a:fld>
            <a:endParaRPr kumimoji="1" lang="ja-JP"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74B259E-A4AB-4FC2-896B-65961FDB8F0F}" type="slidenum">
              <a:rPr kumimoji="1" lang="ja-JP" altLang="en-US" smtClean="0"/>
              <a:t>‹#›</a:t>
            </a:fld>
            <a:endParaRPr kumimoji="1" lang="ja-JP"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32516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ja-JP" altLang="en-US"/>
              <a:t>あああ</a:t>
            </a:r>
            <a:endParaRPr lang="en-US" altLang="ja-JP" dirty="0"/>
          </a:p>
          <a:p>
            <a:pPr lvl="1"/>
            <a:r>
              <a:rPr lang="ja-JP" altLang="en-US"/>
              <a:t>マスター テキストの書式設定</a:t>
            </a:r>
            <a:endParaRPr lang="en-US" altLang="ja-JP" dirty="0"/>
          </a:p>
          <a:p>
            <a:pPr lvl="2"/>
            <a:r>
              <a:rPr lang="ja-JP" altLang="en-US"/>
              <a:t>ああああ</a:t>
            </a:r>
            <a:endParaRPr lang="en-US" altLang="ja-JP" dirty="0"/>
          </a:p>
          <a:p>
            <a:pPr lvl="3"/>
            <a:r>
              <a:rPr lang="ja-JP" altLang="en-US"/>
              <a:t>いいいい</a:t>
            </a:r>
            <a:endParaRPr lang="en-US" altLang="ja-JP" dirty="0"/>
          </a:p>
          <a:p>
            <a:pPr lvl="4"/>
            <a:r>
              <a:rPr lang="ja-JP" altLang="en-US"/>
              <a:t>ううう</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8EC3151-9D1E-4593-9942-0377CA1966B2}" type="datetime1">
              <a:rPr kumimoji="1" lang="ja-JP" altLang="en-US" smtClean="0"/>
              <a:t>2019/2/1</a:t>
            </a:fld>
            <a:endParaRPr kumimoji="1" lang="ja-JP"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kumimoji="1" lang="ja-JP"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74B259E-A4AB-4FC2-896B-65961FDB8F0F}" type="slidenum">
              <a:rPr kumimoji="1" lang="ja-JP" altLang="en-US" smtClean="0"/>
              <a:t>‹#›</a:t>
            </a:fld>
            <a:endParaRPr kumimoji="1" lang="ja-JP"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311182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9000"/>
        </a:lnSpc>
        <a:spcBef>
          <a:spcPct val="0"/>
        </a:spcBef>
        <a:buNone/>
        <a:defRPr kumimoji="1"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Wingdings" pitchFamily="2" charset="2"/>
        <a:buChar char="n"/>
        <a:defRPr kumimoji="1" sz="32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SzPct val="70000"/>
        <a:buFont typeface="システムフォント"/>
        <a:buChar char="—"/>
        <a:defRPr kumimoji="1" sz="29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ClrTx/>
        <a:buSzPct val="70000"/>
        <a:buFont typeface="システムフォント"/>
        <a:buChar char="—"/>
        <a:defRPr kumimoji="1" sz="27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SzPct val="70000"/>
        <a:buFont typeface="システムフォント"/>
        <a:buChar char="—"/>
        <a:defRPr kumimoji="1" sz="25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SzPct val="70000"/>
        <a:buFont typeface="システムフォント"/>
        <a:buChar char="—"/>
        <a:defRPr kumimoji="1" sz="23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books.google.co.jp/books?id=s6VeDwAAQBAJ&amp;pg=PA158&amp;lpg=PA158&amp;dq=&#12459;&#12483;&#12467;&#12454;&#25506;&#32034;+&#12450;&#12523;&#12468;&#12522;&#12474;&#12512;&amp;source=bl&amp;ots=RGYNCbUvkD&amp;sig=9DfqXvcwT-soijUb0OuYYQgvw0E&amp;hl=ja&amp;sa=X&amp;ved=2ahUKEwj84uXD2treAhVbMd4KHeLSAfgQ6AEwCHoECAIQAQ#v=onepage&amp;q=&#12459;&#12483;&#12467;&#12454;&#25506;&#32034;%20&#12450;&#12523;&#12468;&#12522;&#12474;&#12512;&amp;f=fals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tiff"/><Relationship Id="rId5" Type="http://schemas.openxmlformats.org/officeDocument/2006/relationships/image" Target="../media/image4.tiff"/><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9.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tiff"/></Relationships>
</file>

<file path=ppt/slides/_rels/slide9.xml.rels><?xml version="1.0" encoding="UTF-8" standalone="yes"?>
<Relationships xmlns="http://schemas.openxmlformats.org/package/2006/relationships"><Relationship Id="rId3" Type="http://schemas.openxmlformats.org/officeDocument/2006/relationships/hyperlink" Target="http://peersim.sourceforge.ne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71073" y="1214438"/>
            <a:ext cx="9849853" cy="2387600"/>
          </a:xfrm>
        </p:spPr>
        <p:txBody>
          <a:bodyPr>
            <a:noAutofit/>
          </a:bodyPr>
          <a:lstStyle/>
          <a:p>
            <a:r>
              <a:rPr lang="ja-JP" altLang="en-US" sz="4800" dirty="0"/>
              <a:t>カッコウ探索</a:t>
            </a:r>
            <a:r>
              <a:rPr lang="ja-JP" altLang="en-US" sz="4800"/>
              <a:t>を用いたアドホックネットワーク上</a:t>
            </a:r>
            <a:r>
              <a:rPr lang="ja-JP" altLang="en-US" sz="4800" dirty="0"/>
              <a:t>のデータ配置</a:t>
            </a:r>
            <a:endParaRPr kumimoji="1" lang="ja-JP" altLang="en-US" sz="4800" dirty="0"/>
          </a:p>
        </p:txBody>
      </p:sp>
      <p:sp>
        <p:nvSpPr>
          <p:cNvPr id="3" name="サブタイトル 2"/>
          <p:cNvSpPr>
            <a:spLocks noGrp="1"/>
          </p:cNvSpPr>
          <p:nvPr>
            <p:ph type="subTitle" idx="1"/>
          </p:nvPr>
        </p:nvSpPr>
        <p:spPr/>
        <p:txBody>
          <a:bodyPr>
            <a:normAutofit fontScale="92500" lnSpcReduction="10000"/>
          </a:bodyPr>
          <a:lstStyle/>
          <a:p>
            <a:endParaRPr kumimoji="1" lang="en-US" altLang="ja-JP" dirty="0"/>
          </a:p>
          <a:p>
            <a:r>
              <a:rPr lang="ja-JP" altLang="en-US" dirty="0"/>
              <a:t>林原研究室</a:t>
            </a:r>
            <a:endParaRPr lang="en-US" altLang="ja-JP" dirty="0"/>
          </a:p>
          <a:p>
            <a:r>
              <a:rPr lang="en-US" altLang="ja-JP" dirty="0"/>
              <a:t>B4 </a:t>
            </a:r>
            <a:r>
              <a:rPr lang="ja-JP" altLang="en-US" dirty="0"/>
              <a:t>黒川岳児</a:t>
            </a:r>
            <a:endParaRPr kumimoji="1" lang="ja-JP" altLang="en-US" dirty="0"/>
          </a:p>
        </p:txBody>
      </p:sp>
      <p:sp>
        <p:nvSpPr>
          <p:cNvPr id="4" name="スライド番号プレースホルダー 3"/>
          <p:cNvSpPr>
            <a:spLocks noGrp="1"/>
          </p:cNvSpPr>
          <p:nvPr>
            <p:ph type="sldNum" sz="quarter" idx="12"/>
          </p:nvPr>
        </p:nvSpPr>
        <p:spPr/>
        <p:txBody>
          <a:bodyPr/>
          <a:lstStyle/>
          <a:p>
            <a:fld id="{174B259E-A4AB-4FC2-896B-65961FDB8F0F}" type="slidenum">
              <a:rPr kumimoji="1" lang="ja-JP" altLang="en-US" smtClean="0"/>
              <a:t>1</a:t>
            </a:fld>
            <a:endParaRPr kumimoji="1" lang="ja-JP" altLang="en-US"/>
          </a:p>
        </p:txBody>
      </p:sp>
    </p:spTree>
    <p:extLst>
      <p:ext uri="{BB962C8B-B14F-4D97-AF65-F5344CB8AC3E}">
        <p14:creationId xmlns:p14="http://schemas.microsoft.com/office/powerpoint/2010/main" val="1711668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lang="ja-JP" altLang="en-US"/>
              <a:t>シミュレーション</a:t>
            </a:r>
            <a:endParaRPr kumimoji="1" lang="ja-JP" altLang="en-US" dirty="0"/>
          </a:p>
        </p:txBody>
      </p:sp>
      <p:sp>
        <p:nvSpPr>
          <p:cNvPr id="3" name="コンテンツ プレースホルダー 2"/>
          <p:cNvSpPr>
            <a:spLocks noGrp="1"/>
          </p:cNvSpPr>
          <p:nvPr>
            <p:ph idx="1"/>
          </p:nvPr>
        </p:nvSpPr>
        <p:spPr>
          <a:xfrm>
            <a:off x="1371600" y="1273629"/>
            <a:ext cx="9601200" cy="5179757"/>
          </a:xfrm>
        </p:spPr>
        <p:txBody>
          <a:bodyPr>
            <a:normAutofit fontScale="92500" lnSpcReduction="20000"/>
          </a:bodyPr>
          <a:lstStyle/>
          <a:p>
            <a:r>
              <a:rPr lang="ja-JP" altLang="en-US"/>
              <a:t>シナリオ</a:t>
            </a:r>
            <a:endParaRPr kumimoji="1" lang="en-US" altLang="ja-JP" dirty="0"/>
          </a:p>
          <a:p>
            <a:pPr marL="914400" lvl="1" indent="-457200">
              <a:buFont typeface="+mj-lt"/>
              <a:buAutoNum type="arabicPeriod"/>
            </a:pPr>
            <a:r>
              <a:rPr kumimoji="1" lang="ja-JP" altLang="en-US"/>
              <a:t>各ノードのデータ要求</a:t>
            </a:r>
            <a:endParaRPr kumimoji="1" lang="en-US" altLang="ja-JP" dirty="0"/>
          </a:p>
          <a:p>
            <a:pPr marL="914400" lvl="1" indent="-457200">
              <a:buFont typeface="+mj-lt"/>
              <a:buAutoNum type="arabicPeriod"/>
            </a:pPr>
            <a:r>
              <a:rPr lang="ja-JP" altLang="en-US"/>
              <a:t>複製数の計測</a:t>
            </a:r>
            <a:endParaRPr lang="en-US" altLang="ja-JP" dirty="0"/>
          </a:p>
          <a:p>
            <a:pPr marL="914400" lvl="1" indent="-457200">
              <a:buFont typeface="+mj-lt"/>
              <a:buAutoNum type="arabicPeriod"/>
            </a:pPr>
            <a:r>
              <a:rPr lang="ja-JP" altLang="en-US"/>
              <a:t>関連研究の提案手法と，本提案手法のみ，低需要情報があれば複製配置</a:t>
            </a:r>
            <a:endParaRPr lang="en-US" altLang="ja-JP" dirty="0"/>
          </a:p>
          <a:p>
            <a:pPr marL="914400" lvl="1" indent="-457200">
              <a:buFont typeface="+mj-lt"/>
              <a:buAutoNum type="arabicPeriod"/>
            </a:pPr>
            <a:r>
              <a:rPr lang="ja-JP" altLang="en-US"/>
              <a:t>情報</a:t>
            </a:r>
            <a:r>
              <a:rPr kumimoji="1" lang="ja-JP" altLang="en-US"/>
              <a:t>の削除</a:t>
            </a:r>
            <a:endParaRPr kumimoji="1" lang="en-US" altLang="ja-JP" dirty="0"/>
          </a:p>
          <a:p>
            <a:pPr marL="914400" lvl="1" indent="-457200">
              <a:buFont typeface="+mj-lt"/>
              <a:buAutoNum type="arabicPeriod"/>
            </a:pPr>
            <a:r>
              <a:rPr lang="ja-JP" altLang="en-US"/>
              <a:t>ノードの参加・離脱</a:t>
            </a:r>
            <a:endParaRPr kumimoji="1" lang="en-US" altLang="ja-JP" dirty="0"/>
          </a:p>
          <a:p>
            <a:pPr marL="914400" lvl="2" indent="0">
              <a:buNone/>
            </a:pPr>
            <a:endParaRPr kumimoji="1" lang="en-US" altLang="ja-JP" dirty="0"/>
          </a:p>
          <a:p>
            <a:r>
              <a:rPr kumimoji="1" lang="ja-JP" altLang="en-US"/>
              <a:t>環境</a:t>
            </a:r>
            <a:endParaRPr kumimoji="1" lang="en-US" altLang="ja-JP" dirty="0"/>
          </a:p>
          <a:p>
            <a:pPr lvl="1"/>
            <a:r>
              <a:rPr lang="ja-JP" altLang="en-US" dirty="0"/>
              <a:t>ノード数</a:t>
            </a:r>
            <a:r>
              <a:rPr lang="ja-JP" altLang="en-US"/>
              <a:t>：</a:t>
            </a:r>
            <a:r>
              <a:rPr lang="en-US" altLang="ja-JP" dirty="0"/>
              <a:t>2000</a:t>
            </a:r>
            <a:r>
              <a:rPr lang="ja-JP" altLang="en-US"/>
              <a:t>個</a:t>
            </a:r>
            <a:endParaRPr lang="en-US" altLang="ja-JP" dirty="0"/>
          </a:p>
          <a:p>
            <a:pPr lvl="1"/>
            <a:r>
              <a:rPr kumimoji="1" lang="ja-JP" altLang="en-US" dirty="0"/>
              <a:t>サイクル数</a:t>
            </a:r>
            <a:r>
              <a:rPr kumimoji="1" lang="ja-JP" altLang="en-US"/>
              <a:t>：</a:t>
            </a:r>
            <a:r>
              <a:rPr kumimoji="1" lang="en-US" altLang="ja-JP" dirty="0"/>
              <a:t>500</a:t>
            </a:r>
            <a:r>
              <a:rPr kumimoji="1" lang="ja-JP" altLang="en-US"/>
              <a:t>サイクル</a:t>
            </a:r>
            <a:endParaRPr kumimoji="1" lang="en-US" altLang="ja-JP" dirty="0"/>
          </a:p>
          <a:p>
            <a:pPr lvl="1"/>
            <a:r>
              <a:rPr lang="ja-JP" altLang="en-US"/>
              <a:t>情報の種類：</a:t>
            </a:r>
            <a:r>
              <a:rPr lang="en-US" altLang="ja-JP" dirty="0"/>
              <a:t>50</a:t>
            </a:r>
            <a:r>
              <a:rPr lang="ja-JP" altLang="en-US"/>
              <a:t>種類</a:t>
            </a:r>
            <a:endParaRPr lang="en-US" altLang="ja-JP" dirty="0"/>
          </a:p>
        </p:txBody>
      </p:sp>
      <p:sp>
        <p:nvSpPr>
          <p:cNvPr id="4" name="スライド番号プレースホルダー 3"/>
          <p:cNvSpPr>
            <a:spLocks noGrp="1"/>
          </p:cNvSpPr>
          <p:nvPr>
            <p:ph type="sldNum" sz="quarter" idx="12"/>
          </p:nvPr>
        </p:nvSpPr>
        <p:spPr/>
        <p:txBody>
          <a:bodyPr/>
          <a:lstStyle/>
          <a:p>
            <a:fld id="{174B259E-A4AB-4FC2-896B-65961FDB8F0F}" type="slidenum">
              <a:rPr kumimoji="1" lang="ja-JP" altLang="en-US" b="1" smtClean="0"/>
              <a:t>10</a:t>
            </a:fld>
            <a:endParaRPr kumimoji="1" lang="ja-JP" altLang="en-US" b="1"/>
          </a:p>
        </p:txBody>
      </p:sp>
    </p:spTree>
    <p:extLst>
      <p:ext uri="{BB962C8B-B14F-4D97-AF65-F5344CB8AC3E}">
        <p14:creationId xmlns:p14="http://schemas.microsoft.com/office/powerpoint/2010/main" val="807856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a:t>シミュレーション結果</a:t>
            </a:r>
            <a:endParaRPr kumimoji="1" lang="ja-JP" altLang="en-US" dirty="0"/>
          </a:p>
        </p:txBody>
      </p:sp>
      <p:sp>
        <p:nvSpPr>
          <p:cNvPr id="3" name="コンテンツ プレースホルダー 2"/>
          <p:cNvSpPr>
            <a:spLocks noGrp="1"/>
          </p:cNvSpPr>
          <p:nvPr>
            <p:ph idx="1"/>
          </p:nvPr>
        </p:nvSpPr>
        <p:spPr>
          <a:xfrm>
            <a:off x="1371600" y="1448206"/>
            <a:ext cx="9601200" cy="1142804"/>
          </a:xfrm>
        </p:spPr>
        <p:txBody>
          <a:bodyPr>
            <a:normAutofit/>
          </a:bodyPr>
          <a:lstStyle/>
          <a:p>
            <a:r>
              <a:rPr lang="ja-JP" altLang="en-US"/>
              <a:t>複製配置手法ごと</a:t>
            </a:r>
            <a:r>
              <a:rPr kumimoji="1" lang="ja-JP" altLang="en-US"/>
              <a:t>の複製数の推移</a:t>
            </a:r>
            <a:endParaRPr kumimoji="1" lang="en-US" altLang="ja-JP" dirty="0"/>
          </a:p>
        </p:txBody>
      </p:sp>
      <p:sp>
        <p:nvSpPr>
          <p:cNvPr id="4" name="スライド番号プレースホルダー 3"/>
          <p:cNvSpPr>
            <a:spLocks noGrp="1"/>
          </p:cNvSpPr>
          <p:nvPr>
            <p:ph type="sldNum" sz="quarter" idx="12"/>
          </p:nvPr>
        </p:nvSpPr>
        <p:spPr/>
        <p:txBody>
          <a:bodyPr/>
          <a:lstStyle/>
          <a:p>
            <a:fld id="{174B259E-A4AB-4FC2-896B-65961FDB8F0F}" type="slidenum">
              <a:rPr kumimoji="1" lang="ja-JP" altLang="en-US" b="1" smtClean="0"/>
              <a:t>11</a:t>
            </a:fld>
            <a:endParaRPr kumimoji="1" lang="ja-JP" altLang="en-US" b="1"/>
          </a:p>
        </p:txBody>
      </p:sp>
      <p:grpSp>
        <p:nvGrpSpPr>
          <p:cNvPr id="9" name="グループ化 8">
            <a:extLst>
              <a:ext uri="{FF2B5EF4-FFF2-40B4-BE49-F238E27FC236}">
                <a16:creationId xmlns:a16="http://schemas.microsoft.com/office/drawing/2014/main" id="{36D2EFFB-FCD6-494F-AA16-DD858F30A6BE}"/>
              </a:ext>
            </a:extLst>
          </p:cNvPr>
          <p:cNvGrpSpPr/>
          <p:nvPr/>
        </p:nvGrpSpPr>
        <p:grpSpPr>
          <a:xfrm>
            <a:off x="439741" y="2019608"/>
            <a:ext cx="6570102" cy="4686300"/>
            <a:chOff x="440871" y="2171700"/>
            <a:chExt cx="6570102" cy="4686300"/>
          </a:xfrm>
        </p:grpSpPr>
        <p:sp>
          <p:nvSpPr>
            <p:cNvPr id="5" name="正方形/長方形 4">
              <a:extLst>
                <a:ext uri="{FF2B5EF4-FFF2-40B4-BE49-F238E27FC236}">
                  <a16:creationId xmlns:a16="http://schemas.microsoft.com/office/drawing/2014/main" id="{EE33D5C6-E8AA-A145-A409-98E3900475FE}"/>
                </a:ext>
              </a:extLst>
            </p:cNvPr>
            <p:cNvSpPr/>
            <p:nvPr/>
          </p:nvSpPr>
          <p:spPr>
            <a:xfrm>
              <a:off x="440871" y="2171700"/>
              <a:ext cx="6568972" cy="46863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9E75FE97-7274-EF43-AD2A-0F3DE848DF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741" y="2262338"/>
              <a:ext cx="6565232" cy="4595662"/>
            </a:xfrm>
            <a:prstGeom prst="rect">
              <a:avLst/>
            </a:prstGeom>
            <a:ln>
              <a:noFill/>
            </a:ln>
          </p:spPr>
        </p:pic>
      </p:grpSp>
      <p:sp>
        <p:nvSpPr>
          <p:cNvPr id="7" name="コンテンツ プレースホルダー 2">
            <a:extLst>
              <a:ext uri="{FF2B5EF4-FFF2-40B4-BE49-F238E27FC236}">
                <a16:creationId xmlns:a16="http://schemas.microsoft.com/office/drawing/2014/main" id="{DEE3E708-2A7C-BD4A-94C2-9388A6F2FB95}"/>
              </a:ext>
            </a:extLst>
          </p:cNvPr>
          <p:cNvSpPr txBox="1">
            <a:spLocks/>
          </p:cNvSpPr>
          <p:nvPr/>
        </p:nvSpPr>
        <p:spPr>
          <a:xfrm>
            <a:off x="7009843" y="3795576"/>
            <a:ext cx="4925785" cy="1453244"/>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Wingdings" pitchFamily="2" charset="2"/>
              <a:buChar char="n"/>
              <a:defRPr kumimoji="1" sz="32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SzPct val="70000"/>
              <a:buFont typeface="システムフォント"/>
              <a:buChar char="—"/>
              <a:defRPr kumimoji="1" sz="29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ClrTx/>
              <a:buSzPct val="70000"/>
              <a:buFont typeface="システムフォント"/>
              <a:buChar char="—"/>
              <a:defRPr kumimoji="1" sz="27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SzPct val="70000"/>
              <a:buFont typeface="システムフォント"/>
              <a:buChar char="—"/>
              <a:defRPr kumimoji="1" sz="25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SzPct val="70000"/>
              <a:buFont typeface="システムフォント"/>
              <a:buChar char="—"/>
              <a:defRPr kumimoji="1" sz="23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pPr marL="457200" indent="-457200"/>
            <a:r>
              <a:rPr lang="ja-JP" altLang="en-US"/>
              <a:t>本提案手法</a:t>
            </a:r>
            <a:r>
              <a:rPr lang="en-US" altLang="ja-JP" dirty="0"/>
              <a:t>(Cuckoo)</a:t>
            </a:r>
          </a:p>
          <a:p>
            <a:pPr lvl="1"/>
            <a:r>
              <a:rPr lang="ja-JP" altLang="en-US" sz="2400"/>
              <a:t>一定期間複製数を維持し続け，その後消滅している</a:t>
            </a:r>
          </a:p>
          <a:p>
            <a:endParaRPr lang="en-US" altLang="ja-JP" dirty="0"/>
          </a:p>
        </p:txBody>
      </p:sp>
    </p:spTree>
    <p:extLst>
      <p:ext uri="{BB962C8B-B14F-4D97-AF65-F5344CB8AC3E}">
        <p14:creationId xmlns:p14="http://schemas.microsoft.com/office/powerpoint/2010/main" val="2032818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6743" y="707795"/>
            <a:ext cx="9601200" cy="1485900"/>
          </a:xfrm>
        </p:spPr>
        <p:txBody>
          <a:bodyPr/>
          <a:lstStyle/>
          <a:p>
            <a:pPr algn="ctr"/>
            <a:r>
              <a:rPr lang="ja-JP" altLang="en-US"/>
              <a:t>シミュレーション結果</a:t>
            </a:r>
            <a:endParaRPr kumimoji="1" lang="ja-JP" altLang="en-US" dirty="0"/>
          </a:p>
        </p:txBody>
      </p:sp>
      <p:sp>
        <p:nvSpPr>
          <p:cNvPr id="3" name="コンテンツ プレースホルダー 2"/>
          <p:cNvSpPr>
            <a:spLocks noGrp="1"/>
          </p:cNvSpPr>
          <p:nvPr>
            <p:ph idx="1"/>
          </p:nvPr>
        </p:nvSpPr>
        <p:spPr>
          <a:xfrm>
            <a:off x="1371600" y="1315641"/>
            <a:ext cx="9601200" cy="994422"/>
          </a:xfrm>
        </p:spPr>
        <p:txBody>
          <a:bodyPr>
            <a:normAutofit/>
          </a:bodyPr>
          <a:lstStyle/>
          <a:p>
            <a:r>
              <a:rPr lang="ja-JP" altLang="en-US"/>
              <a:t>複製配置手法ごとのストレージ使用率</a:t>
            </a:r>
            <a:r>
              <a:rPr kumimoji="1" lang="ja-JP" altLang="en-US"/>
              <a:t>の推移</a:t>
            </a:r>
            <a:endParaRPr kumimoji="1" lang="en-US" altLang="ja-JP" dirty="0"/>
          </a:p>
        </p:txBody>
      </p:sp>
      <p:sp>
        <p:nvSpPr>
          <p:cNvPr id="4" name="スライド番号プレースホルダー 3"/>
          <p:cNvSpPr>
            <a:spLocks noGrp="1"/>
          </p:cNvSpPr>
          <p:nvPr>
            <p:ph type="sldNum" sz="quarter" idx="12"/>
          </p:nvPr>
        </p:nvSpPr>
        <p:spPr/>
        <p:txBody>
          <a:bodyPr/>
          <a:lstStyle/>
          <a:p>
            <a:fld id="{174B259E-A4AB-4FC2-896B-65961FDB8F0F}" type="slidenum">
              <a:rPr kumimoji="1" lang="ja-JP" altLang="en-US" b="1" smtClean="0"/>
              <a:t>12</a:t>
            </a:fld>
            <a:endParaRPr kumimoji="1" lang="ja-JP" altLang="en-US" b="1"/>
          </a:p>
        </p:txBody>
      </p:sp>
      <p:grpSp>
        <p:nvGrpSpPr>
          <p:cNvPr id="9" name="グループ化 8">
            <a:extLst>
              <a:ext uri="{FF2B5EF4-FFF2-40B4-BE49-F238E27FC236}">
                <a16:creationId xmlns:a16="http://schemas.microsoft.com/office/drawing/2014/main" id="{16736E17-5D4A-E447-A78C-D06A9E8DADE3}"/>
              </a:ext>
            </a:extLst>
          </p:cNvPr>
          <p:cNvGrpSpPr/>
          <p:nvPr/>
        </p:nvGrpSpPr>
        <p:grpSpPr>
          <a:xfrm>
            <a:off x="263851" y="2193695"/>
            <a:ext cx="6498772" cy="4547937"/>
            <a:chOff x="263851" y="2332058"/>
            <a:chExt cx="6498772" cy="4547937"/>
          </a:xfrm>
        </p:grpSpPr>
        <p:sp>
          <p:nvSpPr>
            <p:cNvPr id="5" name="正方形/長方形 4">
              <a:extLst>
                <a:ext uri="{FF2B5EF4-FFF2-40B4-BE49-F238E27FC236}">
                  <a16:creationId xmlns:a16="http://schemas.microsoft.com/office/drawing/2014/main" id="{D106BDA5-3926-444C-B6AD-5A567102ECFC}"/>
                </a:ext>
              </a:extLst>
            </p:cNvPr>
            <p:cNvSpPr/>
            <p:nvPr/>
          </p:nvSpPr>
          <p:spPr>
            <a:xfrm>
              <a:off x="263851" y="2332058"/>
              <a:ext cx="6498772" cy="45479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8A0AE233-CD14-DE4E-97FB-7242108A9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570" y="2332058"/>
              <a:ext cx="6497053" cy="4547937"/>
            </a:xfrm>
            <a:prstGeom prst="rect">
              <a:avLst/>
            </a:prstGeom>
          </p:spPr>
        </p:pic>
      </p:grpSp>
      <p:sp>
        <p:nvSpPr>
          <p:cNvPr id="8" name="コンテンツ プレースホルダー 2">
            <a:extLst>
              <a:ext uri="{FF2B5EF4-FFF2-40B4-BE49-F238E27FC236}">
                <a16:creationId xmlns:a16="http://schemas.microsoft.com/office/drawing/2014/main" id="{92D002DF-0446-9E49-B2B7-903DF0B51EC9}"/>
              </a:ext>
            </a:extLst>
          </p:cNvPr>
          <p:cNvSpPr txBox="1">
            <a:spLocks/>
          </p:cNvSpPr>
          <p:nvPr/>
        </p:nvSpPr>
        <p:spPr>
          <a:xfrm>
            <a:off x="6762623" y="3287280"/>
            <a:ext cx="5420226" cy="2188888"/>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Wingdings" pitchFamily="2" charset="2"/>
              <a:buChar char="n"/>
              <a:defRPr kumimoji="1" sz="32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SzPct val="70000"/>
              <a:buFont typeface="システムフォント"/>
              <a:buChar char="—"/>
              <a:defRPr kumimoji="1" sz="29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ClrTx/>
              <a:buSzPct val="70000"/>
              <a:buFont typeface="システムフォント"/>
              <a:buChar char="—"/>
              <a:defRPr kumimoji="1" sz="27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SzPct val="70000"/>
              <a:buFont typeface="システムフォント"/>
              <a:buChar char="—"/>
              <a:defRPr kumimoji="1" sz="25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SzPct val="70000"/>
              <a:buFont typeface="システムフォント"/>
              <a:buChar char="—"/>
              <a:defRPr kumimoji="1" sz="23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r>
              <a:rPr lang="ja-JP" altLang="en-US"/>
              <a:t>本提案手法</a:t>
            </a:r>
            <a:r>
              <a:rPr lang="en-US" altLang="ja-JP" dirty="0"/>
              <a:t>(Cuckoo)</a:t>
            </a:r>
          </a:p>
          <a:p>
            <a:pPr lvl="1"/>
            <a:r>
              <a:rPr lang="en-US" altLang="ja-JP" sz="2400" dirty="0"/>
              <a:t>Owner Replication</a:t>
            </a:r>
            <a:r>
              <a:rPr lang="ja-JP" altLang="en-US" sz="2400"/>
              <a:t>より使用率が高いサイクルもある</a:t>
            </a:r>
            <a:endParaRPr lang="en-US" altLang="ja-JP" sz="2400" dirty="0"/>
          </a:p>
          <a:p>
            <a:pPr lvl="1"/>
            <a:r>
              <a:rPr lang="en-US" altLang="ja-JP" sz="2400" dirty="0"/>
              <a:t> 100</a:t>
            </a:r>
            <a:r>
              <a:rPr lang="ja-JP" altLang="en-US" sz="2400"/>
              <a:t>サイクル少し前あたりから関連研究の提案手法より低い</a:t>
            </a:r>
          </a:p>
          <a:p>
            <a:endParaRPr lang="en-US" altLang="ja-JP" dirty="0"/>
          </a:p>
        </p:txBody>
      </p:sp>
    </p:spTree>
    <p:extLst>
      <p:ext uri="{BB962C8B-B14F-4D97-AF65-F5344CB8AC3E}">
        <p14:creationId xmlns:p14="http://schemas.microsoft.com/office/powerpoint/2010/main" val="2700683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a:t>まとめ</a:t>
            </a:r>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a:t>低需要情報の生存を考慮した複製配置手法を提案</a:t>
            </a:r>
            <a:endParaRPr kumimoji="1" lang="en-US" altLang="ja-JP" dirty="0"/>
          </a:p>
          <a:p>
            <a:pPr lvl="1"/>
            <a:r>
              <a:rPr lang="ja-JP" altLang="en-US" dirty="0"/>
              <a:t>低需要情報の必要性が高い場合を想定</a:t>
            </a:r>
            <a:endParaRPr lang="en-US" altLang="ja-JP" dirty="0"/>
          </a:p>
          <a:p>
            <a:pPr marL="457200" lvl="1" indent="0">
              <a:buNone/>
            </a:pPr>
            <a:endParaRPr lang="en-US" altLang="ja-JP" dirty="0"/>
          </a:p>
          <a:p>
            <a:r>
              <a:rPr lang="en-US" altLang="ja-JP" dirty="0"/>
              <a:t>Owner Replication</a:t>
            </a:r>
            <a:r>
              <a:rPr lang="ja-JP" altLang="en-US" dirty="0" err="1"/>
              <a:t>，</a:t>
            </a:r>
            <a:r>
              <a:rPr lang="en-US" altLang="ja-JP" dirty="0"/>
              <a:t>Path Replication</a:t>
            </a:r>
            <a:r>
              <a:rPr lang="ja-JP" altLang="en-US" dirty="0" err="1"/>
              <a:t>，</a:t>
            </a:r>
            <a:r>
              <a:rPr lang="ja-JP" altLang="en-US" dirty="0"/>
              <a:t>関連研究の提案手法，本提案手法で評価の比較</a:t>
            </a:r>
            <a:endParaRPr lang="en-US" altLang="ja-JP" dirty="0"/>
          </a:p>
          <a:p>
            <a:pPr lvl="1"/>
            <a:r>
              <a:rPr lang="ja-JP" altLang="en-US" dirty="0"/>
              <a:t>本提案手法で一定期間のデータの生存を確認できた</a:t>
            </a:r>
            <a:endParaRPr lang="en-US" altLang="ja-JP" dirty="0"/>
          </a:p>
          <a:p>
            <a:pPr lvl="1"/>
            <a:r>
              <a:rPr lang="ja-JP" altLang="en-US" dirty="0"/>
              <a:t>ストレージ</a:t>
            </a:r>
            <a:r>
              <a:rPr lang="ja-JP" altLang="en-US"/>
              <a:t>使用率は関連研究以下であること</a:t>
            </a:r>
            <a:r>
              <a:rPr lang="ja-JP" altLang="en-US" dirty="0"/>
              <a:t>が確認できた</a:t>
            </a:r>
            <a:endParaRPr lang="en-US" altLang="ja-JP" dirty="0"/>
          </a:p>
        </p:txBody>
      </p:sp>
      <p:sp>
        <p:nvSpPr>
          <p:cNvPr id="4" name="スライド番号プレースホルダー 3"/>
          <p:cNvSpPr>
            <a:spLocks noGrp="1"/>
          </p:cNvSpPr>
          <p:nvPr>
            <p:ph type="sldNum" sz="quarter" idx="12"/>
          </p:nvPr>
        </p:nvSpPr>
        <p:spPr/>
        <p:txBody>
          <a:bodyPr/>
          <a:lstStyle/>
          <a:p>
            <a:fld id="{174B259E-A4AB-4FC2-896B-65961FDB8F0F}" type="slidenum">
              <a:rPr kumimoji="1" lang="ja-JP" altLang="en-US" smtClean="0"/>
              <a:t>13</a:t>
            </a:fld>
            <a:endParaRPr kumimoji="1" lang="ja-JP" altLang="en-US"/>
          </a:p>
        </p:txBody>
      </p:sp>
    </p:spTree>
    <p:extLst>
      <p:ext uri="{BB962C8B-B14F-4D97-AF65-F5344CB8AC3E}">
        <p14:creationId xmlns:p14="http://schemas.microsoft.com/office/powerpoint/2010/main" val="455132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6A7D38-234A-CE41-8899-7C3DD765E9B2}"/>
              </a:ext>
            </a:extLst>
          </p:cNvPr>
          <p:cNvSpPr>
            <a:spLocks noGrp="1"/>
          </p:cNvSpPr>
          <p:nvPr>
            <p:ph type="title"/>
          </p:nvPr>
        </p:nvSpPr>
        <p:spPr/>
        <p:txBody>
          <a:bodyPr/>
          <a:lstStyle/>
          <a:p>
            <a:pPr algn="ctr"/>
            <a:r>
              <a:rPr kumimoji="1" lang="en-US" altLang="ja-JP" dirty="0"/>
              <a:t>(</a:t>
            </a:r>
            <a:r>
              <a:rPr lang="ja-JP" altLang="en-US"/>
              <a:t>補足</a:t>
            </a:r>
            <a:r>
              <a:rPr kumimoji="1" lang="en-US" altLang="ja-JP" dirty="0"/>
              <a:t>)</a:t>
            </a:r>
            <a:r>
              <a:rPr kumimoji="1" lang="ja-JP" altLang="en-US"/>
              <a:t>カッコウ探索のアルゴリズム</a:t>
            </a:r>
            <a:r>
              <a:rPr kumimoji="1" lang="en-US" altLang="ja-JP" dirty="0"/>
              <a:t>[5]</a:t>
            </a:r>
            <a:endParaRPr kumimoji="1" lang="ja-JP" altLang="en-US"/>
          </a:p>
        </p:txBody>
      </p:sp>
      <p:sp>
        <p:nvSpPr>
          <p:cNvPr id="8" name="コンテンツ プレースホルダー 2">
            <a:extLst>
              <a:ext uri="{FF2B5EF4-FFF2-40B4-BE49-F238E27FC236}">
                <a16:creationId xmlns:a16="http://schemas.microsoft.com/office/drawing/2014/main" id="{031C28AB-5A74-7241-B94D-6D2D4F8466C7}"/>
              </a:ext>
            </a:extLst>
          </p:cNvPr>
          <p:cNvSpPr>
            <a:spLocks noGrp="1"/>
          </p:cNvSpPr>
          <p:nvPr>
            <p:ph idx="1"/>
          </p:nvPr>
        </p:nvSpPr>
        <p:spPr>
          <a:xfrm>
            <a:off x="5423424" y="1825625"/>
            <a:ext cx="5930375" cy="4351338"/>
          </a:xfrm>
        </p:spPr>
        <p:txBody>
          <a:bodyPr>
            <a:normAutofit/>
          </a:bodyPr>
          <a:lstStyle/>
          <a:p>
            <a:r>
              <a:rPr kumimoji="1" lang="ja-JP" altLang="en-US"/>
              <a:t>卵</a:t>
            </a:r>
            <a:endParaRPr kumimoji="1" lang="en-US" altLang="ja-JP" dirty="0"/>
          </a:p>
          <a:p>
            <a:pPr lvl="1"/>
            <a:r>
              <a:rPr kumimoji="1" lang="ja-JP" altLang="en-US"/>
              <a:t>問題に対する解</a:t>
            </a:r>
            <a:endParaRPr kumimoji="1" lang="en-US" altLang="ja-JP" dirty="0"/>
          </a:p>
          <a:p>
            <a:pPr lvl="1"/>
            <a:endParaRPr lang="en-US" altLang="ja-JP" dirty="0"/>
          </a:p>
          <a:p>
            <a:r>
              <a:rPr kumimoji="1" lang="ja-JP" altLang="en-US"/>
              <a:t>巣</a:t>
            </a:r>
            <a:endParaRPr kumimoji="1" lang="en-US" altLang="ja-JP" dirty="0"/>
          </a:p>
          <a:p>
            <a:pPr lvl="1"/>
            <a:r>
              <a:rPr lang="ja-JP" altLang="en-US"/>
              <a:t>卵のある場所</a:t>
            </a:r>
            <a:endParaRPr kumimoji="1" lang="en-US" altLang="ja-JP" dirty="0"/>
          </a:p>
          <a:p>
            <a:pPr lvl="2"/>
            <a:r>
              <a:rPr kumimoji="1" lang="ja-JP" altLang="en-US"/>
              <a:t>例）卵の座標、ノード</a:t>
            </a:r>
            <a:endParaRPr kumimoji="1" lang="en-US" altLang="ja-JP" dirty="0"/>
          </a:p>
        </p:txBody>
      </p:sp>
      <p:sp>
        <p:nvSpPr>
          <p:cNvPr id="4" name="スライド番号プレースホルダー 3">
            <a:extLst>
              <a:ext uri="{FF2B5EF4-FFF2-40B4-BE49-F238E27FC236}">
                <a16:creationId xmlns:a16="http://schemas.microsoft.com/office/drawing/2014/main" id="{6B5D6F73-C248-EE47-A848-DA49AB7B52F6}"/>
              </a:ext>
            </a:extLst>
          </p:cNvPr>
          <p:cNvSpPr>
            <a:spLocks noGrp="1"/>
          </p:cNvSpPr>
          <p:nvPr>
            <p:ph type="sldNum" sz="quarter" idx="12"/>
          </p:nvPr>
        </p:nvSpPr>
        <p:spPr/>
        <p:txBody>
          <a:bodyPr/>
          <a:lstStyle/>
          <a:p>
            <a:fld id="{174B259E-A4AB-4FC2-896B-65961FDB8F0F}" type="slidenum">
              <a:rPr kumimoji="1" lang="ja-JP" altLang="en-US" b="1" smtClean="0"/>
              <a:t>14</a:t>
            </a:fld>
            <a:endParaRPr kumimoji="1" lang="ja-JP" altLang="en-US" b="1"/>
          </a:p>
        </p:txBody>
      </p:sp>
      <p:pic>
        <p:nvPicPr>
          <p:cNvPr id="6" name="図 5">
            <a:extLst>
              <a:ext uri="{FF2B5EF4-FFF2-40B4-BE49-F238E27FC236}">
                <a16:creationId xmlns:a16="http://schemas.microsoft.com/office/drawing/2014/main" id="{FB36C6CE-F0DD-0141-B549-FDA3B6C6E23C}"/>
              </a:ext>
            </a:extLst>
          </p:cNvPr>
          <p:cNvPicPr>
            <a:picLocks noChangeAspect="1"/>
          </p:cNvPicPr>
          <p:nvPr/>
        </p:nvPicPr>
        <p:blipFill>
          <a:blip r:embed="rId3"/>
          <a:stretch>
            <a:fillRect/>
          </a:stretch>
        </p:blipFill>
        <p:spPr>
          <a:xfrm>
            <a:off x="1257825" y="1343868"/>
            <a:ext cx="4165600" cy="5118100"/>
          </a:xfrm>
          <a:prstGeom prst="rect">
            <a:avLst/>
          </a:prstGeom>
        </p:spPr>
      </p:pic>
      <p:sp>
        <p:nvSpPr>
          <p:cNvPr id="7" name="テキスト ボックス 6">
            <a:extLst>
              <a:ext uri="{FF2B5EF4-FFF2-40B4-BE49-F238E27FC236}">
                <a16:creationId xmlns:a16="http://schemas.microsoft.com/office/drawing/2014/main" id="{8397E619-89B5-BA49-8AFF-27D3B5ED45D2}"/>
              </a:ext>
            </a:extLst>
          </p:cNvPr>
          <p:cNvSpPr txBox="1"/>
          <p:nvPr/>
        </p:nvSpPr>
        <p:spPr>
          <a:xfrm>
            <a:off x="1257825" y="6567586"/>
            <a:ext cx="9728945" cy="307777"/>
          </a:xfrm>
          <a:prstGeom prst="rect">
            <a:avLst/>
          </a:prstGeom>
          <a:noFill/>
        </p:spPr>
        <p:txBody>
          <a:bodyPr wrap="none" rtlCol="0">
            <a:spAutoFit/>
          </a:bodyPr>
          <a:lstStyle/>
          <a:p>
            <a:r>
              <a:rPr lang="en-US" altLang="ja-JP" sz="1400" dirty="0"/>
              <a:t>[5]</a:t>
            </a:r>
            <a:r>
              <a:rPr lang="ja-JP" altLang="en-US" sz="1400"/>
              <a:t>大谷紀子</a:t>
            </a:r>
            <a:r>
              <a:rPr lang="en-US" altLang="ja-JP" sz="1400" dirty="0"/>
              <a:t>, “</a:t>
            </a:r>
            <a:r>
              <a:rPr lang="ja-JP" altLang="en-US" sz="1400">
                <a:hlinkClick r:id="rId4"/>
              </a:rPr>
              <a:t>進化計算アルゴリズム入門 </a:t>
            </a:r>
            <a:r>
              <a:rPr lang="en-US" altLang="ja-JP" sz="1400" dirty="0">
                <a:hlinkClick r:id="rId4"/>
              </a:rPr>
              <a:t> </a:t>
            </a:r>
            <a:r>
              <a:rPr lang="ja-JP" altLang="en-US" sz="1400">
                <a:hlinkClick r:id="rId4"/>
              </a:rPr>
              <a:t>生物の行動科学から導く最適解</a:t>
            </a:r>
            <a:r>
              <a:rPr lang="en-US" altLang="ja-JP" sz="1400" dirty="0"/>
              <a:t>”</a:t>
            </a:r>
            <a:r>
              <a:rPr lang="ja-JP" altLang="en-US" sz="1400"/>
              <a:t>の</a:t>
            </a:r>
            <a:r>
              <a:rPr lang="en-US" altLang="ja-JP" sz="1400" dirty="0"/>
              <a:t>Google</a:t>
            </a:r>
            <a:r>
              <a:rPr lang="ja-JP" altLang="en-US" sz="1400"/>
              <a:t>ブックプレビュー</a:t>
            </a:r>
            <a:r>
              <a:rPr lang="en-US" altLang="ja-JP" sz="1400" dirty="0"/>
              <a:t>, </a:t>
            </a:r>
            <a:r>
              <a:rPr lang="ja-JP" altLang="en-US" sz="1400"/>
              <a:t>オーム社</a:t>
            </a:r>
            <a:r>
              <a:rPr lang="en-US" altLang="ja-JP" sz="1400" dirty="0"/>
              <a:t>, 2018.6</a:t>
            </a:r>
            <a:endParaRPr lang="ja-JP" altLang="en-US" sz="1400"/>
          </a:p>
        </p:txBody>
      </p:sp>
    </p:spTree>
    <p:extLst>
      <p:ext uri="{BB962C8B-B14F-4D97-AF65-F5344CB8AC3E}">
        <p14:creationId xmlns:p14="http://schemas.microsoft.com/office/powerpoint/2010/main" val="3299895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a:t>背景</a:t>
            </a:r>
          </a:p>
        </p:txBody>
      </p:sp>
      <p:sp>
        <p:nvSpPr>
          <p:cNvPr id="3" name="コンテンツ プレースホルダー 2"/>
          <p:cNvSpPr>
            <a:spLocks noGrp="1"/>
          </p:cNvSpPr>
          <p:nvPr>
            <p:ph idx="1"/>
          </p:nvPr>
        </p:nvSpPr>
        <p:spPr>
          <a:xfrm>
            <a:off x="1371600" y="1372928"/>
            <a:ext cx="9601200" cy="3581400"/>
          </a:xfrm>
        </p:spPr>
        <p:txBody>
          <a:bodyPr/>
          <a:lstStyle/>
          <a:p>
            <a:r>
              <a:rPr kumimoji="1" lang="ja-JP" altLang="en-US"/>
              <a:t>災害時</a:t>
            </a:r>
            <a:r>
              <a:rPr lang="ja-JP" altLang="en-US"/>
              <a:t>の情報共有</a:t>
            </a:r>
            <a:endParaRPr lang="en-US" altLang="ja-JP" dirty="0"/>
          </a:p>
          <a:p>
            <a:pPr lvl="1"/>
            <a:r>
              <a:rPr kumimoji="1" lang="ja-JP" altLang="en-US"/>
              <a:t>ネットワークインフラ</a:t>
            </a:r>
            <a:r>
              <a:rPr kumimoji="1" lang="ja-JP" altLang="en-US" dirty="0"/>
              <a:t>が利用できない</a:t>
            </a:r>
            <a:r>
              <a:rPr lang="ja-JP" altLang="en-US" dirty="0"/>
              <a:t>場合</a:t>
            </a:r>
            <a:endParaRPr kumimoji="1" lang="en-US" altLang="ja-JP" dirty="0"/>
          </a:p>
          <a:p>
            <a:pPr lvl="1"/>
            <a:r>
              <a:rPr kumimoji="1" lang="ja-JP" altLang="en-US" dirty="0"/>
              <a:t>携帯端末でアドホックネットワークを構成</a:t>
            </a:r>
            <a:endParaRPr kumimoji="1" lang="en-US" altLang="ja-JP" dirty="0"/>
          </a:p>
          <a:p>
            <a:pPr lvl="2"/>
            <a:r>
              <a:rPr kumimoji="1" lang="ja-JP" altLang="en-US" dirty="0"/>
              <a:t>避難所にいる人が参加</a:t>
            </a:r>
            <a:endParaRPr kumimoji="1" lang="en-US" altLang="ja-JP" dirty="0"/>
          </a:p>
          <a:p>
            <a:pPr lvl="2"/>
            <a:r>
              <a:rPr lang="ja-JP" altLang="en-US" dirty="0"/>
              <a:t>補給物資情報、復旧情報、個人の生存情報などがアップロードされ、共有される</a:t>
            </a:r>
            <a:endParaRPr kumimoji="1" lang="en-US" altLang="ja-JP" dirty="0"/>
          </a:p>
          <a:p>
            <a:pPr lvl="2"/>
            <a:endParaRPr kumimoji="1" lang="ja-JP" altLang="en-US" dirty="0"/>
          </a:p>
        </p:txBody>
      </p:sp>
      <p:sp>
        <p:nvSpPr>
          <p:cNvPr id="4" name="スライド番号プレースホルダー 3"/>
          <p:cNvSpPr>
            <a:spLocks noGrp="1"/>
          </p:cNvSpPr>
          <p:nvPr>
            <p:ph type="sldNum" sz="quarter" idx="12"/>
          </p:nvPr>
        </p:nvSpPr>
        <p:spPr/>
        <p:txBody>
          <a:bodyPr/>
          <a:lstStyle/>
          <a:p>
            <a:fld id="{174B259E-A4AB-4FC2-896B-65961FDB8F0F}" type="slidenum">
              <a:rPr kumimoji="1" lang="ja-JP" altLang="en-US" b="1" smtClean="0"/>
              <a:t>2</a:t>
            </a:fld>
            <a:endParaRPr kumimoji="1" lang="ja-JP" altLang="en-US" b="1"/>
          </a:p>
        </p:txBody>
      </p:sp>
      <p:grpSp>
        <p:nvGrpSpPr>
          <p:cNvPr id="61" name="グループ化 60">
            <a:extLst>
              <a:ext uri="{FF2B5EF4-FFF2-40B4-BE49-F238E27FC236}">
                <a16:creationId xmlns:a16="http://schemas.microsoft.com/office/drawing/2014/main" id="{5BA8ED72-6984-864D-85A9-55C14A2EFA6F}"/>
              </a:ext>
            </a:extLst>
          </p:cNvPr>
          <p:cNvGrpSpPr/>
          <p:nvPr/>
        </p:nvGrpSpPr>
        <p:grpSpPr>
          <a:xfrm>
            <a:off x="3635507" y="4167776"/>
            <a:ext cx="5073385" cy="2690224"/>
            <a:chOff x="5557131" y="3323766"/>
            <a:chExt cx="5943738" cy="3352295"/>
          </a:xfrm>
        </p:grpSpPr>
        <p:cxnSp>
          <p:nvCxnSpPr>
            <p:cNvPr id="56" name="直線コネクタ 55">
              <a:extLst>
                <a:ext uri="{FF2B5EF4-FFF2-40B4-BE49-F238E27FC236}">
                  <a16:creationId xmlns:a16="http://schemas.microsoft.com/office/drawing/2014/main" id="{2EC518BD-9F77-4A4F-8F44-2D713B3C871F}"/>
                </a:ext>
              </a:extLst>
            </p:cNvPr>
            <p:cNvCxnSpPr>
              <a:cxnSpLocks/>
            </p:cNvCxnSpPr>
            <p:nvPr/>
          </p:nvCxnSpPr>
          <p:spPr>
            <a:xfrm>
              <a:off x="8276555" y="4841884"/>
              <a:ext cx="1022965" cy="1175944"/>
            </a:xfrm>
            <a:prstGeom prst="line">
              <a:avLst/>
            </a:prstGeom>
            <a:ln w="57150">
              <a:solidFill>
                <a:srgbClr val="0070C0"/>
              </a:solidFill>
            </a:ln>
          </p:spPr>
          <p:style>
            <a:lnRef idx="3">
              <a:schemeClr val="accent5"/>
            </a:lnRef>
            <a:fillRef idx="0">
              <a:schemeClr val="accent5"/>
            </a:fillRef>
            <a:effectRef idx="2">
              <a:schemeClr val="accent5"/>
            </a:effectRef>
            <a:fontRef idx="minor">
              <a:schemeClr val="tx1"/>
            </a:fontRef>
          </p:style>
        </p:cxnSp>
        <p:cxnSp>
          <p:nvCxnSpPr>
            <p:cNvPr id="18" name="直線コネクタ 17">
              <a:extLst>
                <a:ext uri="{FF2B5EF4-FFF2-40B4-BE49-F238E27FC236}">
                  <a16:creationId xmlns:a16="http://schemas.microsoft.com/office/drawing/2014/main" id="{22C3AA59-BC27-2A4E-B5C3-C3D161FE8791}"/>
                </a:ext>
              </a:extLst>
            </p:cNvPr>
            <p:cNvCxnSpPr>
              <a:cxnSpLocks/>
            </p:cNvCxnSpPr>
            <p:nvPr/>
          </p:nvCxnSpPr>
          <p:spPr>
            <a:xfrm flipV="1">
              <a:off x="6166519" y="3656169"/>
              <a:ext cx="561193" cy="1652388"/>
            </a:xfrm>
            <a:prstGeom prst="line">
              <a:avLst/>
            </a:prstGeom>
            <a:ln w="57150">
              <a:solidFill>
                <a:srgbClr val="0070C0"/>
              </a:solidFill>
            </a:ln>
          </p:spPr>
          <p:style>
            <a:lnRef idx="3">
              <a:schemeClr val="accent5"/>
            </a:lnRef>
            <a:fillRef idx="0">
              <a:schemeClr val="accent5"/>
            </a:fillRef>
            <a:effectRef idx="2">
              <a:schemeClr val="accent5"/>
            </a:effectRef>
            <a:fontRef idx="minor">
              <a:schemeClr val="tx1"/>
            </a:fontRef>
          </p:style>
        </p:cxnSp>
        <p:cxnSp>
          <p:nvCxnSpPr>
            <p:cNvPr id="24" name="直線コネクタ 23">
              <a:extLst>
                <a:ext uri="{FF2B5EF4-FFF2-40B4-BE49-F238E27FC236}">
                  <a16:creationId xmlns:a16="http://schemas.microsoft.com/office/drawing/2014/main" id="{4049DCB9-E5CE-8A4E-95A9-30CAA475A0C3}"/>
                </a:ext>
              </a:extLst>
            </p:cNvPr>
            <p:cNvCxnSpPr>
              <a:cxnSpLocks/>
            </p:cNvCxnSpPr>
            <p:nvPr/>
          </p:nvCxnSpPr>
          <p:spPr>
            <a:xfrm flipV="1">
              <a:off x="7337100" y="4822638"/>
              <a:ext cx="1226076" cy="1060254"/>
            </a:xfrm>
            <a:prstGeom prst="line">
              <a:avLst/>
            </a:prstGeom>
            <a:ln w="57150">
              <a:solidFill>
                <a:srgbClr val="0070C0"/>
              </a:solidFill>
            </a:ln>
          </p:spPr>
          <p:style>
            <a:lnRef idx="3">
              <a:schemeClr val="accent5"/>
            </a:lnRef>
            <a:fillRef idx="0">
              <a:schemeClr val="accent5"/>
            </a:fillRef>
            <a:effectRef idx="2">
              <a:schemeClr val="accent5"/>
            </a:effectRef>
            <a:fontRef idx="minor">
              <a:schemeClr val="tx1"/>
            </a:fontRef>
          </p:style>
        </p:cxnSp>
        <p:cxnSp>
          <p:nvCxnSpPr>
            <p:cNvPr id="32" name="直線コネクタ 31">
              <a:extLst>
                <a:ext uri="{FF2B5EF4-FFF2-40B4-BE49-F238E27FC236}">
                  <a16:creationId xmlns:a16="http://schemas.microsoft.com/office/drawing/2014/main" id="{27D6F292-76FE-9742-BFD1-2E1B18D648FC}"/>
                </a:ext>
              </a:extLst>
            </p:cNvPr>
            <p:cNvCxnSpPr>
              <a:cxnSpLocks/>
            </p:cNvCxnSpPr>
            <p:nvPr/>
          </p:nvCxnSpPr>
          <p:spPr>
            <a:xfrm>
              <a:off x="7173856" y="3830825"/>
              <a:ext cx="1130556" cy="693126"/>
            </a:xfrm>
            <a:prstGeom prst="line">
              <a:avLst/>
            </a:prstGeom>
            <a:ln w="57150">
              <a:solidFill>
                <a:srgbClr val="0070C0"/>
              </a:solidFill>
            </a:ln>
          </p:spPr>
          <p:style>
            <a:lnRef idx="3">
              <a:schemeClr val="accent5"/>
            </a:lnRef>
            <a:fillRef idx="0">
              <a:schemeClr val="accent5"/>
            </a:fillRef>
            <a:effectRef idx="2">
              <a:schemeClr val="accent5"/>
            </a:effectRef>
            <a:fontRef idx="minor">
              <a:schemeClr val="tx1"/>
            </a:fontRef>
          </p:style>
        </p:cxnSp>
        <p:cxnSp>
          <p:nvCxnSpPr>
            <p:cNvPr id="34" name="直線コネクタ 33">
              <a:extLst>
                <a:ext uri="{FF2B5EF4-FFF2-40B4-BE49-F238E27FC236}">
                  <a16:creationId xmlns:a16="http://schemas.microsoft.com/office/drawing/2014/main" id="{6F9AC7D6-2D39-B447-82C7-2174BE223601}"/>
                </a:ext>
              </a:extLst>
            </p:cNvPr>
            <p:cNvCxnSpPr>
              <a:cxnSpLocks/>
            </p:cNvCxnSpPr>
            <p:nvPr/>
          </p:nvCxnSpPr>
          <p:spPr>
            <a:xfrm flipV="1">
              <a:off x="8509732" y="3778064"/>
              <a:ext cx="1472468" cy="719663"/>
            </a:xfrm>
            <a:prstGeom prst="line">
              <a:avLst/>
            </a:prstGeom>
            <a:ln w="57150">
              <a:solidFill>
                <a:srgbClr val="0070C0"/>
              </a:solidFill>
            </a:ln>
          </p:spPr>
          <p:style>
            <a:lnRef idx="3">
              <a:schemeClr val="accent5"/>
            </a:lnRef>
            <a:fillRef idx="0">
              <a:schemeClr val="accent5"/>
            </a:fillRef>
            <a:effectRef idx="2">
              <a:schemeClr val="accent5"/>
            </a:effectRef>
            <a:fontRef idx="minor">
              <a:schemeClr val="tx1"/>
            </a:fontRef>
          </p:style>
        </p:cxnSp>
        <p:cxnSp>
          <p:nvCxnSpPr>
            <p:cNvPr id="35" name="直線コネクタ 34">
              <a:extLst>
                <a:ext uri="{FF2B5EF4-FFF2-40B4-BE49-F238E27FC236}">
                  <a16:creationId xmlns:a16="http://schemas.microsoft.com/office/drawing/2014/main" id="{48060567-1BE1-6845-AB50-4C1AB6A4F524}"/>
                </a:ext>
              </a:extLst>
            </p:cNvPr>
            <p:cNvCxnSpPr>
              <a:cxnSpLocks/>
            </p:cNvCxnSpPr>
            <p:nvPr/>
          </p:nvCxnSpPr>
          <p:spPr>
            <a:xfrm flipV="1">
              <a:off x="9573606" y="4558572"/>
              <a:ext cx="1577973" cy="1324319"/>
            </a:xfrm>
            <a:prstGeom prst="line">
              <a:avLst/>
            </a:prstGeom>
            <a:ln w="57150">
              <a:solidFill>
                <a:srgbClr val="0070C0"/>
              </a:solidFill>
            </a:ln>
          </p:spPr>
          <p:style>
            <a:lnRef idx="3">
              <a:schemeClr val="accent5"/>
            </a:lnRef>
            <a:fillRef idx="0">
              <a:schemeClr val="accent5"/>
            </a:fillRef>
            <a:effectRef idx="2">
              <a:schemeClr val="accent5"/>
            </a:effectRef>
            <a:fontRef idx="minor">
              <a:schemeClr val="tx1"/>
            </a:fontRef>
          </p:style>
        </p:cxnSp>
        <p:cxnSp>
          <p:nvCxnSpPr>
            <p:cNvPr id="36" name="直線コネクタ 35">
              <a:extLst>
                <a:ext uri="{FF2B5EF4-FFF2-40B4-BE49-F238E27FC236}">
                  <a16:creationId xmlns:a16="http://schemas.microsoft.com/office/drawing/2014/main" id="{3D3FE44D-1034-4041-9114-F39BF5B78FDD}"/>
                </a:ext>
              </a:extLst>
            </p:cNvPr>
            <p:cNvCxnSpPr>
              <a:cxnSpLocks/>
            </p:cNvCxnSpPr>
            <p:nvPr/>
          </p:nvCxnSpPr>
          <p:spPr>
            <a:xfrm flipH="1">
              <a:off x="9344149" y="4416056"/>
              <a:ext cx="638051" cy="980350"/>
            </a:xfrm>
            <a:prstGeom prst="line">
              <a:avLst/>
            </a:prstGeom>
            <a:ln w="57150">
              <a:solidFill>
                <a:srgbClr val="0070C0"/>
              </a:solidFill>
            </a:ln>
          </p:spPr>
          <p:style>
            <a:lnRef idx="3">
              <a:schemeClr val="accent5"/>
            </a:lnRef>
            <a:fillRef idx="0">
              <a:schemeClr val="accent5"/>
            </a:fillRef>
            <a:effectRef idx="2">
              <a:schemeClr val="accent5"/>
            </a:effectRef>
            <a:fontRef idx="minor">
              <a:schemeClr val="tx1"/>
            </a:fontRef>
          </p:style>
        </p:cxnSp>
        <p:cxnSp>
          <p:nvCxnSpPr>
            <p:cNvPr id="37" name="直線コネクタ 36">
              <a:extLst>
                <a:ext uri="{FF2B5EF4-FFF2-40B4-BE49-F238E27FC236}">
                  <a16:creationId xmlns:a16="http://schemas.microsoft.com/office/drawing/2014/main" id="{93A96840-9468-D748-993D-137E77CA4842}"/>
                </a:ext>
              </a:extLst>
            </p:cNvPr>
            <p:cNvCxnSpPr>
              <a:cxnSpLocks/>
            </p:cNvCxnSpPr>
            <p:nvPr/>
          </p:nvCxnSpPr>
          <p:spPr>
            <a:xfrm>
              <a:off x="5941057" y="5023049"/>
              <a:ext cx="1592248" cy="1288450"/>
            </a:xfrm>
            <a:prstGeom prst="line">
              <a:avLst/>
            </a:prstGeom>
            <a:ln w="57150">
              <a:solidFill>
                <a:srgbClr val="0070C0"/>
              </a:solidFill>
            </a:ln>
          </p:spPr>
          <p:style>
            <a:lnRef idx="3">
              <a:schemeClr val="accent5"/>
            </a:lnRef>
            <a:fillRef idx="0">
              <a:schemeClr val="accent5"/>
            </a:fillRef>
            <a:effectRef idx="2">
              <a:schemeClr val="accent5"/>
            </a:effectRef>
            <a:fontRef idx="minor">
              <a:schemeClr val="tx1"/>
            </a:fontRef>
          </p:style>
        </p:cxnSp>
        <p:pic>
          <p:nvPicPr>
            <p:cNvPr id="9" name="図 8">
              <a:extLst>
                <a:ext uri="{FF2B5EF4-FFF2-40B4-BE49-F238E27FC236}">
                  <a16:creationId xmlns:a16="http://schemas.microsoft.com/office/drawing/2014/main" id="{A159B71A-5A38-4646-91B2-A16C9E389F1C}"/>
                </a:ext>
              </a:extLst>
            </p:cNvPr>
            <p:cNvPicPr>
              <a:picLocks noChangeAspect="1"/>
            </p:cNvPicPr>
            <p:nvPr/>
          </p:nvPicPr>
          <p:blipFill>
            <a:blip r:embed="rId3"/>
            <a:stretch>
              <a:fillRect/>
            </a:stretch>
          </p:blipFill>
          <p:spPr>
            <a:xfrm>
              <a:off x="5557131" y="4543254"/>
              <a:ext cx="698580" cy="1216446"/>
            </a:xfrm>
            <a:prstGeom prst="rect">
              <a:avLst/>
            </a:prstGeom>
          </p:spPr>
        </p:pic>
        <p:pic>
          <p:nvPicPr>
            <p:cNvPr id="11" name="図 10">
              <a:extLst>
                <a:ext uri="{FF2B5EF4-FFF2-40B4-BE49-F238E27FC236}">
                  <a16:creationId xmlns:a16="http://schemas.microsoft.com/office/drawing/2014/main" id="{0A91B5D0-EB11-BE43-9092-D1F5BDB33B55}"/>
                </a:ext>
              </a:extLst>
            </p:cNvPr>
            <p:cNvPicPr>
              <a:picLocks noChangeAspect="1"/>
            </p:cNvPicPr>
            <p:nvPr/>
          </p:nvPicPr>
          <p:blipFill>
            <a:blip r:embed="rId3"/>
            <a:stretch>
              <a:fillRect/>
            </a:stretch>
          </p:blipFill>
          <p:spPr>
            <a:xfrm>
              <a:off x="9512757" y="3393071"/>
              <a:ext cx="698580" cy="1216446"/>
            </a:xfrm>
            <a:prstGeom prst="rect">
              <a:avLst/>
            </a:prstGeom>
          </p:spPr>
        </p:pic>
        <p:pic>
          <p:nvPicPr>
            <p:cNvPr id="12" name="図 11">
              <a:extLst>
                <a:ext uri="{FF2B5EF4-FFF2-40B4-BE49-F238E27FC236}">
                  <a16:creationId xmlns:a16="http://schemas.microsoft.com/office/drawing/2014/main" id="{21D601D3-6C8C-DB4C-8E1C-7AB70CB00055}"/>
                </a:ext>
              </a:extLst>
            </p:cNvPr>
            <p:cNvPicPr>
              <a:picLocks noChangeAspect="1"/>
            </p:cNvPicPr>
            <p:nvPr/>
          </p:nvPicPr>
          <p:blipFill>
            <a:blip r:embed="rId3"/>
            <a:stretch>
              <a:fillRect/>
            </a:stretch>
          </p:blipFill>
          <p:spPr>
            <a:xfrm>
              <a:off x="10802289" y="4214415"/>
              <a:ext cx="698580" cy="1216446"/>
            </a:xfrm>
            <a:prstGeom prst="rect">
              <a:avLst/>
            </a:prstGeom>
          </p:spPr>
        </p:pic>
        <p:pic>
          <p:nvPicPr>
            <p:cNvPr id="13" name="図 12">
              <a:extLst>
                <a:ext uri="{FF2B5EF4-FFF2-40B4-BE49-F238E27FC236}">
                  <a16:creationId xmlns:a16="http://schemas.microsoft.com/office/drawing/2014/main" id="{F99C9E47-8529-C44F-9215-AD69E5D55E2C}"/>
                </a:ext>
              </a:extLst>
            </p:cNvPr>
            <p:cNvPicPr>
              <a:picLocks noChangeAspect="1"/>
            </p:cNvPicPr>
            <p:nvPr/>
          </p:nvPicPr>
          <p:blipFill>
            <a:blip r:embed="rId3"/>
            <a:stretch>
              <a:fillRect/>
            </a:stretch>
          </p:blipFill>
          <p:spPr>
            <a:xfrm>
              <a:off x="9081399" y="5195689"/>
              <a:ext cx="698580" cy="1216446"/>
            </a:xfrm>
            <a:prstGeom prst="rect">
              <a:avLst/>
            </a:prstGeom>
          </p:spPr>
        </p:pic>
        <p:pic>
          <p:nvPicPr>
            <p:cNvPr id="14" name="図 13">
              <a:extLst>
                <a:ext uri="{FF2B5EF4-FFF2-40B4-BE49-F238E27FC236}">
                  <a16:creationId xmlns:a16="http://schemas.microsoft.com/office/drawing/2014/main" id="{F125F795-454C-1C47-8459-83C5D29CF687}"/>
                </a:ext>
              </a:extLst>
            </p:cNvPr>
            <p:cNvPicPr>
              <a:picLocks noChangeAspect="1"/>
            </p:cNvPicPr>
            <p:nvPr/>
          </p:nvPicPr>
          <p:blipFill>
            <a:blip r:embed="rId3"/>
            <a:stretch>
              <a:fillRect/>
            </a:stretch>
          </p:blipFill>
          <p:spPr>
            <a:xfrm>
              <a:off x="7192096" y="5459615"/>
              <a:ext cx="698580" cy="1216446"/>
            </a:xfrm>
            <a:prstGeom prst="rect">
              <a:avLst/>
            </a:prstGeom>
          </p:spPr>
        </p:pic>
        <p:pic>
          <p:nvPicPr>
            <p:cNvPr id="15" name="図 14">
              <a:extLst>
                <a:ext uri="{FF2B5EF4-FFF2-40B4-BE49-F238E27FC236}">
                  <a16:creationId xmlns:a16="http://schemas.microsoft.com/office/drawing/2014/main" id="{9F4CFB6B-4A62-F248-A528-D45A08C3C3A0}"/>
                </a:ext>
              </a:extLst>
            </p:cNvPr>
            <p:cNvPicPr>
              <a:picLocks noChangeAspect="1"/>
            </p:cNvPicPr>
            <p:nvPr/>
          </p:nvPicPr>
          <p:blipFill>
            <a:blip r:embed="rId3"/>
            <a:stretch>
              <a:fillRect/>
            </a:stretch>
          </p:blipFill>
          <p:spPr>
            <a:xfrm>
              <a:off x="6621286" y="3323766"/>
              <a:ext cx="698580" cy="1216446"/>
            </a:xfrm>
            <a:prstGeom prst="rect">
              <a:avLst/>
            </a:prstGeom>
          </p:spPr>
        </p:pic>
        <p:pic>
          <p:nvPicPr>
            <p:cNvPr id="16" name="図 15">
              <a:extLst>
                <a:ext uri="{FF2B5EF4-FFF2-40B4-BE49-F238E27FC236}">
                  <a16:creationId xmlns:a16="http://schemas.microsoft.com/office/drawing/2014/main" id="{5BC26F7D-1923-5A48-AFFC-A25FE50323D6}"/>
                </a:ext>
              </a:extLst>
            </p:cNvPr>
            <p:cNvPicPr>
              <a:picLocks noChangeAspect="1"/>
            </p:cNvPicPr>
            <p:nvPr/>
          </p:nvPicPr>
          <p:blipFill>
            <a:blip r:embed="rId3"/>
            <a:stretch>
              <a:fillRect/>
            </a:stretch>
          </p:blipFill>
          <p:spPr>
            <a:xfrm>
              <a:off x="8056210" y="3779441"/>
              <a:ext cx="698580" cy="1216446"/>
            </a:xfrm>
            <a:prstGeom prst="rect">
              <a:avLst/>
            </a:prstGeom>
          </p:spPr>
        </p:pic>
      </p:grpSp>
    </p:spTree>
    <p:extLst>
      <p:ext uri="{BB962C8B-B14F-4D97-AF65-F5344CB8AC3E}">
        <p14:creationId xmlns:p14="http://schemas.microsoft.com/office/powerpoint/2010/main" val="1856035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a:t>背景</a:t>
            </a:r>
          </a:p>
        </p:txBody>
      </p:sp>
      <p:sp>
        <p:nvSpPr>
          <p:cNvPr id="3" name="コンテンツ プレースホルダー 2"/>
          <p:cNvSpPr>
            <a:spLocks noGrp="1"/>
          </p:cNvSpPr>
          <p:nvPr>
            <p:ph idx="1"/>
          </p:nvPr>
        </p:nvSpPr>
        <p:spPr>
          <a:xfrm>
            <a:off x="838200" y="1502229"/>
            <a:ext cx="10515600" cy="5094514"/>
          </a:xfrm>
        </p:spPr>
        <p:txBody>
          <a:bodyPr>
            <a:normAutofit fontScale="92500" lnSpcReduction="10000"/>
          </a:bodyPr>
          <a:lstStyle/>
          <a:p>
            <a:r>
              <a:rPr lang="ja-JP" altLang="en-US" sz="3500" dirty="0"/>
              <a:t>高需要・高必要性の</a:t>
            </a:r>
            <a:r>
              <a:rPr kumimoji="1" lang="ja-JP" altLang="en-US" sz="3500" dirty="0"/>
              <a:t>情報</a:t>
            </a:r>
            <a:endParaRPr lang="en-US" altLang="ja-JP" sz="3500" dirty="0"/>
          </a:p>
          <a:p>
            <a:pPr lvl="1"/>
            <a:r>
              <a:rPr lang="ja-JP" altLang="en-US" sz="3000" dirty="0"/>
              <a:t>（例）物資補給情報、</a:t>
            </a:r>
            <a:r>
              <a:rPr lang="ja-JP" altLang="en-US" sz="3000"/>
              <a:t>復旧情報など</a:t>
            </a:r>
            <a:endParaRPr lang="en-US" altLang="ja-JP" sz="3000" dirty="0"/>
          </a:p>
          <a:p>
            <a:pPr lvl="2"/>
            <a:r>
              <a:rPr lang="ja-JP" altLang="en-US" sz="2600" dirty="0"/>
              <a:t>情報のデータ要求数が多い</a:t>
            </a:r>
            <a:endParaRPr lang="en-US" altLang="ja-JP" sz="2600" dirty="0"/>
          </a:p>
          <a:p>
            <a:pPr lvl="3"/>
            <a:r>
              <a:rPr kumimoji="1" lang="ja-JP" altLang="en-US" sz="2200" dirty="0"/>
              <a:t>既存の複製配置手法において、</a:t>
            </a:r>
            <a:endParaRPr kumimoji="1" lang="en-US" altLang="ja-JP" sz="2200" dirty="0"/>
          </a:p>
          <a:p>
            <a:pPr marL="1371600" lvl="3" indent="0">
              <a:buNone/>
            </a:pPr>
            <a:r>
              <a:rPr lang="en-US" altLang="ja-JP" sz="2200" dirty="0"/>
              <a:t>	</a:t>
            </a:r>
            <a:r>
              <a:rPr lang="ja-JP" altLang="en-US" sz="2200"/>
              <a:t>作成</a:t>
            </a:r>
            <a:r>
              <a:rPr lang="ja-JP" altLang="en-US" sz="2200" dirty="0"/>
              <a:t>される複製が多い</a:t>
            </a:r>
            <a:endParaRPr lang="en-US" altLang="ja-JP" sz="2400" dirty="0"/>
          </a:p>
          <a:p>
            <a:endParaRPr kumimoji="1" lang="en-US" altLang="ja-JP" sz="3300" dirty="0"/>
          </a:p>
          <a:p>
            <a:r>
              <a:rPr lang="ja-JP" altLang="en-US" sz="3300" dirty="0"/>
              <a:t>低需要・高必要性の情報</a:t>
            </a:r>
            <a:endParaRPr lang="en-US" altLang="ja-JP" sz="3300" dirty="0"/>
          </a:p>
          <a:p>
            <a:pPr lvl="1"/>
            <a:r>
              <a:rPr kumimoji="1" lang="ja-JP" altLang="en-US" sz="3000" dirty="0"/>
              <a:t>（例）個人の</a:t>
            </a:r>
            <a:r>
              <a:rPr kumimoji="1" lang="ja-JP" altLang="en-US" sz="3000"/>
              <a:t>生存情報など</a:t>
            </a:r>
            <a:endParaRPr kumimoji="1" lang="en-US" altLang="ja-JP" sz="3000" dirty="0"/>
          </a:p>
          <a:p>
            <a:pPr lvl="2"/>
            <a:r>
              <a:rPr lang="ja-JP" altLang="en-US" sz="2600" dirty="0"/>
              <a:t>情報のデータ要求数が少ない</a:t>
            </a:r>
            <a:endParaRPr lang="en-US" altLang="ja-JP" sz="2600" dirty="0"/>
          </a:p>
          <a:p>
            <a:pPr lvl="3"/>
            <a:r>
              <a:rPr kumimoji="1" lang="ja-JP" altLang="en-US" sz="2200" dirty="0"/>
              <a:t>既存の複製配置手法</a:t>
            </a:r>
            <a:r>
              <a:rPr kumimoji="1" lang="ja-JP" altLang="en-US" sz="2200"/>
              <a:t>において、</a:t>
            </a:r>
            <a:endParaRPr kumimoji="1" lang="en-US" altLang="ja-JP" sz="2200" dirty="0"/>
          </a:p>
          <a:p>
            <a:pPr marL="1444752" lvl="3" indent="0">
              <a:buNone/>
            </a:pPr>
            <a:r>
              <a:rPr kumimoji="1" lang="en-US" altLang="ja-JP" sz="2200" dirty="0"/>
              <a:t>	</a:t>
            </a:r>
            <a:r>
              <a:rPr kumimoji="1" lang="ja-JP" altLang="en-US" sz="2200"/>
              <a:t>作成</a:t>
            </a:r>
            <a:r>
              <a:rPr kumimoji="1" lang="ja-JP" altLang="en-US" sz="2200" dirty="0"/>
              <a:t>される複製が少ない</a:t>
            </a:r>
            <a:endParaRPr kumimoji="1" lang="en-US" altLang="ja-JP" sz="2200" dirty="0"/>
          </a:p>
          <a:p>
            <a:pPr marL="1371600" lvl="3" indent="0">
              <a:buNone/>
            </a:pPr>
            <a:r>
              <a:rPr kumimoji="1" lang="en-US" altLang="ja-JP" sz="2200" dirty="0"/>
              <a:t>	</a:t>
            </a:r>
            <a:endParaRPr kumimoji="1" lang="ja-JP" altLang="en-US" sz="2200" dirty="0"/>
          </a:p>
        </p:txBody>
      </p:sp>
      <p:sp>
        <p:nvSpPr>
          <p:cNvPr id="4" name="スライド番号プレースホルダー 3"/>
          <p:cNvSpPr>
            <a:spLocks noGrp="1"/>
          </p:cNvSpPr>
          <p:nvPr>
            <p:ph type="sldNum" sz="quarter" idx="12"/>
          </p:nvPr>
        </p:nvSpPr>
        <p:spPr/>
        <p:txBody>
          <a:bodyPr/>
          <a:lstStyle/>
          <a:p>
            <a:fld id="{174B259E-A4AB-4FC2-896B-65961FDB8F0F}" type="slidenum">
              <a:rPr kumimoji="1" lang="ja-JP" altLang="en-US" b="1" smtClean="0"/>
              <a:t>3</a:t>
            </a:fld>
            <a:endParaRPr kumimoji="1" lang="ja-JP" altLang="en-US" b="1"/>
          </a:p>
        </p:txBody>
      </p:sp>
      <p:grpSp>
        <p:nvGrpSpPr>
          <p:cNvPr id="8" name="グループ化 7">
            <a:extLst>
              <a:ext uri="{FF2B5EF4-FFF2-40B4-BE49-F238E27FC236}">
                <a16:creationId xmlns:a16="http://schemas.microsoft.com/office/drawing/2014/main" id="{EB489BFA-E6E0-6B4C-98AF-91E23B6EB53F}"/>
              </a:ext>
            </a:extLst>
          </p:cNvPr>
          <p:cNvGrpSpPr/>
          <p:nvPr/>
        </p:nvGrpSpPr>
        <p:grpSpPr>
          <a:xfrm>
            <a:off x="8633831" y="3921264"/>
            <a:ext cx="3053850" cy="2532122"/>
            <a:chOff x="7896293" y="3953357"/>
            <a:chExt cx="3053850" cy="2532122"/>
          </a:xfrm>
        </p:grpSpPr>
        <p:pic>
          <p:nvPicPr>
            <p:cNvPr id="11" name="図 10">
              <a:extLst>
                <a:ext uri="{FF2B5EF4-FFF2-40B4-BE49-F238E27FC236}">
                  <a16:creationId xmlns:a16="http://schemas.microsoft.com/office/drawing/2014/main" id="{C5DBD97C-09F1-7B4D-9AB5-962A9EE7E0DC}"/>
                </a:ext>
              </a:extLst>
            </p:cNvPr>
            <p:cNvPicPr>
              <a:picLocks noChangeAspect="1"/>
            </p:cNvPicPr>
            <p:nvPr/>
          </p:nvPicPr>
          <p:blipFill>
            <a:blip r:embed="rId3"/>
            <a:stretch>
              <a:fillRect/>
            </a:stretch>
          </p:blipFill>
          <p:spPr>
            <a:xfrm>
              <a:off x="7896293" y="3953357"/>
              <a:ext cx="3053850" cy="2532122"/>
            </a:xfrm>
            <a:prstGeom prst="rect">
              <a:avLst/>
            </a:prstGeom>
            <a:ln>
              <a:solidFill>
                <a:schemeClr val="tx1"/>
              </a:solidFill>
            </a:ln>
          </p:spPr>
        </p:pic>
        <p:sp>
          <p:nvSpPr>
            <p:cNvPr id="12" name="メモ 11">
              <a:extLst>
                <a:ext uri="{FF2B5EF4-FFF2-40B4-BE49-F238E27FC236}">
                  <a16:creationId xmlns:a16="http://schemas.microsoft.com/office/drawing/2014/main" id="{00496E79-AFB5-9F43-B9C9-B6882848EC61}"/>
                </a:ext>
              </a:extLst>
            </p:cNvPr>
            <p:cNvSpPr/>
            <p:nvPr/>
          </p:nvSpPr>
          <p:spPr>
            <a:xfrm>
              <a:off x="9271486" y="4922918"/>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110DDB3E-B191-944C-87D0-4CF35E34D102}"/>
              </a:ext>
            </a:extLst>
          </p:cNvPr>
          <p:cNvGrpSpPr/>
          <p:nvPr/>
        </p:nvGrpSpPr>
        <p:grpSpPr>
          <a:xfrm>
            <a:off x="8633831" y="1028203"/>
            <a:ext cx="3053850" cy="2531119"/>
            <a:chOff x="7896293" y="1091356"/>
            <a:chExt cx="3053850" cy="2531119"/>
          </a:xfrm>
        </p:grpSpPr>
        <p:pic>
          <p:nvPicPr>
            <p:cNvPr id="10" name="図 9">
              <a:extLst>
                <a:ext uri="{FF2B5EF4-FFF2-40B4-BE49-F238E27FC236}">
                  <a16:creationId xmlns:a16="http://schemas.microsoft.com/office/drawing/2014/main" id="{6F69958C-CE28-1643-9836-9A7E679345C5}"/>
                </a:ext>
              </a:extLst>
            </p:cNvPr>
            <p:cNvPicPr>
              <a:picLocks noChangeAspect="1"/>
            </p:cNvPicPr>
            <p:nvPr/>
          </p:nvPicPr>
          <p:blipFill>
            <a:blip r:embed="rId4"/>
            <a:stretch>
              <a:fillRect/>
            </a:stretch>
          </p:blipFill>
          <p:spPr>
            <a:xfrm>
              <a:off x="7896293" y="1091356"/>
              <a:ext cx="3053850" cy="2531119"/>
            </a:xfrm>
            <a:prstGeom prst="rect">
              <a:avLst/>
            </a:prstGeom>
            <a:ln>
              <a:solidFill>
                <a:schemeClr val="tx1"/>
              </a:solidFill>
            </a:ln>
          </p:spPr>
        </p:pic>
        <p:sp>
          <p:nvSpPr>
            <p:cNvPr id="13" name="メモ 12">
              <a:extLst>
                <a:ext uri="{FF2B5EF4-FFF2-40B4-BE49-F238E27FC236}">
                  <a16:creationId xmlns:a16="http://schemas.microsoft.com/office/drawing/2014/main" id="{7C1FCE9E-9BCD-2E4B-9606-328A0B91EB9B}"/>
                </a:ext>
              </a:extLst>
            </p:cNvPr>
            <p:cNvSpPr/>
            <p:nvPr/>
          </p:nvSpPr>
          <p:spPr>
            <a:xfrm>
              <a:off x="9347352" y="2086606"/>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4" name="図 13">
            <a:extLst>
              <a:ext uri="{FF2B5EF4-FFF2-40B4-BE49-F238E27FC236}">
                <a16:creationId xmlns:a16="http://schemas.microsoft.com/office/drawing/2014/main" id="{841DD223-B44D-8B4A-9313-3B831B0FC22B}"/>
              </a:ext>
            </a:extLst>
          </p:cNvPr>
          <p:cNvPicPr>
            <a:picLocks noChangeAspect="1"/>
          </p:cNvPicPr>
          <p:nvPr/>
        </p:nvPicPr>
        <p:blipFill>
          <a:blip r:embed="rId5"/>
          <a:stretch>
            <a:fillRect/>
          </a:stretch>
        </p:blipFill>
        <p:spPr>
          <a:xfrm>
            <a:off x="7469421" y="5067464"/>
            <a:ext cx="1802103" cy="1666945"/>
          </a:xfrm>
          <a:prstGeom prst="rect">
            <a:avLst/>
          </a:prstGeom>
        </p:spPr>
      </p:pic>
      <p:pic>
        <p:nvPicPr>
          <p:cNvPr id="15" name="図 14">
            <a:extLst>
              <a:ext uri="{FF2B5EF4-FFF2-40B4-BE49-F238E27FC236}">
                <a16:creationId xmlns:a16="http://schemas.microsoft.com/office/drawing/2014/main" id="{BB711DE6-3CB0-734C-AA93-B5A594B00A1A}"/>
              </a:ext>
            </a:extLst>
          </p:cNvPr>
          <p:cNvPicPr>
            <a:picLocks noChangeAspect="1"/>
          </p:cNvPicPr>
          <p:nvPr/>
        </p:nvPicPr>
        <p:blipFill>
          <a:blip r:embed="rId6"/>
          <a:stretch>
            <a:fillRect/>
          </a:stretch>
        </p:blipFill>
        <p:spPr>
          <a:xfrm>
            <a:off x="7201553" y="2293762"/>
            <a:ext cx="2395650" cy="1449728"/>
          </a:xfrm>
          <a:prstGeom prst="rect">
            <a:avLst/>
          </a:prstGeom>
        </p:spPr>
      </p:pic>
    </p:spTree>
    <p:extLst>
      <p:ext uri="{BB962C8B-B14F-4D97-AF65-F5344CB8AC3E}">
        <p14:creationId xmlns:p14="http://schemas.microsoft.com/office/powerpoint/2010/main" val="3388366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lang="ja-JP" altLang="en-US" dirty="0"/>
              <a:t>既存の複製配置手法</a:t>
            </a:r>
            <a:endParaRPr kumimoji="1" lang="ja-JP" altLang="en-US" dirty="0"/>
          </a:p>
        </p:txBody>
      </p:sp>
      <p:sp>
        <p:nvSpPr>
          <p:cNvPr id="3" name="コンテンツ プレースホルダー 2"/>
          <p:cNvSpPr>
            <a:spLocks noGrp="1"/>
          </p:cNvSpPr>
          <p:nvPr>
            <p:ph idx="1"/>
          </p:nvPr>
        </p:nvSpPr>
        <p:spPr>
          <a:xfrm>
            <a:off x="838200" y="1485899"/>
            <a:ext cx="10515600" cy="2925929"/>
          </a:xfrm>
        </p:spPr>
        <p:txBody>
          <a:bodyPr>
            <a:normAutofit/>
          </a:bodyPr>
          <a:lstStyle/>
          <a:p>
            <a:r>
              <a:rPr lang="ja-JP" altLang="en-US"/>
              <a:t>データ要求時の複製配置手法</a:t>
            </a:r>
            <a:endParaRPr lang="en-US" altLang="ja-JP" dirty="0"/>
          </a:p>
          <a:p>
            <a:pPr lvl="1"/>
            <a:r>
              <a:rPr lang="en-US" altLang="ja-JP" dirty="0"/>
              <a:t>Owner Replication</a:t>
            </a:r>
          </a:p>
          <a:p>
            <a:pPr lvl="2"/>
            <a:r>
              <a:rPr lang="ja-JP" altLang="en-US" dirty="0"/>
              <a:t>検索要求者にだけ複製を配置する手法</a:t>
            </a:r>
            <a:endParaRPr lang="en-US" altLang="ja-JP" dirty="0"/>
          </a:p>
          <a:p>
            <a:pPr lvl="1"/>
            <a:r>
              <a:rPr lang="en-US" altLang="ja-JP" dirty="0"/>
              <a:t>Path Replication</a:t>
            </a:r>
          </a:p>
          <a:p>
            <a:pPr lvl="2"/>
            <a:r>
              <a:rPr lang="ja-JP" altLang="en-US" dirty="0"/>
              <a:t>検索要求者から、所有者に至る、検索パス上の全てのノードに複製を配置する手法</a:t>
            </a:r>
            <a:endParaRPr lang="en-US" altLang="ja-JP" dirty="0"/>
          </a:p>
          <a:p>
            <a:pPr marL="914400" lvl="2" indent="0">
              <a:buNone/>
            </a:pPr>
            <a:endParaRPr lang="en-US" altLang="ja-JP" dirty="0"/>
          </a:p>
          <a:p>
            <a:pPr lvl="1"/>
            <a:endParaRPr kumimoji="1" lang="ja-JP" altLang="en-US" dirty="0"/>
          </a:p>
        </p:txBody>
      </p:sp>
      <p:sp>
        <p:nvSpPr>
          <p:cNvPr id="10" name="スライド番号プレースホルダー 9"/>
          <p:cNvSpPr>
            <a:spLocks noGrp="1"/>
          </p:cNvSpPr>
          <p:nvPr>
            <p:ph type="sldNum" sz="quarter" idx="12"/>
          </p:nvPr>
        </p:nvSpPr>
        <p:spPr>
          <a:xfrm>
            <a:off x="8610600" y="5971340"/>
            <a:ext cx="2743200" cy="365125"/>
          </a:xfrm>
        </p:spPr>
        <p:txBody>
          <a:bodyPr/>
          <a:lstStyle/>
          <a:p>
            <a:r>
              <a:rPr kumimoji="1" lang="ja-JP" altLang="en-US" b="1" dirty="0"/>
              <a:t> </a:t>
            </a:r>
            <a:fld id="{174B259E-A4AB-4FC2-896B-65961FDB8F0F}" type="slidenum">
              <a:rPr kumimoji="1" lang="ja-JP" altLang="en-US" b="1" smtClean="0"/>
              <a:t>4</a:t>
            </a:fld>
            <a:endParaRPr kumimoji="1" lang="ja-JP" altLang="en-US" b="1" dirty="0"/>
          </a:p>
        </p:txBody>
      </p:sp>
      <p:pic>
        <p:nvPicPr>
          <p:cNvPr id="13" name="図 12">
            <a:extLst>
              <a:ext uri="{FF2B5EF4-FFF2-40B4-BE49-F238E27FC236}">
                <a16:creationId xmlns:a16="http://schemas.microsoft.com/office/drawing/2014/main" id="{FF055ABC-EA2F-F646-8CE0-107B0E801B86}"/>
              </a:ext>
            </a:extLst>
          </p:cNvPr>
          <p:cNvPicPr>
            <a:picLocks noChangeAspect="1"/>
          </p:cNvPicPr>
          <p:nvPr/>
        </p:nvPicPr>
        <p:blipFill>
          <a:blip r:embed="rId3"/>
          <a:stretch>
            <a:fillRect/>
          </a:stretch>
        </p:blipFill>
        <p:spPr>
          <a:xfrm>
            <a:off x="4481960" y="4527964"/>
            <a:ext cx="3267745" cy="1443376"/>
          </a:xfrm>
          <a:prstGeom prst="rect">
            <a:avLst/>
          </a:prstGeom>
          <a:ln>
            <a:solidFill>
              <a:schemeClr val="tx1"/>
            </a:solidFill>
          </a:ln>
        </p:spPr>
      </p:pic>
      <p:sp>
        <p:nvSpPr>
          <p:cNvPr id="14" name="左矢印 13">
            <a:extLst>
              <a:ext uri="{FF2B5EF4-FFF2-40B4-BE49-F238E27FC236}">
                <a16:creationId xmlns:a16="http://schemas.microsoft.com/office/drawing/2014/main" id="{9A2A0ABC-306B-F749-99E3-4428B4E4B9C3}"/>
              </a:ext>
            </a:extLst>
          </p:cNvPr>
          <p:cNvSpPr/>
          <p:nvPr/>
        </p:nvSpPr>
        <p:spPr>
          <a:xfrm>
            <a:off x="3754734" y="5083389"/>
            <a:ext cx="593557" cy="477380"/>
          </a:xfrm>
          <a:prstGeom prst="lef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左矢印 24">
            <a:extLst>
              <a:ext uri="{FF2B5EF4-FFF2-40B4-BE49-F238E27FC236}">
                <a16:creationId xmlns:a16="http://schemas.microsoft.com/office/drawing/2014/main" id="{6C341DF0-20DE-2C44-A1B7-4F24583574A5}"/>
              </a:ext>
            </a:extLst>
          </p:cNvPr>
          <p:cNvSpPr/>
          <p:nvPr/>
        </p:nvSpPr>
        <p:spPr>
          <a:xfrm flipH="1">
            <a:off x="7883374" y="5083389"/>
            <a:ext cx="593557" cy="477380"/>
          </a:xfrm>
          <a:prstGeom prst="lef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A64DFB9A-40AE-4D45-BF7C-1B9637036DF0}"/>
              </a:ext>
            </a:extLst>
          </p:cNvPr>
          <p:cNvSpPr txBox="1"/>
          <p:nvPr/>
        </p:nvSpPr>
        <p:spPr>
          <a:xfrm>
            <a:off x="5450085" y="5999571"/>
            <a:ext cx="1331495" cy="369332"/>
          </a:xfrm>
          <a:prstGeom prst="rect">
            <a:avLst/>
          </a:prstGeom>
          <a:noFill/>
        </p:spPr>
        <p:txBody>
          <a:bodyPr wrap="square" rtlCol="0">
            <a:spAutoFit/>
          </a:bodyPr>
          <a:lstStyle/>
          <a:p>
            <a:r>
              <a:rPr kumimoji="1" lang="ja-JP" altLang="en-US"/>
              <a:t>データ要求</a:t>
            </a:r>
          </a:p>
        </p:txBody>
      </p:sp>
      <p:sp>
        <p:nvSpPr>
          <p:cNvPr id="26" name="テキスト ボックス 25">
            <a:extLst>
              <a:ext uri="{FF2B5EF4-FFF2-40B4-BE49-F238E27FC236}">
                <a16:creationId xmlns:a16="http://schemas.microsoft.com/office/drawing/2014/main" id="{D4A6F8FB-96F1-534E-92CC-A9099BCF5F70}"/>
              </a:ext>
            </a:extLst>
          </p:cNvPr>
          <p:cNvSpPr txBox="1"/>
          <p:nvPr/>
        </p:nvSpPr>
        <p:spPr>
          <a:xfrm>
            <a:off x="9232692" y="5999571"/>
            <a:ext cx="2060141" cy="369332"/>
          </a:xfrm>
          <a:prstGeom prst="rect">
            <a:avLst/>
          </a:prstGeom>
          <a:noFill/>
        </p:spPr>
        <p:txBody>
          <a:bodyPr wrap="square" rtlCol="0">
            <a:spAutoFit/>
          </a:bodyPr>
          <a:lstStyle/>
          <a:p>
            <a:pPr algn="ctr"/>
            <a:r>
              <a:rPr lang="en-US" altLang="ja-JP" dirty="0"/>
              <a:t>Path Replication</a:t>
            </a:r>
            <a:endParaRPr kumimoji="1" lang="ja-JP" altLang="en-US"/>
          </a:p>
        </p:txBody>
      </p:sp>
      <p:sp>
        <p:nvSpPr>
          <p:cNvPr id="27" name="テキスト ボックス 26">
            <a:extLst>
              <a:ext uri="{FF2B5EF4-FFF2-40B4-BE49-F238E27FC236}">
                <a16:creationId xmlns:a16="http://schemas.microsoft.com/office/drawing/2014/main" id="{D688BA5A-0317-5848-9922-FE96A1813C10}"/>
              </a:ext>
            </a:extLst>
          </p:cNvPr>
          <p:cNvSpPr txBox="1"/>
          <p:nvPr/>
        </p:nvSpPr>
        <p:spPr>
          <a:xfrm>
            <a:off x="962036" y="6004810"/>
            <a:ext cx="2133600" cy="369332"/>
          </a:xfrm>
          <a:prstGeom prst="rect">
            <a:avLst/>
          </a:prstGeom>
          <a:noFill/>
        </p:spPr>
        <p:txBody>
          <a:bodyPr wrap="square" rtlCol="0">
            <a:spAutoFit/>
          </a:bodyPr>
          <a:lstStyle/>
          <a:p>
            <a:pPr algn="ctr"/>
            <a:r>
              <a:rPr lang="en-US" altLang="ja-JP" dirty="0"/>
              <a:t>Owner Replication</a:t>
            </a:r>
            <a:endParaRPr kumimoji="1" lang="ja-JP" altLang="en-US"/>
          </a:p>
        </p:txBody>
      </p:sp>
      <p:sp>
        <p:nvSpPr>
          <p:cNvPr id="29" name="メモ 28">
            <a:extLst>
              <a:ext uri="{FF2B5EF4-FFF2-40B4-BE49-F238E27FC236}">
                <a16:creationId xmlns:a16="http://schemas.microsoft.com/office/drawing/2014/main" id="{B3BEF295-D520-ED4B-8ECC-4CAD914E983A}"/>
              </a:ext>
            </a:extLst>
          </p:cNvPr>
          <p:cNvSpPr/>
          <p:nvPr/>
        </p:nvSpPr>
        <p:spPr>
          <a:xfrm>
            <a:off x="7064637" y="4906474"/>
            <a:ext cx="202011" cy="22075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1" name="図 30">
            <a:extLst>
              <a:ext uri="{FF2B5EF4-FFF2-40B4-BE49-F238E27FC236}">
                <a16:creationId xmlns:a16="http://schemas.microsoft.com/office/drawing/2014/main" id="{3C3B8605-C5AE-504A-99A4-A5D2AF700BB2}"/>
              </a:ext>
            </a:extLst>
          </p:cNvPr>
          <p:cNvPicPr>
            <a:picLocks noChangeAspect="1"/>
          </p:cNvPicPr>
          <p:nvPr/>
        </p:nvPicPr>
        <p:blipFill>
          <a:blip r:embed="rId4"/>
          <a:stretch>
            <a:fillRect/>
          </a:stretch>
        </p:blipFill>
        <p:spPr>
          <a:xfrm>
            <a:off x="316738" y="4510932"/>
            <a:ext cx="3304327" cy="1488639"/>
          </a:xfrm>
          <a:prstGeom prst="rect">
            <a:avLst/>
          </a:prstGeom>
          <a:ln>
            <a:solidFill>
              <a:schemeClr val="tx1"/>
            </a:solidFill>
          </a:ln>
        </p:spPr>
      </p:pic>
      <p:sp>
        <p:nvSpPr>
          <p:cNvPr id="30" name="メモ 29">
            <a:extLst>
              <a:ext uri="{FF2B5EF4-FFF2-40B4-BE49-F238E27FC236}">
                <a16:creationId xmlns:a16="http://schemas.microsoft.com/office/drawing/2014/main" id="{5227481D-8C4F-D142-A3A1-607C47EF114F}"/>
              </a:ext>
            </a:extLst>
          </p:cNvPr>
          <p:cNvSpPr/>
          <p:nvPr/>
        </p:nvSpPr>
        <p:spPr>
          <a:xfrm>
            <a:off x="2932215" y="4920234"/>
            <a:ext cx="202011" cy="22075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メモ 31">
            <a:extLst>
              <a:ext uri="{FF2B5EF4-FFF2-40B4-BE49-F238E27FC236}">
                <a16:creationId xmlns:a16="http://schemas.microsoft.com/office/drawing/2014/main" id="{A5B9CE10-E684-6E4B-AD70-BFF3F0E9091D}"/>
              </a:ext>
            </a:extLst>
          </p:cNvPr>
          <p:cNvSpPr/>
          <p:nvPr/>
        </p:nvSpPr>
        <p:spPr>
          <a:xfrm>
            <a:off x="798615" y="5647168"/>
            <a:ext cx="202011" cy="22075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図 32">
            <a:extLst>
              <a:ext uri="{FF2B5EF4-FFF2-40B4-BE49-F238E27FC236}">
                <a16:creationId xmlns:a16="http://schemas.microsoft.com/office/drawing/2014/main" id="{6C26F77E-B9B2-234E-B5F0-A3F0FA75FF92}"/>
              </a:ext>
            </a:extLst>
          </p:cNvPr>
          <p:cNvPicPr>
            <a:picLocks noChangeAspect="1"/>
          </p:cNvPicPr>
          <p:nvPr/>
        </p:nvPicPr>
        <p:blipFill>
          <a:blip r:embed="rId4"/>
          <a:stretch>
            <a:fillRect/>
          </a:stretch>
        </p:blipFill>
        <p:spPr>
          <a:xfrm>
            <a:off x="8610600" y="4510932"/>
            <a:ext cx="3304327" cy="1488639"/>
          </a:xfrm>
          <a:prstGeom prst="rect">
            <a:avLst/>
          </a:prstGeom>
          <a:ln>
            <a:solidFill>
              <a:schemeClr val="tx1"/>
            </a:solidFill>
          </a:ln>
        </p:spPr>
      </p:pic>
      <p:sp>
        <p:nvSpPr>
          <p:cNvPr id="34" name="メモ 33">
            <a:extLst>
              <a:ext uri="{FF2B5EF4-FFF2-40B4-BE49-F238E27FC236}">
                <a16:creationId xmlns:a16="http://schemas.microsoft.com/office/drawing/2014/main" id="{68871F50-E350-ED4F-80A5-0DE6061EB92C}"/>
              </a:ext>
            </a:extLst>
          </p:cNvPr>
          <p:cNvSpPr/>
          <p:nvPr/>
        </p:nvSpPr>
        <p:spPr>
          <a:xfrm>
            <a:off x="11224472" y="4920234"/>
            <a:ext cx="202011" cy="22075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メモ 34">
            <a:extLst>
              <a:ext uri="{FF2B5EF4-FFF2-40B4-BE49-F238E27FC236}">
                <a16:creationId xmlns:a16="http://schemas.microsoft.com/office/drawing/2014/main" id="{7DFD583F-5039-8246-9465-E186A29D2AAF}"/>
              </a:ext>
            </a:extLst>
          </p:cNvPr>
          <p:cNvSpPr/>
          <p:nvPr/>
        </p:nvSpPr>
        <p:spPr>
          <a:xfrm>
            <a:off x="9086913" y="5636028"/>
            <a:ext cx="202011" cy="22075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メモ 35">
            <a:extLst>
              <a:ext uri="{FF2B5EF4-FFF2-40B4-BE49-F238E27FC236}">
                <a16:creationId xmlns:a16="http://schemas.microsoft.com/office/drawing/2014/main" id="{11B9A176-7595-9A4D-B925-7F9CF491C6BD}"/>
              </a:ext>
            </a:extLst>
          </p:cNvPr>
          <p:cNvSpPr/>
          <p:nvPr/>
        </p:nvSpPr>
        <p:spPr>
          <a:xfrm>
            <a:off x="9947808" y="5634446"/>
            <a:ext cx="202011" cy="22075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メモ 36">
            <a:extLst>
              <a:ext uri="{FF2B5EF4-FFF2-40B4-BE49-F238E27FC236}">
                <a16:creationId xmlns:a16="http://schemas.microsoft.com/office/drawing/2014/main" id="{09ED7AD6-BAF0-EF44-AF36-895C61EE4E2D}"/>
              </a:ext>
            </a:extLst>
          </p:cNvPr>
          <p:cNvSpPr/>
          <p:nvPr/>
        </p:nvSpPr>
        <p:spPr>
          <a:xfrm>
            <a:off x="9519539" y="4920234"/>
            <a:ext cx="202011" cy="22075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メモ 37">
            <a:extLst>
              <a:ext uri="{FF2B5EF4-FFF2-40B4-BE49-F238E27FC236}">
                <a16:creationId xmlns:a16="http://schemas.microsoft.com/office/drawing/2014/main" id="{CC69C6AE-DD5B-8E45-984B-01F0FD8477A7}"/>
              </a:ext>
            </a:extLst>
          </p:cNvPr>
          <p:cNvSpPr/>
          <p:nvPr/>
        </p:nvSpPr>
        <p:spPr>
          <a:xfrm>
            <a:off x="10391899" y="4926053"/>
            <a:ext cx="202011" cy="22075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85737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a:t>既存手法の問題点</a:t>
            </a:r>
            <a:endParaRPr kumimoji="1" lang="ja-JP" altLang="en-US" dirty="0"/>
          </a:p>
        </p:txBody>
      </p:sp>
      <p:sp>
        <p:nvSpPr>
          <p:cNvPr id="3" name="コンテンツ プレースホルダー 2"/>
          <p:cNvSpPr>
            <a:spLocks noGrp="1"/>
          </p:cNvSpPr>
          <p:nvPr>
            <p:ph idx="1"/>
          </p:nvPr>
        </p:nvSpPr>
        <p:spPr>
          <a:xfrm>
            <a:off x="1372499" y="1453242"/>
            <a:ext cx="9601200" cy="3495331"/>
          </a:xfrm>
        </p:spPr>
        <p:txBody>
          <a:bodyPr>
            <a:normAutofit fontScale="92500" lnSpcReduction="10000"/>
          </a:bodyPr>
          <a:lstStyle/>
          <a:p>
            <a:r>
              <a:rPr kumimoji="1" lang="ja-JP" altLang="en-US"/>
              <a:t>需要が低いと複製が少ない</a:t>
            </a:r>
            <a:endParaRPr kumimoji="1" lang="en-US" altLang="ja-JP" dirty="0"/>
          </a:p>
          <a:p>
            <a:pPr lvl="1"/>
            <a:r>
              <a:rPr kumimoji="1" lang="ja-JP" altLang="en-US"/>
              <a:t>複製が少ないと，情報がネットワークから消滅しやすい</a:t>
            </a:r>
            <a:endParaRPr kumimoji="1" lang="en-US" altLang="ja-JP" dirty="0"/>
          </a:p>
          <a:p>
            <a:pPr lvl="2"/>
            <a:endParaRPr lang="en-US" altLang="ja-JP" dirty="0"/>
          </a:p>
          <a:p>
            <a:r>
              <a:rPr lang="ja-JP" altLang="en-US"/>
              <a:t>低需要・高必要性の情報が消滅しやすい</a:t>
            </a:r>
            <a:endParaRPr lang="en-US" altLang="ja-JP" dirty="0"/>
          </a:p>
          <a:p>
            <a:pPr lvl="1"/>
            <a:r>
              <a:rPr lang="ja-JP" altLang="en-US"/>
              <a:t>必要性</a:t>
            </a:r>
            <a:r>
              <a:rPr lang="ja-JP" altLang="en-US" dirty="0"/>
              <a:t>の高い</a:t>
            </a:r>
            <a:r>
              <a:rPr lang="ja-JP" altLang="en-US"/>
              <a:t>情報は，一定</a:t>
            </a:r>
            <a:r>
              <a:rPr lang="ja-JP" altLang="en-US" dirty="0"/>
              <a:t>期間ネットワークに保持させておくべき</a:t>
            </a:r>
            <a:endParaRPr lang="en-US" altLang="ja-JP" dirty="0"/>
          </a:p>
          <a:p>
            <a:pPr marL="914400" lvl="2" indent="0">
              <a:buNone/>
            </a:pPr>
            <a:r>
              <a:rPr lang="ja-JP" altLang="en-US" dirty="0"/>
              <a:t>⇨低需要情報の生存を考慮した複製</a:t>
            </a:r>
            <a:r>
              <a:rPr lang="ja-JP" altLang="en-US"/>
              <a:t>配置手法の提案</a:t>
            </a:r>
            <a:endParaRPr kumimoji="1" lang="en-US" altLang="ja-JP" dirty="0"/>
          </a:p>
        </p:txBody>
      </p:sp>
      <p:sp>
        <p:nvSpPr>
          <p:cNvPr id="4" name="スライド番号プレースホルダー 3"/>
          <p:cNvSpPr>
            <a:spLocks noGrp="1"/>
          </p:cNvSpPr>
          <p:nvPr>
            <p:ph type="sldNum" sz="quarter" idx="12"/>
          </p:nvPr>
        </p:nvSpPr>
        <p:spPr/>
        <p:txBody>
          <a:bodyPr/>
          <a:lstStyle/>
          <a:p>
            <a:fld id="{174B259E-A4AB-4FC2-896B-65961FDB8F0F}" type="slidenum">
              <a:rPr kumimoji="1" lang="ja-JP" altLang="en-US" b="1" smtClean="0"/>
              <a:t>5</a:t>
            </a:fld>
            <a:endParaRPr kumimoji="1" lang="ja-JP" altLang="en-US" b="1"/>
          </a:p>
        </p:txBody>
      </p:sp>
      <p:grpSp>
        <p:nvGrpSpPr>
          <p:cNvPr id="12" name="グループ化 11">
            <a:extLst>
              <a:ext uri="{FF2B5EF4-FFF2-40B4-BE49-F238E27FC236}">
                <a16:creationId xmlns:a16="http://schemas.microsoft.com/office/drawing/2014/main" id="{9BDE0406-6E5E-AF47-B200-D26FA145DC0B}"/>
              </a:ext>
            </a:extLst>
          </p:cNvPr>
          <p:cNvGrpSpPr/>
          <p:nvPr/>
        </p:nvGrpSpPr>
        <p:grpSpPr>
          <a:xfrm>
            <a:off x="996043" y="4823993"/>
            <a:ext cx="5096480" cy="2159261"/>
            <a:chOff x="179992" y="4222483"/>
            <a:chExt cx="5706400" cy="2733787"/>
          </a:xfrm>
        </p:grpSpPr>
        <p:pic>
          <p:nvPicPr>
            <p:cNvPr id="5" name="図 4">
              <a:extLst>
                <a:ext uri="{FF2B5EF4-FFF2-40B4-BE49-F238E27FC236}">
                  <a16:creationId xmlns:a16="http://schemas.microsoft.com/office/drawing/2014/main" id="{D34BE1B7-BD93-7E40-A6BA-08AFA8DD6843}"/>
                </a:ext>
              </a:extLst>
            </p:cNvPr>
            <p:cNvPicPr>
              <a:picLocks noChangeAspect="1"/>
            </p:cNvPicPr>
            <p:nvPr/>
          </p:nvPicPr>
          <p:blipFill>
            <a:blip r:embed="rId3"/>
            <a:stretch>
              <a:fillRect/>
            </a:stretch>
          </p:blipFill>
          <p:spPr>
            <a:xfrm>
              <a:off x="3100079" y="4222483"/>
              <a:ext cx="2786313" cy="2252118"/>
            </a:xfrm>
            <a:prstGeom prst="rect">
              <a:avLst/>
            </a:prstGeom>
            <a:ln>
              <a:solidFill>
                <a:schemeClr val="tx1"/>
              </a:solidFill>
            </a:ln>
          </p:spPr>
        </p:pic>
        <p:pic>
          <p:nvPicPr>
            <p:cNvPr id="8" name="図 7">
              <a:extLst>
                <a:ext uri="{FF2B5EF4-FFF2-40B4-BE49-F238E27FC236}">
                  <a16:creationId xmlns:a16="http://schemas.microsoft.com/office/drawing/2014/main" id="{809E1318-7C1A-FD4E-9962-9E2B439BCA49}"/>
                </a:ext>
              </a:extLst>
            </p:cNvPr>
            <p:cNvPicPr>
              <a:picLocks noChangeAspect="1"/>
            </p:cNvPicPr>
            <p:nvPr/>
          </p:nvPicPr>
          <p:blipFill>
            <a:blip r:embed="rId4"/>
            <a:stretch>
              <a:fillRect/>
            </a:stretch>
          </p:blipFill>
          <p:spPr>
            <a:xfrm>
              <a:off x="179992" y="4222483"/>
              <a:ext cx="2697455" cy="2235729"/>
            </a:xfrm>
            <a:prstGeom prst="rect">
              <a:avLst/>
            </a:prstGeom>
            <a:ln>
              <a:solidFill>
                <a:schemeClr val="tx1"/>
              </a:solidFill>
            </a:ln>
          </p:spPr>
        </p:pic>
        <p:sp>
          <p:nvSpPr>
            <p:cNvPr id="9" name="テキスト ボックス 8">
              <a:extLst>
                <a:ext uri="{FF2B5EF4-FFF2-40B4-BE49-F238E27FC236}">
                  <a16:creationId xmlns:a16="http://schemas.microsoft.com/office/drawing/2014/main" id="{7E527654-3D79-C140-909C-94EED9F20D0E}"/>
                </a:ext>
              </a:extLst>
            </p:cNvPr>
            <p:cNvSpPr txBox="1"/>
            <p:nvPr/>
          </p:nvSpPr>
          <p:spPr>
            <a:xfrm>
              <a:off x="2104551" y="6488668"/>
              <a:ext cx="2208621" cy="467602"/>
            </a:xfrm>
            <a:prstGeom prst="rect">
              <a:avLst/>
            </a:prstGeom>
            <a:noFill/>
          </p:spPr>
          <p:txBody>
            <a:bodyPr wrap="square" rtlCol="0">
              <a:spAutoFit/>
            </a:bodyPr>
            <a:lstStyle/>
            <a:p>
              <a:r>
                <a:rPr kumimoji="1" lang="ja-JP" altLang="en-US"/>
                <a:t>需要が高い場合</a:t>
              </a:r>
            </a:p>
          </p:txBody>
        </p:sp>
        <p:sp>
          <p:nvSpPr>
            <p:cNvPr id="13" name="右矢印 12">
              <a:extLst>
                <a:ext uri="{FF2B5EF4-FFF2-40B4-BE49-F238E27FC236}">
                  <a16:creationId xmlns:a16="http://schemas.microsoft.com/office/drawing/2014/main" id="{849E9A4E-03F7-D245-B42D-600FBED6149A}"/>
                </a:ext>
              </a:extLst>
            </p:cNvPr>
            <p:cNvSpPr/>
            <p:nvPr/>
          </p:nvSpPr>
          <p:spPr>
            <a:xfrm>
              <a:off x="2692781" y="5335298"/>
              <a:ext cx="689810" cy="449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メモ 14">
              <a:extLst>
                <a:ext uri="{FF2B5EF4-FFF2-40B4-BE49-F238E27FC236}">
                  <a16:creationId xmlns:a16="http://schemas.microsoft.com/office/drawing/2014/main" id="{31F63C16-5137-0D41-A58D-517824E6D533}"/>
                </a:ext>
              </a:extLst>
            </p:cNvPr>
            <p:cNvSpPr/>
            <p:nvPr/>
          </p:nvSpPr>
          <p:spPr>
            <a:xfrm>
              <a:off x="1437828" y="5099982"/>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メモ 15">
              <a:extLst>
                <a:ext uri="{FF2B5EF4-FFF2-40B4-BE49-F238E27FC236}">
                  <a16:creationId xmlns:a16="http://schemas.microsoft.com/office/drawing/2014/main" id="{DEC55D9E-80A1-0640-9FE9-C52B88586960}"/>
                </a:ext>
              </a:extLst>
            </p:cNvPr>
            <p:cNvSpPr/>
            <p:nvPr/>
          </p:nvSpPr>
          <p:spPr>
            <a:xfrm>
              <a:off x="4337411" y="5099982"/>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メモ 16">
              <a:extLst>
                <a:ext uri="{FF2B5EF4-FFF2-40B4-BE49-F238E27FC236}">
                  <a16:creationId xmlns:a16="http://schemas.microsoft.com/office/drawing/2014/main" id="{D2976204-96BB-7E4D-A41C-2A751A2D9779}"/>
                </a:ext>
              </a:extLst>
            </p:cNvPr>
            <p:cNvSpPr/>
            <p:nvPr/>
          </p:nvSpPr>
          <p:spPr>
            <a:xfrm>
              <a:off x="4881989" y="4496507"/>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メモ 17">
              <a:extLst>
                <a:ext uri="{FF2B5EF4-FFF2-40B4-BE49-F238E27FC236}">
                  <a16:creationId xmlns:a16="http://schemas.microsoft.com/office/drawing/2014/main" id="{CF32905A-0566-144E-A959-22B5B3CE1D86}"/>
                </a:ext>
              </a:extLst>
            </p:cNvPr>
            <p:cNvSpPr/>
            <p:nvPr/>
          </p:nvSpPr>
          <p:spPr>
            <a:xfrm>
              <a:off x="4321055" y="4298522"/>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メモ 18">
              <a:extLst>
                <a:ext uri="{FF2B5EF4-FFF2-40B4-BE49-F238E27FC236}">
                  <a16:creationId xmlns:a16="http://schemas.microsoft.com/office/drawing/2014/main" id="{BFE9097D-0652-0649-9BB9-41BF70B7193D}"/>
                </a:ext>
              </a:extLst>
            </p:cNvPr>
            <p:cNvSpPr/>
            <p:nvPr/>
          </p:nvSpPr>
          <p:spPr>
            <a:xfrm>
              <a:off x="3877587" y="4672362"/>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メモ 19">
              <a:extLst>
                <a:ext uri="{FF2B5EF4-FFF2-40B4-BE49-F238E27FC236}">
                  <a16:creationId xmlns:a16="http://schemas.microsoft.com/office/drawing/2014/main" id="{725406CE-9485-4A43-8633-6F9E6207352F}"/>
                </a:ext>
              </a:extLst>
            </p:cNvPr>
            <p:cNvSpPr/>
            <p:nvPr/>
          </p:nvSpPr>
          <p:spPr>
            <a:xfrm>
              <a:off x="3214975" y="5094400"/>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メモ 20">
              <a:extLst>
                <a:ext uri="{FF2B5EF4-FFF2-40B4-BE49-F238E27FC236}">
                  <a16:creationId xmlns:a16="http://schemas.microsoft.com/office/drawing/2014/main" id="{01247823-53BE-CE41-9925-843C9F1399E8}"/>
                </a:ext>
              </a:extLst>
            </p:cNvPr>
            <p:cNvSpPr/>
            <p:nvPr/>
          </p:nvSpPr>
          <p:spPr>
            <a:xfrm>
              <a:off x="3547016" y="5484811"/>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メモ 21">
              <a:extLst>
                <a:ext uri="{FF2B5EF4-FFF2-40B4-BE49-F238E27FC236}">
                  <a16:creationId xmlns:a16="http://schemas.microsoft.com/office/drawing/2014/main" id="{7D919EEB-9D22-EE4D-B640-F5A6308B1F2A}"/>
                </a:ext>
              </a:extLst>
            </p:cNvPr>
            <p:cNvSpPr/>
            <p:nvPr/>
          </p:nvSpPr>
          <p:spPr>
            <a:xfrm>
              <a:off x="4072847" y="5559887"/>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メモ 22">
              <a:extLst>
                <a:ext uri="{FF2B5EF4-FFF2-40B4-BE49-F238E27FC236}">
                  <a16:creationId xmlns:a16="http://schemas.microsoft.com/office/drawing/2014/main" id="{F67C25C7-2977-634E-872F-9081BC944770}"/>
                </a:ext>
              </a:extLst>
            </p:cNvPr>
            <p:cNvSpPr/>
            <p:nvPr/>
          </p:nvSpPr>
          <p:spPr>
            <a:xfrm>
              <a:off x="4313172" y="6158681"/>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メモ 23">
              <a:extLst>
                <a:ext uri="{FF2B5EF4-FFF2-40B4-BE49-F238E27FC236}">
                  <a16:creationId xmlns:a16="http://schemas.microsoft.com/office/drawing/2014/main" id="{E201F006-E5AE-174E-BBE9-73D1D92158B2}"/>
                </a:ext>
              </a:extLst>
            </p:cNvPr>
            <p:cNvSpPr/>
            <p:nvPr/>
          </p:nvSpPr>
          <p:spPr>
            <a:xfrm>
              <a:off x="4851292" y="5661450"/>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メモ 24">
              <a:extLst>
                <a:ext uri="{FF2B5EF4-FFF2-40B4-BE49-F238E27FC236}">
                  <a16:creationId xmlns:a16="http://schemas.microsoft.com/office/drawing/2014/main" id="{A6B59C0A-2673-DF46-B014-3572B21F4597}"/>
                </a:ext>
              </a:extLst>
            </p:cNvPr>
            <p:cNvSpPr/>
            <p:nvPr/>
          </p:nvSpPr>
          <p:spPr>
            <a:xfrm>
              <a:off x="5489283" y="5094400"/>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9" name="グループ化 28">
            <a:extLst>
              <a:ext uri="{FF2B5EF4-FFF2-40B4-BE49-F238E27FC236}">
                <a16:creationId xmlns:a16="http://schemas.microsoft.com/office/drawing/2014/main" id="{49F80A64-F7F7-2144-A1C0-44CD737688A8}"/>
              </a:ext>
            </a:extLst>
          </p:cNvPr>
          <p:cNvGrpSpPr/>
          <p:nvPr/>
        </p:nvGrpSpPr>
        <p:grpSpPr>
          <a:xfrm>
            <a:off x="6615293" y="4823994"/>
            <a:ext cx="5443972" cy="2048754"/>
            <a:chOff x="6458100" y="4206672"/>
            <a:chExt cx="5601165" cy="2666076"/>
          </a:xfrm>
        </p:grpSpPr>
        <p:pic>
          <p:nvPicPr>
            <p:cNvPr id="6" name="図 5">
              <a:extLst>
                <a:ext uri="{FF2B5EF4-FFF2-40B4-BE49-F238E27FC236}">
                  <a16:creationId xmlns:a16="http://schemas.microsoft.com/office/drawing/2014/main" id="{8A758EB4-C554-C944-A13D-C967CF205E48}"/>
                </a:ext>
              </a:extLst>
            </p:cNvPr>
            <p:cNvPicPr>
              <a:picLocks noChangeAspect="1"/>
            </p:cNvPicPr>
            <p:nvPr/>
          </p:nvPicPr>
          <p:blipFill>
            <a:blip r:embed="rId5"/>
            <a:stretch>
              <a:fillRect/>
            </a:stretch>
          </p:blipFill>
          <p:spPr>
            <a:xfrm>
              <a:off x="9347165" y="4206672"/>
              <a:ext cx="2712100" cy="2252118"/>
            </a:xfrm>
            <a:prstGeom prst="rect">
              <a:avLst/>
            </a:prstGeom>
            <a:ln>
              <a:solidFill>
                <a:schemeClr val="tx1"/>
              </a:solidFill>
            </a:ln>
          </p:spPr>
        </p:pic>
        <p:pic>
          <p:nvPicPr>
            <p:cNvPr id="7" name="図 6">
              <a:extLst>
                <a:ext uri="{FF2B5EF4-FFF2-40B4-BE49-F238E27FC236}">
                  <a16:creationId xmlns:a16="http://schemas.microsoft.com/office/drawing/2014/main" id="{C1BC4A73-1466-A646-ABA7-0966A992B8A6}"/>
                </a:ext>
              </a:extLst>
            </p:cNvPr>
            <p:cNvPicPr>
              <a:picLocks noChangeAspect="1"/>
            </p:cNvPicPr>
            <p:nvPr/>
          </p:nvPicPr>
          <p:blipFill>
            <a:blip r:embed="rId6"/>
            <a:stretch>
              <a:fillRect/>
            </a:stretch>
          </p:blipFill>
          <p:spPr>
            <a:xfrm>
              <a:off x="6458100" y="4219916"/>
              <a:ext cx="2716153" cy="2252118"/>
            </a:xfrm>
            <a:prstGeom prst="rect">
              <a:avLst/>
            </a:prstGeom>
            <a:ln>
              <a:solidFill>
                <a:schemeClr val="tx1"/>
              </a:solidFill>
            </a:ln>
          </p:spPr>
        </p:pic>
        <p:sp>
          <p:nvSpPr>
            <p:cNvPr id="10" name="テキスト ボックス 9">
              <a:extLst>
                <a:ext uri="{FF2B5EF4-FFF2-40B4-BE49-F238E27FC236}">
                  <a16:creationId xmlns:a16="http://schemas.microsoft.com/office/drawing/2014/main" id="{F0A7EA23-3EF9-C941-AE1C-DE98F866096D}"/>
                </a:ext>
              </a:extLst>
            </p:cNvPr>
            <p:cNvSpPr txBox="1"/>
            <p:nvPr/>
          </p:nvSpPr>
          <p:spPr>
            <a:xfrm>
              <a:off x="8360462" y="6503416"/>
              <a:ext cx="1800493" cy="369332"/>
            </a:xfrm>
            <a:prstGeom prst="rect">
              <a:avLst/>
            </a:prstGeom>
            <a:noFill/>
          </p:spPr>
          <p:txBody>
            <a:bodyPr wrap="none" rtlCol="0">
              <a:spAutoFit/>
            </a:bodyPr>
            <a:lstStyle/>
            <a:p>
              <a:r>
                <a:rPr kumimoji="1" lang="ja-JP" altLang="en-US"/>
                <a:t>需要が低い場合</a:t>
              </a:r>
            </a:p>
          </p:txBody>
        </p:sp>
        <p:sp>
          <p:nvSpPr>
            <p:cNvPr id="14" name="右矢印 13">
              <a:extLst>
                <a:ext uri="{FF2B5EF4-FFF2-40B4-BE49-F238E27FC236}">
                  <a16:creationId xmlns:a16="http://schemas.microsoft.com/office/drawing/2014/main" id="{2A50F3E2-286F-F743-BBC1-5A40C5A6A68B}"/>
                </a:ext>
              </a:extLst>
            </p:cNvPr>
            <p:cNvSpPr/>
            <p:nvPr/>
          </p:nvSpPr>
          <p:spPr>
            <a:xfrm>
              <a:off x="8915804" y="5363290"/>
              <a:ext cx="689810" cy="449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メモ 25">
              <a:extLst>
                <a:ext uri="{FF2B5EF4-FFF2-40B4-BE49-F238E27FC236}">
                  <a16:creationId xmlns:a16="http://schemas.microsoft.com/office/drawing/2014/main" id="{849E59E4-BE85-DA4E-A54F-9B39582407F6}"/>
                </a:ext>
              </a:extLst>
            </p:cNvPr>
            <p:cNvSpPr/>
            <p:nvPr/>
          </p:nvSpPr>
          <p:spPr>
            <a:xfrm>
              <a:off x="7694368" y="5026638"/>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メモ 26">
              <a:extLst>
                <a:ext uri="{FF2B5EF4-FFF2-40B4-BE49-F238E27FC236}">
                  <a16:creationId xmlns:a16="http://schemas.microsoft.com/office/drawing/2014/main" id="{939632FD-3691-2A4F-A492-BCFAA0D777DF}"/>
                </a:ext>
              </a:extLst>
            </p:cNvPr>
            <p:cNvSpPr/>
            <p:nvPr/>
          </p:nvSpPr>
          <p:spPr>
            <a:xfrm>
              <a:off x="10598659" y="5056867"/>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メモ 27">
              <a:extLst>
                <a:ext uri="{FF2B5EF4-FFF2-40B4-BE49-F238E27FC236}">
                  <a16:creationId xmlns:a16="http://schemas.microsoft.com/office/drawing/2014/main" id="{4B3AFEFE-39E0-0040-840A-2E8B510EA5ED}"/>
                </a:ext>
              </a:extLst>
            </p:cNvPr>
            <p:cNvSpPr/>
            <p:nvPr/>
          </p:nvSpPr>
          <p:spPr>
            <a:xfrm>
              <a:off x="11804417" y="5078218"/>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下矢印 10">
            <a:extLst>
              <a:ext uri="{FF2B5EF4-FFF2-40B4-BE49-F238E27FC236}">
                <a16:creationId xmlns:a16="http://schemas.microsoft.com/office/drawing/2014/main" id="{6E819585-B0B0-9648-9D77-F121E2A54674}"/>
              </a:ext>
            </a:extLst>
          </p:cNvPr>
          <p:cNvSpPr/>
          <p:nvPr/>
        </p:nvSpPr>
        <p:spPr>
          <a:xfrm>
            <a:off x="5702105" y="2367644"/>
            <a:ext cx="787790" cy="6538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94374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a:t>関連研究</a:t>
            </a:r>
            <a:r>
              <a:rPr lang="en-US" altLang="ja-JP" dirty="0"/>
              <a:t>[1]</a:t>
            </a:r>
            <a:endParaRPr kumimoji="1" lang="ja-JP" altLang="en-US" dirty="0"/>
          </a:p>
        </p:txBody>
      </p:sp>
      <p:sp>
        <p:nvSpPr>
          <p:cNvPr id="3" name="コンテンツ プレースホルダー 2"/>
          <p:cNvSpPr>
            <a:spLocks noGrp="1"/>
          </p:cNvSpPr>
          <p:nvPr>
            <p:ph idx="1"/>
          </p:nvPr>
        </p:nvSpPr>
        <p:spPr>
          <a:xfrm>
            <a:off x="838200" y="1289957"/>
            <a:ext cx="8201234" cy="5263947"/>
          </a:xfrm>
        </p:spPr>
        <p:txBody>
          <a:bodyPr>
            <a:normAutofit fontScale="77500" lnSpcReduction="20000"/>
          </a:bodyPr>
          <a:lstStyle/>
          <a:p>
            <a:r>
              <a:rPr lang="ja-JP" altLang="en-US" sz="4100" dirty="0"/>
              <a:t>低需要データの生存を考慮した複製配置</a:t>
            </a:r>
            <a:endParaRPr lang="en-US" altLang="ja-JP" sz="4100" dirty="0"/>
          </a:p>
          <a:p>
            <a:pPr lvl="1"/>
            <a:r>
              <a:rPr lang="ja-JP" altLang="en-US" sz="3500" dirty="0"/>
              <a:t>データ要求時の複製配置手法は</a:t>
            </a:r>
            <a:r>
              <a:rPr lang="en-US" altLang="ja-JP" sz="3500" dirty="0"/>
              <a:t> Owner Replication</a:t>
            </a:r>
          </a:p>
          <a:p>
            <a:pPr lvl="1"/>
            <a:r>
              <a:rPr lang="ja-JP" altLang="en-US" sz="3500" dirty="0"/>
              <a:t>需要予測を行い，事前に低需要データなの</a:t>
            </a:r>
            <a:r>
              <a:rPr lang="ja-JP" altLang="en-US" sz="3500" dirty="0" smtClean="0"/>
              <a:t>か</a:t>
            </a:r>
            <a:endParaRPr lang="en-US" altLang="ja-JP" sz="3500" dirty="0" smtClean="0"/>
          </a:p>
          <a:p>
            <a:pPr marL="530352" lvl="1" indent="0">
              <a:buNone/>
            </a:pPr>
            <a:r>
              <a:rPr lang="en-US" altLang="ja-JP" sz="3500" dirty="0"/>
              <a:t>	</a:t>
            </a:r>
            <a:r>
              <a:rPr lang="ja-JP" altLang="en-US" sz="3500" dirty="0" smtClean="0"/>
              <a:t>判定</a:t>
            </a:r>
            <a:endParaRPr lang="en-US" altLang="ja-JP" sz="3500" dirty="0"/>
          </a:p>
          <a:p>
            <a:pPr lvl="2"/>
            <a:r>
              <a:rPr lang="ja-JP" altLang="en-US" sz="3200" dirty="0"/>
              <a:t>低需要と判定されたデータは，データ</a:t>
            </a:r>
            <a:r>
              <a:rPr lang="ja-JP" altLang="en-US" sz="3200" dirty="0" smtClean="0"/>
              <a:t>要求</a:t>
            </a:r>
            <a:r>
              <a:rPr lang="ja-JP" altLang="en-US" sz="3200" dirty="0" smtClean="0"/>
              <a:t>が</a:t>
            </a:r>
            <a:endParaRPr lang="en-US" altLang="ja-JP" sz="3200" dirty="0" smtClean="0"/>
          </a:p>
          <a:p>
            <a:pPr marL="987552" lvl="2" indent="0">
              <a:buNone/>
            </a:pPr>
            <a:r>
              <a:rPr lang="ja-JP" altLang="en-US" sz="3200" dirty="0"/>
              <a:t>　</a:t>
            </a:r>
            <a:r>
              <a:rPr lang="ja-JP" altLang="en-US" sz="3200" dirty="0" smtClean="0"/>
              <a:t> なくて</a:t>
            </a:r>
            <a:r>
              <a:rPr lang="ja-JP" altLang="en-US" sz="3200" dirty="0"/>
              <a:t>も，ノードの信頼度を元に複製配置</a:t>
            </a:r>
            <a:endParaRPr lang="en-US" altLang="ja-JP" sz="3200" dirty="0"/>
          </a:p>
          <a:p>
            <a:pPr lvl="2"/>
            <a:endParaRPr lang="en-US" altLang="ja-JP" dirty="0"/>
          </a:p>
          <a:p>
            <a:r>
              <a:rPr lang="ja-JP" altLang="en-US" sz="4100" dirty="0"/>
              <a:t>問題点</a:t>
            </a:r>
            <a:endParaRPr lang="en-US" altLang="ja-JP" sz="4100" dirty="0"/>
          </a:p>
          <a:p>
            <a:pPr lvl="1"/>
            <a:r>
              <a:rPr lang="ja-JP" altLang="en-US" sz="3500" dirty="0"/>
              <a:t>ピュア型</a:t>
            </a:r>
            <a:r>
              <a:rPr lang="en-US" altLang="ja-JP" sz="3500" dirty="0"/>
              <a:t>P2P</a:t>
            </a:r>
            <a:r>
              <a:rPr lang="ja-JP" altLang="en-US" sz="3500" dirty="0"/>
              <a:t>ネットワークでの実験は</a:t>
            </a:r>
            <a:r>
              <a:rPr lang="ja-JP" altLang="en-US" sz="3500" dirty="0" smtClean="0"/>
              <a:t>行われて</a:t>
            </a:r>
            <a:endParaRPr lang="en-US" altLang="ja-JP" sz="3500" dirty="0" smtClean="0"/>
          </a:p>
          <a:p>
            <a:pPr marL="530352" lvl="1" indent="0">
              <a:buNone/>
            </a:pPr>
            <a:r>
              <a:rPr lang="en-US" altLang="ja-JP" sz="3500" dirty="0"/>
              <a:t>	</a:t>
            </a:r>
            <a:r>
              <a:rPr lang="ja-JP" altLang="en-US" sz="3500" dirty="0" smtClean="0"/>
              <a:t>いない</a:t>
            </a:r>
            <a:endParaRPr lang="en-US" altLang="ja-JP" sz="3500" dirty="0"/>
          </a:p>
          <a:p>
            <a:pPr lvl="1"/>
            <a:r>
              <a:rPr lang="ja-JP" altLang="en-US" sz="3500" dirty="0"/>
              <a:t>ストレージ使用量の増加</a:t>
            </a:r>
            <a:endParaRPr lang="en-US" altLang="ja-JP" sz="3500" dirty="0"/>
          </a:p>
          <a:p>
            <a:pPr lvl="1"/>
            <a:r>
              <a:rPr lang="ja-JP" altLang="en-US" sz="3500" dirty="0"/>
              <a:t>ノードの参加・離脱が考慮されて</a:t>
            </a:r>
            <a:r>
              <a:rPr lang="ja-JP" altLang="en-US" sz="3500" dirty="0" smtClean="0"/>
              <a:t>いない</a:t>
            </a:r>
            <a:endParaRPr lang="en-US" altLang="ja-JP" dirty="0"/>
          </a:p>
          <a:p>
            <a:pPr lvl="1"/>
            <a:endParaRPr kumimoji="1" lang="en-US" altLang="ja-JP" dirty="0"/>
          </a:p>
        </p:txBody>
      </p:sp>
      <p:sp>
        <p:nvSpPr>
          <p:cNvPr id="5" name="スライド番号プレースホルダー 4"/>
          <p:cNvSpPr>
            <a:spLocks noGrp="1"/>
          </p:cNvSpPr>
          <p:nvPr>
            <p:ph type="sldNum" sz="quarter" idx="12"/>
          </p:nvPr>
        </p:nvSpPr>
        <p:spPr/>
        <p:txBody>
          <a:bodyPr/>
          <a:lstStyle/>
          <a:p>
            <a:fld id="{174B259E-A4AB-4FC2-896B-65961FDB8F0F}" type="slidenum">
              <a:rPr kumimoji="1" lang="ja-JP" altLang="en-US" b="1" smtClean="0"/>
              <a:t>6</a:t>
            </a:fld>
            <a:endParaRPr kumimoji="1" lang="ja-JP" altLang="en-US" b="1" dirty="0"/>
          </a:p>
        </p:txBody>
      </p:sp>
      <p:sp>
        <p:nvSpPr>
          <p:cNvPr id="8" name="テキスト ボックス 7">
            <a:extLst>
              <a:ext uri="{FF2B5EF4-FFF2-40B4-BE49-F238E27FC236}">
                <a16:creationId xmlns:a16="http://schemas.microsoft.com/office/drawing/2014/main" id="{1E5ECD34-605A-3E42-9E26-84CDA4DCFD3D}"/>
              </a:ext>
            </a:extLst>
          </p:cNvPr>
          <p:cNvSpPr txBox="1"/>
          <p:nvPr/>
        </p:nvSpPr>
        <p:spPr>
          <a:xfrm>
            <a:off x="1990092" y="6553905"/>
            <a:ext cx="8211815" cy="307777"/>
          </a:xfrm>
          <a:prstGeom prst="rect">
            <a:avLst/>
          </a:prstGeom>
          <a:noFill/>
        </p:spPr>
        <p:txBody>
          <a:bodyPr wrap="square" rtlCol="0">
            <a:spAutoFit/>
          </a:bodyPr>
          <a:lstStyle/>
          <a:p>
            <a:r>
              <a:rPr kumimoji="1" lang="en-US" altLang="ja-JP" sz="1400" dirty="0"/>
              <a:t>[1]</a:t>
            </a:r>
            <a:r>
              <a:rPr kumimoji="1" lang="ja-JP" altLang="en-US" sz="1400" dirty="0"/>
              <a:t>影山潤ら</a:t>
            </a:r>
            <a:r>
              <a:rPr kumimoji="1" lang="en-US" altLang="ja-JP" sz="1400" dirty="0"/>
              <a:t>, </a:t>
            </a:r>
            <a:r>
              <a:rPr lang="en-US" altLang="ja-JP" sz="1400" dirty="0"/>
              <a:t>“P2P </a:t>
            </a:r>
            <a:r>
              <a:rPr lang="ja-JP" altLang="en-US" sz="1400" dirty="0"/>
              <a:t>ネットワークにおけるファイル消失を防ぐ複製配置手法</a:t>
            </a:r>
            <a:r>
              <a:rPr lang="en-US" altLang="ja-JP" sz="1400" dirty="0"/>
              <a:t>”, DEIM Forum 2009 C9</a:t>
            </a:r>
          </a:p>
        </p:txBody>
      </p:sp>
      <p:sp>
        <p:nvSpPr>
          <p:cNvPr id="10" name="正方形/長方形 9">
            <a:extLst>
              <a:ext uri="{FF2B5EF4-FFF2-40B4-BE49-F238E27FC236}">
                <a16:creationId xmlns:a16="http://schemas.microsoft.com/office/drawing/2014/main" id="{D4C7E4EB-E8AE-3C47-BC8C-1837CD27DCC3}"/>
              </a:ext>
            </a:extLst>
          </p:cNvPr>
          <p:cNvSpPr/>
          <p:nvPr/>
        </p:nvSpPr>
        <p:spPr>
          <a:xfrm>
            <a:off x="9496926" y="3144253"/>
            <a:ext cx="1856874" cy="184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98F11733-2A0A-BB4B-8AD0-21034BD95CD3}"/>
              </a:ext>
            </a:extLst>
          </p:cNvPr>
          <p:cNvSpPr txBox="1"/>
          <p:nvPr/>
        </p:nvSpPr>
        <p:spPr>
          <a:xfrm>
            <a:off x="8844616" y="3627043"/>
            <a:ext cx="3103735" cy="307777"/>
          </a:xfrm>
          <a:prstGeom prst="rect">
            <a:avLst/>
          </a:prstGeom>
          <a:noFill/>
        </p:spPr>
        <p:txBody>
          <a:bodyPr wrap="none" rtlCol="0">
            <a:spAutoFit/>
          </a:bodyPr>
          <a:lstStyle/>
          <a:p>
            <a:r>
              <a:rPr kumimoji="1" lang="ja-JP" altLang="en-US" sz="1400" dirty="0"/>
              <a:t>スーパーノード型</a:t>
            </a:r>
            <a:r>
              <a:rPr kumimoji="1" lang="en-US" altLang="ja-JP" sz="1400" dirty="0"/>
              <a:t>P2P</a:t>
            </a:r>
            <a:r>
              <a:rPr kumimoji="1" lang="ja-JP" altLang="en-US" sz="1400" dirty="0"/>
              <a:t>ネットワーク</a:t>
            </a:r>
          </a:p>
        </p:txBody>
      </p:sp>
      <p:pic>
        <p:nvPicPr>
          <p:cNvPr id="4" name="図 3"/>
          <p:cNvPicPr>
            <a:picLocks noChangeAspect="1"/>
          </p:cNvPicPr>
          <p:nvPr/>
        </p:nvPicPr>
        <p:blipFill>
          <a:blip r:embed="rId3"/>
          <a:stretch>
            <a:fillRect/>
          </a:stretch>
        </p:blipFill>
        <p:spPr>
          <a:xfrm>
            <a:off x="9023437" y="650789"/>
            <a:ext cx="2701591" cy="2944787"/>
          </a:xfrm>
          <a:prstGeom prst="rect">
            <a:avLst/>
          </a:prstGeom>
        </p:spPr>
      </p:pic>
      <p:pic>
        <p:nvPicPr>
          <p:cNvPr id="9" name="図 8"/>
          <p:cNvPicPr>
            <a:picLocks noChangeAspect="1"/>
          </p:cNvPicPr>
          <p:nvPr/>
        </p:nvPicPr>
        <p:blipFill>
          <a:blip r:embed="rId4"/>
          <a:stretch>
            <a:fillRect/>
          </a:stretch>
        </p:blipFill>
        <p:spPr>
          <a:xfrm>
            <a:off x="9023437" y="3966287"/>
            <a:ext cx="3163120" cy="2271270"/>
          </a:xfrm>
          <a:prstGeom prst="rect">
            <a:avLst/>
          </a:prstGeom>
        </p:spPr>
      </p:pic>
      <p:sp>
        <p:nvSpPr>
          <p:cNvPr id="13" name="テキスト ボックス 12">
            <a:extLst>
              <a:ext uri="{FF2B5EF4-FFF2-40B4-BE49-F238E27FC236}">
                <a16:creationId xmlns:a16="http://schemas.microsoft.com/office/drawing/2014/main" id="{32F9E9A9-CA88-DE4A-AAA3-6945964081BA}"/>
              </a:ext>
            </a:extLst>
          </p:cNvPr>
          <p:cNvSpPr txBox="1"/>
          <p:nvPr/>
        </p:nvSpPr>
        <p:spPr>
          <a:xfrm>
            <a:off x="9221512" y="6213775"/>
            <a:ext cx="2305439" cy="307777"/>
          </a:xfrm>
          <a:prstGeom prst="rect">
            <a:avLst/>
          </a:prstGeom>
          <a:noFill/>
        </p:spPr>
        <p:txBody>
          <a:bodyPr wrap="none" rtlCol="0">
            <a:spAutoFit/>
          </a:bodyPr>
          <a:lstStyle/>
          <a:p>
            <a:r>
              <a:rPr kumimoji="1" lang="ja-JP" altLang="en-US" sz="1400"/>
              <a:t>ピュア型</a:t>
            </a:r>
            <a:r>
              <a:rPr kumimoji="1" lang="en-US" altLang="ja-JP" sz="1400" dirty="0"/>
              <a:t>P2P</a:t>
            </a:r>
            <a:r>
              <a:rPr kumimoji="1" lang="ja-JP" altLang="en-US" sz="1400"/>
              <a:t>ネットワーク</a:t>
            </a:r>
            <a:endParaRPr kumimoji="1" lang="ja-JP" altLang="en-US" sz="1400" dirty="0"/>
          </a:p>
        </p:txBody>
      </p:sp>
    </p:spTree>
    <p:extLst>
      <p:ext uri="{BB962C8B-B14F-4D97-AF65-F5344CB8AC3E}">
        <p14:creationId xmlns:p14="http://schemas.microsoft.com/office/powerpoint/2010/main" val="3873386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a:t>提案手法</a:t>
            </a:r>
          </a:p>
        </p:txBody>
      </p:sp>
      <p:sp>
        <p:nvSpPr>
          <p:cNvPr id="3" name="コンテンツ プレースホルダー 2"/>
          <p:cNvSpPr>
            <a:spLocks noGrp="1"/>
          </p:cNvSpPr>
          <p:nvPr>
            <p:ph idx="1"/>
          </p:nvPr>
        </p:nvSpPr>
        <p:spPr>
          <a:xfrm>
            <a:off x="1371600" y="1355271"/>
            <a:ext cx="9601200" cy="3251378"/>
          </a:xfrm>
        </p:spPr>
        <p:txBody>
          <a:bodyPr>
            <a:normAutofit fontScale="85000" lnSpcReduction="10000"/>
          </a:bodyPr>
          <a:lstStyle/>
          <a:p>
            <a:r>
              <a:rPr lang="ja-JP" altLang="en-US" dirty="0"/>
              <a:t>低需要情報を一定期間生存させる複製配置</a:t>
            </a:r>
            <a:endParaRPr lang="en-US" altLang="ja-JP" dirty="0"/>
          </a:p>
          <a:p>
            <a:pPr lvl="1"/>
            <a:r>
              <a:rPr lang="ja-JP" altLang="en-US" dirty="0"/>
              <a:t>データ要求時の複製配置手法は</a:t>
            </a:r>
            <a:r>
              <a:rPr lang="en-US" altLang="ja-JP" dirty="0"/>
              <a:t> Owner Replication</a:t>
            </a:r>
          </a:p>
          <a:p>
            <a:pPr lvl="1"/>
            <a:r>
              <a:rPr lang="ja-JP" altLang="en-US" dirty="0"/>
              <a:t>ネットワーク上の情報ごとの複製数を監視，低需要情報か判定</a:t>
            </a:r>
            <a:endParaRPr lang="en-US" altLang="ja-JP" dirty="0"/>
          </a:p>
          <a:p>
            <a:pPr lvl="2"/>
            <a:r>
              <a:rPr lang="ja-JP" altLang="en-US" dirty="0"/>
              <a:t>低需要情報はカッコウ探索を用いて別途複製配置</a:t>
            </a:r>
            <a:endParaRPr lang="en-US" altLang="ja-JP" dirty="0"/>
          </a:p>
          <a:p>
            <a:pPr lvl="3"/>
            <a:r>
              <a:rPr lang="ja-JP" altLang="en-US" dirty="0"/>
              <a:t>一定期間データ要求がないと複製配置</a:t>
            </a:r>
            <a:r>
              <a:rPr lang="ja-JP" altLang="en-US"/>
              <a:t>を取りやめ</a:t>
            </a:r>
            <a:endParaRPr lang="en-US" altLang="ja-JP" dirty="0"/>
          </a:p>
          <a:p>
            <a:pPr lvl="3"/>
            <a:endParaRPr lang="en-US" altLang="ja-JP" dirty="0"/>
          </a:p>
          <a:p>
            <a:r>
              <a:rPr lang="ja-JP" altLang="en-US"/>
              <a:t>情報を一定期間生存させつつ，ストレージ使用率を抑える</a:t>
            </a:r>
            <a:endParaRPr lang="en-US" altLang="ja-JP" dirty="0"/>
          </a:p>
          <a:p>
            <a:pPr lvl="3"/>
            <a:endParaRPr lang="en-US" altLang="ja-JP" dirty="0"/>
          </a:p>
        </p:txBody>
      </p:sp>
      <p:sp>
        <p:nvSpPr>
          <p:cNvPr id="4" name="スライド番号プレースホルダー 3"/>
          <p:cNvSpPr>
            <a:spLocks noGrp="1"/>
          </p:cNvSpPr>
          <p:nvPr>
            <p:ph type="sldNum" sz="quarter" idx="12"/>
          </p:nvPr>
        </p:nvSpPr>
        <p:spPr/>
        <p:txBody>
          <a:bodyPr/>
          <a:lstStyle/>
          <a:p>
            <a:fld id="{174B259E-A4AB-4FC2-896B-65961FDB8F0F}" type="slidenum">
              <a:rPr kumimoji="1" lang="ja-JP" altLang="en-US" b="1" smtClean="0"/>
              <a:t>7</a:t>
            </a:fld>
            <a:endParaRPr kumimoji="1" lang="ja-JP" altLang="en-US" b="1" dirty="0"/>
          </a:p>
        </p:txBody>
      </p:sp>
      <p:grpSp>
        <p:nvGrpSpPr>
          <p:cNvPr id="44" name="グループ化 43"/>
          <p:cNvGrpSpPr/>
          <p:nvPr/>
        </p:nvGrpSpPr>
        <p:grpSpPr>
          <a:xfrm>
            <a:off x="1817995" y="4606649"/>
            <a:ext cx="2945208" cy="2251351"/>
            <a:chOff x="617120" y="3837021"/>
            <a:chExt cx="3152775" cy="2884454"/>
          </a:xfrm>
        </p:grpSpPr>
        <p:pic>
          <p:nvPicPr>
            <p:cNvPr id="5" name="図 4"/>
            <p:cNvPicPr>
              <a:picLocks noChangeAspect="1"/>
            </p:cNvPicPr>
            <p:nvPr/>
          </p:nvPicPr>
          <p:blipFill>
            <a:blip r:embed="rId3"/>
            <a:stretch>
              <a:fillRect/>
            </a:stretch>
          </p:blipFill>
          <p:spPr>
            <a:xfrm>
              <a:off x="617120" y="3837021"/>
              <a:ext cx="3152775" cy="2884454"/>
            </a:xfrm>
            <a:prstGeom prst="rect">
              <a:avLst/>
            </a:prstGeom>
            <a:ln>
              <a:solidFill>
                <a:schemeClr val="tx1"/>
              </a:solidFill>
            </a:ln>
          </p:spPr>
        </p:pic>
        <p:sp>
          <p:nvSpPr>
            <p:cNvPr id="9" name="メモ 8">
              <a:extLst>
                <a:ext uri="{FF2B5EF4-FFF2-40B4-BE49-F238E27FC236}">
                  <a16:creationId xmlns:a16="http://schemas.microsoft.com/office/drawing/2014/main" id="{31F63C16-5137-0D41-A58D-517824E6D533}"/>
                </a:ext>
              </a:extLst>
            </p:cNvPr>
            <p:cNvSpPr/>
            <p:nvPr/>
          </p:nvSpPr>
          <p:spPr>
            <a:xfrm>
              <a:off x="2165267" y="5474147"/>
              <a:ext cx="161322" cy="208265"/>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メモ 15">
              <a:extLst>
                <a:ext uri="{FF2B5EF4-FFF2-40B4-BE49-F238E27FC236}">
                  <a16:creationId xmlns:a16="http://schemas.microsoft.com/office/drawing/2014/main" id="{31F63C16-5137-0D41-A58D-517824E6D533}"/>
                </a:ext>
              </a:extLst>
            </p:cNvPr>
            <p:cNvSpPr/>
            <p:nvPr/>
          </p:nvSpPr>
          <p:spPr>
            <a:xfrm>
              <a:off x="1298284" y="4406664"/>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17" name="メモ 16">
              <a:extLst>
                <a:ext uri="{FF2B5EF4-FFF2-40B4-BE49-F238E27FC236}">
                  <a16:creationId xmlns:a16="http://schemas.microsoft.com/office/drawing/2014/main" id="{31F63C16-5137-0D41-A58D-517824E6D533}"/>
                </a:ext>
              </a:extLst>
            </p:cNvPr>
            <p:cNvSpPr/>
            <p:nvPr/>
          </p:nvSpPr>
          <p:spPr>
            <a:xfrm>
              <a:off x="821994" y="5139084"/>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18" name="メモ 17">
              <a:extLst>
                <a:ext uri="{FF2B5EF4-FFF2-40B4-BE49-F238E27FC236}">
                  <a16:creationId xmlns:a16="http://schemas.microsoft.com/office/drawing/2014/main" id="{31F63C16-5137-0D41-A58D-517824E6D533}"/>
                </a:ext>
              </a:extLst>
            </p:cNvPr>
            <p:cNvSpPr/>
            <p:nvPr/>
          </p:nvSpPr>
          <p:spPr>
            <a:xfrm>
              <a:off x="2775061" y="4302531"/>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19" name="メモ 18">
              <a:extLst>
                <a:ext uri="{FF2B5EF4-FFF2-40B4-BE49-F238E27FC236}">
                  <a16:creationId xmlns:a16="http://schemas.microsoft.com/office/drawing/2014/main" id="{31F63C16-5137-0D41-A58D-517824E6D533}"/>
                </a:ext>
              </a:extLst>
            </p:cNvPr>
            <p:cNvSpPr/>
            <p:nvPr/>
          </p:nvSpPr>
          <p:spPr>
            <a:xfrm>
              <a:off x="2095869" y="3930771"/>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20" name="メモ 19">
              <a:extLst>
                <a:ext uri="{FF2B5EF4-FFF2-40B4-BE49-F238E27FC236}">
                  <a16:creationId xmlns:a16="http://schemas.microsoft.com/office/drawing/2014/main" id="{31F63C16-5137-0D41-A58D-517824E6D533}"/>
                </a:ext>
              </a:extLst>
            </p:cNvPr>
            <p:cNvSpPr/>
            <p:nvPr/>
          </p:nvSpPr>
          <p:spPr>
            <a:xfrm>
              <a:off x="3137310" y="4863863"/>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21" name="メモ 20">
              <a:extLst>
                <a:ext uri="{FF2B5EF4-FFF2-40B4-BE49-F238E27FC236}">
                  <a16:creationId xmlns:a16="http://schemas.microsoft.com/office/drawing/2014/main" id="{31F63C16-5137-0D41-A58D-517824E6D533}"/>
                </a:ext>
              </a:extLst>
            </p:cNvPr>
            <p:cNvSpPr/>
            <p:nvPr/>
          </p:nvSpPr>
          <p:spPr>
            <a:xfrm>
              <a:off x="1283459" y="5530844"/>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22" name="メモ 21">
              <a:extLst>
                <a:ext uri="{FF2B5EF4-FFF2-40B4-BE49-F238E27FC236}">
                  <a16:creationId xmlns:a16="http://schemas.microsoft.com/office/drawing/2014/main" id="{31F63C16-5137-0D41-A58D-517824E6D533}"/>
                </a:ext>
              </a:extLst>
            </p:cNvPr>
            <p:cNvSpPr/>
            <p:nvPr/>
          </p:nvSpPr>
          <p:spPr>
            <a:xfrm>
              <a:off x="1646955" y="5864565"/>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23" name="メモ 22">
              <a:extLst>
                <a:ext uri="{FF2B5EF4-FFF2-40B4-BE49-F238E27FC236}">
                  <a16:creationId xmlns:a16="http://schemas.microsoft.com/office/drawing/2014/main" id="{31F63C16-5137-0D41-A58D-517824E6D533}"/>
                </a:ext>
              </a:extLst>
            </p:cNvPr>
            <p:cNvSpPr/>
            <p:nvPr/>
          </p:nvSpPr>
          <p:spPr>
            <a:xfrm>
              <a:off x="2613739" y="5004805"/>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26" name="メモ 25">
              <a:extLst>
                <a:ext uri="{FF2B5EF4-FFF2-40B4-BE49-F238E27FC236}">
                  <a16:creationId xmlns:a16="http://schemas.microsoft.com/office/drawing/2014/main" id="{31F63C16-5137-0D41-A58D-517824E6D533}"/>
                </a:ext>
              </a:extLst>
            </p:cNvPr>
            <p:cNvSpPr/>
            <p:nvPr/>
          </p:nvSpPr>
          <p:spPr>
            <a:xfrm>
              <a:off x="3027245" y="5925453"/>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27" name="メモ 26">
              <a:extLst>
                <a:ext uri="{FF2B5EF4-FFF2-40B4-BE49-F238E27FC236}">
                  <a16:creationId xmlns:a16="http://schemas.microsoft.com/office/drawing/2014/main" id="{31F63C16-5137-0D41-A58D-517824E6D533}"/>
                </a:ext>
              </a:extLst>
            </p:cNvPr>
            <p:cNvSpPr/>
            <p:nvPr/>
          </p:nvSpPr>
          <p:spPr>
            <a:xfrm>
              <a:off x="2176530" y="6113356"/>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8" name="メモ 7">
              <a:extLst>
                <a:ext uri="{FF2B5EF4-FFF2-40B4-BE49-F238E27FC236}">
                  <a16:creationId xmlns:a16="http://schemas.microsoft.com/office/drawing/2014/main" id="{31F63C16-5137-0D41-A58D-517824E6D533}"/>
                </a:ext>
              </a:extLst>
            </p:cNvPr>
            <p:cNvSpPr/>
            <p:nvPr/>
          </p:nvSpPr>
          <p:spPr>
            <a:xfrm>
              <a:off x="2000557" y="3930771"/>
              <a:ext cx="161322" cy="208265"/>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メモ 27">
              <a:extLst>
                <a:ext uri="{FF2B5EF4-FFF2-40B4-BE49-F238E27FC236}">
                  <a16:creationId xmlns:a16="http://schemas.microsoft.com/office/drawing/2014/main" id="{31F63C16-5137-0D41-A58D-517824E6D533}"/>
                </a:ext>
              </a:extLst>
            </p:cNvPr>
            <p:cNvSpPr/>
            <p:nvPr/>
          </p:nvSpPr>
          <p:spPr>
            <a:xfrm>
              <a:off x="2000557" y="4551452"/>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29" name="メモ 28">
              <a:extLst>
                <a:ext uri="{FF2B5EF4-FFF2-40B4-BE49-F238E27FC236}">
                  <a16:creationId xmlns:a16="http://schemas.microsoft.com/office/drawing/2014/main" id="{31F63C16-5137-0D41-A58D-517824E6D533}"/>
                </a:ext>
              </a:extLst>
            </p:cNvPr>
            <p:cNvSpPr/>
            <p:nvPr/>
          </p:nvSpPr>
          <p:spPr>
            <a:xfrm>
              <a:off x="3443891" y="5438360"/>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grpSp>
      <p:grpSp>
        <p:nvGrpSpPr>
          <p:cNvPr id="43" name="グループ化 42"/>
          <p:cNvGrpSpPr/>
          <p:nvPr/>
        </p:nvGrpSpPr>
        <p:grpSpPr>
          <a:xfrm>
            <a:off x="7472265" y="4606649"/>
            <a:ext cx="2945208" cy="2251351"/>
            <a:chOff x="6372225" y="3833351"/>
            <a:chExt cx="3156786" cy="2888123"/>
          </a:xfrm>
        </p:grpSpPr>
        <p:pic>
          <p:nvPicPr>
            <p:cNvPr id="6" name="図 5"/>
            <p:cNvPicPr>
              <a:picLocks noChangeAspect="1"/>
            </p:cNvPicPr>
            <p:nvPr/>
          </p:nvPicPr>
          <p:blipFill>
            <a:blip r:embed="rId3"/>
            <a:stretch>
              <a:fillRect/>
            </a:stretch>
          </p:blipFill>
          <p:spPr>
            <a:xfrm>
              <a:off x="6372225" y="3833351"/>
              <a:ext cx="3156786" cy="2888123"/>
            </a:xfrm>
            <a:prstGeom prst="rect">
              <a:avLst/>
            </a:prstGeom>
            <a:ln>
              <a:solidFill>
                <a:schemeClr val="tx1"/>
              </a:solidFill>
            </a:ln>
          </p:spPr>
        </p:pic>
        <p:sp>
          <p:nvSpPr>
            <p:cNvPr id="11" name="メモ 10">
              <a:extLst>
                <a:ext uri="{FF2B5EF4-FFF2-40B4-BE49-F238E27FC236}">
                  <a16:creationId xmlns:a16="http://schemas.microsoft.com/office/drawing/2014/main" id="{31F63C16-5137-0D41-A58D-517824E6D533}"/>
                </a:ext>
              </a:extLst>
            </p:cNvPr>
            <p:cNvSpPr/>
            <p:nvPr/>
          </p:nvSpPr>
          <p:spPr>
            <a:xfrm>
              <a:off x="7950618" y="5476388"/>
              <a:ext cx="161322" cy="208265"/>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メモ 11">
              <a:extLst>
                <a:ext uri="{FF2B5EF4-FFF2-40B4-BE49-F238E27FC236}">
                  <a16:creationId xmlns:a16="http://schemas.microsoft.com/office/drawing/2014/main" id="{31F63C16-5137-0D41-A58D-517824E6D533}"/>
                </a:ext>
              </a:extLst>
            </p:cNvPr>
            <p:cNvSpPr/>
            <p:nvPr/>
          </p:nvSpPr>
          <p:spPr>
            <a:xfrm>
              <a:off x="8578492" y="5475317"/>
              <a:ext cx="161322" cy="208265"/>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メモ 13">
              <a:extLst>
                <a:ext uri="{FF2B5EF4-FFF2-40B4-BE49-F238E27FC236}">
                  <a16:creationId xmlns:a16="http://schemas.microsoft.com/office/drawing/2014/main" id="{31F63C16-5137-0D41-A58D-517824E6D533}"/>
                </a:ext>
              </a:extLst>
            </p:cNvPr>
            <p:cNvSpPr/>
            <p:nvPr/>
          </p:nvSpPr>
          <p:spPr>
            <a:xfrm>
              <a:off x="8293886" y="6369170"/>
              <a:ext cx="161322" cy="208265"/>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メモ 14">
              <a:extLst>
                <a:ext uri="{FF2B5EF4-FFF2-40B4-BE49-F238E27FC236}">
                  <a16:creationId xmlns:a16="http://schemas.microsoft.com/office/drawing/2014/main" id="{31F63C16-5137-0D41-A58D-517824E6D533}"/>
                </a:ext>
              </a:extLst>
            </p:cNvPr>
            <p:cNvSpPr/>
            <p:nvPr/>
          </p:nvSpPr>
          <p:spPr>
            <a:xfrm>
              <a:off x="7452236" y="5034952"/>
              <a:ext cx="161322" cy="208265"/>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メモ 29">
              <a:extLst>
                <a:ext uri="{FF2B5EF4-FFF2-40B4-BE49-F238E27FC236}">
                  <a16:creationId xmlns:a16="http://schemas.microsoft.com/office/drawing/2014/main" id="{31F63C16-5137-0D41-A58D-517824E6D533}"/>
                </a:ext>
              </a:extLst>
            </p:cNvPr>
            <p:cNvSpPr/>
            <p:nvPr/>
          </p:nvSpPr>
          <p:spPr>
            <a:xfrm>
              <a:off x="7000100" y="5539427"/>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31" name="メモ 30">
              <a:extLst>
                <a:ext uri="{FF2B5EF4-FFF2-40B4-BE49-F238E27FC236}">
                  <a16:creationId xmlns:a16="http://schemas.microsoft.com/office/drawing/2014/main" id="{31F63C16-5137-0D41-A58D-517824E6D533}"/>
                </a:ext>
              </a:extLst>
            </p:cNvPr>
            <p:cNvSpPr/>
            <p:nvPr/>
          </p:nvSpPr>
          <p:spPr>
            <a:xfrm>
              <a:off x="7371575" y="5821320"/>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32" name="メモ 31">
              <a:extLst>
                <a:ext uri="{FF2B5EF4-FFF2-40B4-BE49-F238E27FC236}">
                  <a16:creationId xmlns:a16="http://schemas.microsoft.com/office/drawing/2014/main" id="{31F63C16-5137-0D41-A58D-517824E6D533}"/>
                </a:ext>
              </a:extLst>
            </p:cNvPr>
            <p:cNvSpPr/>
            <p:nvPr/>
          </p:nvSpPr>
          <p:spPr>
            <a:xfrm>
              <a:off x="6737236" y="5130077"/>
              <a:ext cx="106575"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33" name="メモ 32">
              <a:extLst>
                <a:ext uri="{FF2B5EF4-FFF2-40B4-BE49-F238E27FC236}">
                  <a16:creationId xmlns:a16="http://schemas.microsoft.com/office/drawing/2014/main" id="{31F63C16-5137-0D41-A58D-517824E6D533}"/>
                </a:ext>
              </a:extLst>
            </p:cNvPr>
            <p:cNvSpPr/>
            <p:nvPr/>
          </p:nvSpPr>
          <p:spPr>
            <a:xfrm>
              <a:off x="7046220" y="4406663"/>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34" name="メモ 33">
              <a:extLst>
                <a:ext uri="{FF2B5EF4-FFF2-40B4-BE49-F238E27FC236}">
                  <a16:creationId xmlns:a16="http://schemas.microsoft.com/office/drawing/2014/main" id="{31F63C16-5137-0D41-A58D-517824E6D533}"/>
                </a:ext>
              </a:extLst>
            </p:cNvPr>
            <p:cNvSpPr/>
            <p:nvPr/>
          </p:nvSpPr>
          <p:spPr>
            <a:xfrm>
              <a:off x="7859628" y="3930771"/>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10" name="メモ 9">
              <a:extLst>
                <a:ext uri="{FF2B5EF4-FFF2-40B4-BE49-F238E27FC236}">
                  <a16:creationId xmlns:a16="http://schemas.microsoft.com/office/drawing/2014/main" id="{31F63C16-5137-0D41-A58D-517824E6D533}"/>
                </a:ext>
              </a:extLst>
            </p:cNvPr>
            <p:cNvSpPr/>
            <p:nvPr/>
          </p:nvSpPr>
          <p:spPr>
            <a:xfrm>
              <a:off x="7759417" y="3930771"/>
              <a:ext cx="161322" cy="208265"/>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メモ 34">
              <a:extLst>
                <a:ext uri="{FF2B5EF4-FFF2-40B4-BE49-F238E27FC236}">
                  <a16:creationId xmlns:a16="http://schemas.microsoft.com/office/drawing/2014/main" id="{31F63C16-5137-0D41-A58D-517824E6D533}"/>
                </a:ext>
              </a:extLst>
            </p:cNvPr>
            <p:cNvSpPr/>
            <p:nvPr/>
          </p:nvSpPr>
          <p:spPr>
            <a:xfrm>
              <a:off x="9223259" y="5426711"/>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36" name="メモ 35">
              <a:extLst>
                <a:ext uri="{FF2B5EF4-FFF2-40B4-BE49-F238E27FC236}">
                  <a16:creationId xmlns:a16="http://schemas.microsoft.com/office/drawing/2014/main" id="{31F63C16-5137-0D41-A58D-517824E6D533}"/>
                </a:ext>
              </a:extLst>
            </p:cNvPr>
            <p:cNvSpPr/>
            <p:nvPr/>
          </p:nvSpPr>
          <p:spPr>
            <a:xfrm>
              <a:off x="8368617" y="4989778"/>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37" name="メモ 36">
              <a:extLst>
                <a:ext uri="{FF2B5EF4-FFF2-40B4-BE49-F238E27FC236}">
                  <a16:creationId xmlns:a16="http://schemas.microsoft.com/office/drawing/2014/main" id="{31F63C16-5137-0D41-A58D-517824E6D533}"/>
                </a:ext>
              </a:extLst>
            </p:cNvPr>
            <p:cNvSpPr/>
            <p:nvPr/>
          </p:nvSpPr>
          <p:spPr>
            <a:xfrm>
              <a:off x="7964803" y="6113356"/>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38" name="メモ 37">
              <a:extLst>
                <a:ext uri="{FF2B5EF4-FFF2-40B4-BE49-F238E27FC236}">
                  <a16:creationId xmlns:a16="http://schemas.microsoft.com/office/drawing/2014/main" id="{31F63C16-5137-0D41-A58D-517824E6D533}"/>
                </a:ext>
              </a:extLst>
            </p:cNvPr>
            <p:cNvSpPr/>
            <p:nvPr/>
          </p:nvSpPr>
          <p:spPr>
            <a:xfrm>
              <a:off x="7759417" y="4551452"/>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39" name="メモ 38">
              <a:extLst>
                <a:ext uri="{FF2B5EF4-FFF2-40B4-BE49-F238E27FC236}">
                  <a16:creationId xmlns:a16="http://schemas.microsoft.com/office/drawing/2014/main" id="{31F63C16-5137-0D41-A58D-517824E6D533}"/>
                </a:ext>
              </a:extLst>
            </p:cNvPr>
            <p:cNvSpPr/>
            <p:nvPr/>
          </p:nvSpPr>
          <p:spPr>
            <a:xfrm>
              <a:off x="8529939" y="4343187"/>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13" name="メモ 12">
              <a:extLst>
                <a:ext uri="{FF2B5EF4-FFF2-40B4-BE49-F238E27FC236}">
                  <a16:creationId xmlns:a16="http://schemas.microsoft.com/office/drawing/2014/main" id="{31F63C16-5137-0D41-A58D-517824E6D533}"/>
                </a:ext>
              </a:extLst>
            </p:cNvPr>
            <p:cNvSpPr/>
            <p:nvPr/>
          </p:nvSpPr>
          <p:spPr>
            <a:xfrm>
              <a:off x="6575914" y="5130077"/>
              <a:ext cx="161322" cy="208265"/>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メモ 39">
              <a:extLst>
                <a:ext uri="{FF2B5EF4-FFF2-40B4-BE49-F238E27FC236}">
                  <a16:creationId xmlns:a16="http://schemas.microsoft.com/office/drawing/2014/main" id="{31F63C16-5137-0D41-A58D-517824E6D533}"/>
                </a:ext>
              </a:extLst>
            </p:cNvPr>
            <p:cNvSpPr/>
            <p:nvPr/>
          </p:nvSpPr>
          <p:spPr>
            <a:xfrm>
              <a:off x="8779050" y="5926288"/>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41" name="メモ 40">
              <a:extLst>
                <a:ext uri="{FF2B5EF4-FFF2-40B4-BE49-F238E27FC236}">
                  <a16:creationId xmlns:a16="http://schemas.microsoft.com/office/drawing/2014/main" id="{31F63C16-5137-0D41-A58D-517824E6D533}"/>
                </a:ext>
              </a:extLst>
            </p:cNvPr>
            <p:cNvSpPr/>
            <p:nvPr/>
          </p:nvSpPr>
          <p:spPr>
            <a:xfrm>
              <a:off x="8940372" y="4826687"/>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grpSp>
      <p:grpSp>
        <p:nvGrpSpPr>
          <p:cNvPr id="7" name="グループ化 6">
            <a:extLst>
              <a:ext uri="{FF2B5EF4-FFF2-40B4-BE49-F238E27FC236}">
                <a16:creationId xmlns:a16="http://schemas.microsoft.com/office/drawing/2014/main" id="{897AAF40-2209-354E-A542-8719491768F4}"/>
              </a:ext>
            </a:extLst>
          </p:cNvPr>
          <p:cNvGrpSpPr/>
          <p:nvPr/>
        </p:nvGrpSpPr>
        <p:grpSpPr>
          <a:xfrm>
            <a:off x="5095719" y="5267357"/>
            <a:ext cx="2099066" cy="1071988"/>
            <a:chOff x="5022479" y="4741686"/>
            <a:chExt cx="2099066" cy="1071988"/>
          </a:xfrm>
        </p:grpSpPr>
        <p:sp>
          <p:nvSpPr>
            <p:cNvPr id="42" name="右矢印 41"/>
            <p:cNvSpPr/>
            <p:nvPr/>
          </p:nvSpPr>
          <p:spPr>
            <a:xfrm>
              <a:off x="5070455" y="5319124"/>
              <a:ext cx="2051090" cy="494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p:cNvSpPr txBox="1"/>
            <p:nvPr/>
          </p:nvSpPr>
          <p:spPr>
            <a:xfrm>
              <a:off x="5022479" y="4741686"/>
              <a:ext cx="2051090" cy="646331"/>
            </a:xfrm>
            <a:prstGeom prst="rect">
              <a:avLst/>
            </a:prstGeom>
            <a:noFill/>
          </p:spPr>
          <p:txBody>
            <a:bodyPr wrap="square" rtlCol="0">
              <a:spAutoFit/>
            </a:bodyPr>
            <a:lstStyle/>
            <a:p>
              <a:r>
                <a:rPr lang="ja-JP" altLang="en-US" dirty="0"/>
                <a:t>情報（　）</a:t>
              </a:r>
              <a:r>
                <a:rPr kumimoji="1" lang="ja-JP" altLang="en-US" dirty="0"/>
                <a:t>を</a:t>
              </a:r>
              <a:endParaRPr kumimoji="1" lang="en-US" altLang="ja-JP" dirty="0"/>
            </a:p>
            <a:p>
              <a:r>
                <a:rPr kumimoji="1" lang="ja-JP" altLang="en-US" dirty="0"/>
                <a:t>低需要情報と判定</a:t>
              </a:r>
            </a:p>
          </p:txBody>
        </p:sp>
        <p:sp>
          <p:nvSpPr>
            <p:cNvPr id="47" name="メモ 46">
              <a:extLst>
                <a:ext uri="{FF2B5EF4-FFF2-40B4-BE49-F238E27FC236}">
                  <a16:creationId xmlns:a16="http://schemas.microsoft.com/office/drawing/2014/main" id="{31F63C16-5137-0D41-A58D-517824E6D533}"/>
                </a:ext>
              </a:extLst>
            </p:cNvPr>
            <p:cNvSpPr/>
            <p:nvPr/>
          </p:nvSpPr>
          <p:spPr>
            <a:xfrm>
              <a:off x="5831795" y="4796540"/>
              <a:ext cx="161322" cy="208265"/>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147477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ja-JP" altLang="en-US" dirty="0"/>
              <a:t>カッコウ</a:t>
            </a:r>
            <a:r>
              <a:rPr kumimoji="1" lang="ja-JP" altLang="en-US"/>
              <a:t>探索</a:t>
            </a:r>
            <a:r>
              <a:rPr kumimoji="1" lang="en-US" altLang="ja-JP" dirty="0"/>
              <a:t>[2]</a:t>
            </a:r>
            <a:endParaRPr kumimoji="1" lang="ja-JP" altLang="en-US" dirty="0"/>
          </a:p>
        </p:txBody>
      </p:sp>
      <p:sp>
        <p:nvSpPr>
          <p:cNvPr id="3" name="コンテンツ プレースホルダー 2"/>
          <p:cNvSpPr>
            <a:spLocks noGrp="1"/>
          </p:cNvSpPr>
          <p:nvPr>
            <p:ph idx="1"/>
          </p:nvPr>
        </p:nvSpPr>
        <p:spPr>
          <a:xfrm>
            <a:off x="838200" y="1420587"/>
            <a:ext cx="10515600" cy="4470630"/>
          </a:xfrm>
        </p:spPr>
        <p:txBody>
          <a:bodyPr>
            <a:normAutofit fontScale="92500" lnSpcReduction="10000"/>
          </a:bodyPr>
          <a:lstStyle/>
          <a:p>
            <a:r>
              <a:rPr lang="ja-JP" altLang="en-US"/>
              <a:t>連続値最適化</a:t>
            </a:r>
            <a:r>
              <a:rPr lang="ja-JP" altLang="en-US" dirty="0"/>
              <a:t>問題を対象と</a:t>
            </a:r>
            <a:r>
              <a:rPr lang="ja-JP" altLang="en-US"/>
              <a:t>したメタヒューリスティック</a:t>
            </a:r>
            <a:endParaRPr lang="en-US" altLang="ja-JP" dirty="0"/>
          </a:p>
          <a:p>
            <a:pPr lvl="1"/>
            <a:r>
              <a:rPr lang="ja-JP" altLang="en-US"/>
              <a:t>探索による候補解の生成，候補解の更新を繰り返し最適解を決定</a:t>
            </a:r>
            <a:endParaRPr lang="en-US" altLang="ja-JP" dirty="0"/>
          </a:p>
          <a:p>
            <a:pPr marL="0" indent="0">
              <a:buNone/>
            </a:pPr>
            <a:endParaRPr lang="en-US" altLang="ja-JP" dirty="0"/>
          </a:p>
          <a:p>
            <a:r>
              <a:rPr kumimoji="1" lang="ja-JP" altLang="en-US"/>
              <a:t>カッコウの托卵行動を元にしている</a:t>
            </a:r>
            <a:endParaRPr kumimoji="1" lang="en-US" altLang="ja-JP" dirty="0"/>
          </a:p>
          <a:p>
            <a:pPr lvl="1"/>
            <a:r>
              <a:rPr kumimoji="1" lang="ja-JP" altLang="en-US" dirty="0"/>
              <a:t>他種の鳥の巣に卵</a:t>
            </a:r>
            <a:r>
              <a:rPr kumimoji="1" lang="ja-JP" altLang="en-US"/>
              <a:t>を産み，育てさせる</a:t>
            </a:r>
            <a:endParaRPr kumimoji="1" lang="en-US" altLang="ja-JP" dirty="0"/>
          </a:p>
          <a:p>
            <a:endParaRPr lang="en-US" altLang="ja-JP" dirty="0"/>
          </a:p>
          <a:p>
            <a:r>
              <a:rPr kumimoji="1" lang="ja-JP" altLang="en-US"/>
              <a:t>探索</a:t>
            </a:r>
            <a:r>
              <a:rPr kumimoji="1" lang="ja-JP" altLang="en-US" dirty="0"/>
              <a:t>は</a:t>
            </a:r>
            <a:r>
              <a:rPr kumimoji="1" lang="en-US" altLang="ja-JP" dirty="0"/>
              <a:t>Levy walk</a:t>
            </a:r>
          </a:p>
          <a:p>
            <a:pPr lvl="1"/>
            <a:r>
              <a:rPr lang="ja-JP" altLang="en-US" dirty="0"/>
              <a:t>広大な範囲から稀少資源を探索することに</a:t>
            </a:r>
            <a:r>
              <a:rPr lang="ja-JP" altLang="en-US"/>
              <a:t>有効</a:t>
            </a:r>
            <a:r>
              <a:rPr lang="en-US" altLang="ja-JP" dirty="0"/>
              <a:t>[3]</a:t>
            </a:r>
          </a:p>
        </p:txBody>
      </p:sp>
      <p:sp>
        <p:nvSpPr>
          <p:cNvPr id="4" name="スライド番号プレースホルダー 3"/>
          <p:cNvSpPr>
            <a:spLocks noGrp="1"/>
          </p:cNvSpPr>
          <p:nvPr>
            <p:ph type="sldNum" sz="quarter" idx="12"/>
          </p:nvPr>
        </p:nvSpPr>
        <p:spPr/>
        <p:txBody>
          <a:bodyPr/>
          <a:lstStyle/>
          <a:p>
            <a:fld id="{174B259E-A4AB-4FC2-896B-65961FDB8F0F}" type="slidenum">
              <a:rPr kumimoji="1" lang="ja-JP" altLang="en-US" b="1" smtClean="0"/>
              <a:t>8</a:t>
            </a:fld>
            <a:endParaRPr kumimoji="1" lang="ja-JP" altLang="en-US" b="1"/>
          </a:p>
        </p:txBody>
      </p:sp>
      <p:sp>
        <p:nvSpPr>
          <p:cNvPr id="5" name="テキスト ボックス 4">
            <a:extLst>
              <a:ext uri="{FF2B5EF4-FFF2-40B4-BE49-F238E27FC236}">
                <a16:creationId xmlns:a16="http://schemas.microsoft.com/office/drawing/2014/main" id="{04C92678-5127-E845-BB36-22F3F0127F90}"/>
              </a:ext>
            </a:extLst>
          </p:cNvPr>
          <p:cNvSpPr txBox="1"/>
          <p:nvPr/>
        </p:nvSpPr>
        <p:spPr>
          <a:xfrm>
            <a:off x="2043426" y="5891216"/>
            <a:ext cx="9173044" cy="1015663"/>
          </a:xfrm>
          <a:prstGeom prst="rect">
            <a:avLst/>
          </a:prstGeom>
          <a:noFill/>
        </p:spPr>
        <p:txBody>
          <a:bodyPr wrap="square" rtlCol="0">
            <a:spAutoFit/>
          </a:bodyPr>
          <a:lstStyle/>
          <a:p>
            <a:r>
              <a:rPr kumimoji="1" lang="en-US" altLang="ja-JP" sz="1400" dirty="0"/>
              <a:t>[2</a:t>
            </a:r>
            <a:r>
              <a:rPr lang="en-US" altLang="ja-JP" sz="1400" dirty="0"/>
              <a:t>] Xin-She Yang, “Cuckoo search via levy flights”, </a:t>
            </a:r>
          </a:p>
          <a:p>
            <a:r>
              <a:rPr lang="en-US" altLang="ja-JP" sz="1400" dirty="0"/>
              <a:t>      In Proc. of World Congress on Nature &amp; Biologically Inspired Computing (</a:t>
            </a:r>
            <a:r>
              <a:rPr lang="en-US" altLang="ja-JP" sz="1400" dirty="0" err="1"/>
              <a:t>NaBIC</a:t>
            </a:r>
            <a:r>
              <a:rPr lang="en-US" altLang="ja-JP" sz="1400" dirty="0"/>
              <a:t> 2009), pp. 210–214, 2009. </a:t>
            </a:r>
          </a:p>
          <a:p>
            <a:r>
              <a:rPr lang="en-US" altLang="ja-JP" sz="1400" dirty="0"/>
              <a:t>[3]</a:t>
            </a:r>
            <a:r>
              <a:rPr lang="ja-JP" altLang="en-US" sz="1400"/>
              <a:t>信貴賢也</a:t>
            </a:r>
            <a:r>
              <a:rPr lang="en-US" altLang="ja-JP" sz="1400" dirty="0"/>
              <a:t>, “</a:t>
            </a:r>
            <a:r>
              <a:rPr lang="ja-JP" altLang="en-US" sz="1400" dirty="0"/>
              <a:t>ユニットディスクグラフ上の</a:t>
            </a:r>
            <a:r>
              <a:rPr lang="en-US" altLang="ja-JP" sz="1400" dirty="0"/>
              <a:t>Levy Walk</a:t>
            </a:r>
            <a:r>
              <a:rPr lang="ja-JP" altLang="en-US" sz="1400" dirty="0"/>
              <a:t>の分析と</a:t>
            </a:r>
            <a:r>
              <a:rPr lang="ja-JP" altLang="en-US" sz="1400"/>
              <a:t>評価</a:t>
            </a:r>
            <a:r>
              <a:rPr lang="en-US" altLang="ja-JP" sz="1400" dirty="0"/>
              <a:t>”,</a:t>
            </a:r>
          </a:p>
          <a:p>
            <a:r>
              <a:rPr lang="en-US" altLang="ja-JP" sz="1400" dirty="0"/>
              <a:t>     2017</a:t>
            </a:r>
            <a:r>
              <a:rPr lang="ja-JP" altLang="en-US" sz="1400"/>
              <a:t>年度</a:t>
            </a:r>
            <a:r>
              <a:rPr lang="en-US" altLang="ja-JP" sz="1400" dirty="0"/>
              <a:t> </a:t>
            </a:r>
            <a:r>
              <a:rPr lang="ja-JP" altLang="en-US" sz="1400"/>
              <a:t>京都産業大学大学院</a:t>
            </a:r>
            <a:r>
              <a:rPr lang="en-US" altLang="ja-JP" sz="1400" dirty="0"/>
              <a:t> </a:t>
            </a:r>
            <a:r>
              <a:rPr lang="ja-JP" altLang="en-US" sz="1400"/>
              <a:t>先端情報学研究科</a:t>
            </a:r>
            <a:r>
              <a:rPr lang="ja-JP" altLang="en-US"/>
              <a:t> </a:t>
            </a:r>
            <a:r>
              <a:rPr lang="ja-JP" altLang="en-US" sz="1400"/>
              <a:t>修士</a:t>
            </a:r>
            <a:r>
              <a:rPr lang="ja-JP" altLang="en-US" sz="1400" dirty="0"/>
              <a:t>論文</a:t>
            </a:r>
            <a:endParaRPr kumimoji="1" lang="ja-JP" altLang="en-US" sz="1400" dirty="0"/>
          </a:p>
        </p:txBody>
      </p:sp>
      <p:pic>
        <p:nvPicPr>
          <p:cNvPr id="7" name="図 6">
            <a:extLst>
              <a:ext uri="{FF2B5EF4-FFF2-40B4-BE49-F238E27FC236}">
                <a16:creationId xmlns:a16="http://schemas.microsoft.com/office/drawing/2014/main" id="{1DC9B75D-8786-AD44-B0AA-F6891D6DBBC5}"/>
              </a:ext>
            </a:extLst>
          </p:cNvPr>
          <p:cNvPicPr>
            <a:picLocks noChangeAspect="1"/>
          </p:cNvPicPr>
          <p:nvPr/>
        </p:nvPicPr>
        <p:blipFill>
          <a:blip r:embed="rId3"/>
          <a:stretch>
            <a:fillRect/>
          </a:stretch>
        </p:blipFill>
        <p:spPr>
          <a:xfrm>
            <a:off x="9782429" y="3432655"/>
            <a:ext cx="1978326" cy="1655334"/>
          </a:xfrm>
          <a:prstGeom prst="rect">
            <a:avLst/>
          </a:prstGeom>
        </p:spPr>
      </p:pic>
      <p:pic>
        <p:nvPicPr>
          <p:cNvPr id="6" name="図 5">
            <a:extLst>
              <a:ext uri="{FF2B5EF4-FFF2-40B4-BE49-F238E27FC236}">
                <a16:creationId xmlns:a16="http://schemas.microsoft.com/office/drawing/2014/main" id="{4F3C01DB-909E-564C-834F-A971FE4E7494}"/>
              </a:ext>
            </a:extLst>
          </p:cNvPr>
          <p:cNvPicPr>
            <a:picLocks noChangeAspect="1"/>
          </p:cNvPicPr>
          <p:nvPr/>
        </p:nvPicPr>
        <p:blipFill>
          <a:blip r:embed="rId4"/>
          <a:stretch>
            <a:fillRect/>
          </a:stretch>
        </p:blipFill>
        <p:spPr>
          <a:xfrm>
            <a:off x="7571044" y="2519842"/>
            <a:ext cx="1901692" cy="1825625"/>
          </a:xfrm>
          <a:prstGeom prst="rect">
            <a:avLst/>
          </a:prstGeom>
        </p:spPr>
      </p:pic>
    </p:spTree>
    <p:extLst>
      <p:ext uri="{BB962C8B-B14F-4D97-AF65-F5344CB8AC3E}">
        <p14:creationId xmlns:p14="http://schemas.microsoft.com/office/powerpoint/2010/main" val="2722813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ja-JP" altLang="en-US"/>
              <a:t>実験概要</a:t>
            </a:r>
            <a:endParaRPr kumimoji="1" lang="ja-JP" altLang="en-US" dirty="0"/>
          </a:p>
        </p:txBody>
      </p:sp>
      <p:sp>
        <p:nvSpPr>
          <p:cNvPr id="3" name="コンテンツ プレースホルダー 2"/>
          <p:cNvSpPr>
            <a:spLocks noGrp="1"/>
          </p:cNvSpPr>
          <p:nvPr>
            <p:ph idx="1"/>
          </p:nvPr>
        </p:nvSpPr>
        <p:spPr>
          <a:xfrm>
            <a:off x="1371600" y="1355271"/>
            <a:ext cx="9601200" cy="5183641"/>
          </a:xfrm>
        </p:spPr>
        <p:txBody>
          <a:bodyPr>
            <a:normAutofit fontScale="62500" lnSpcReduction="20000"/>
          </a:bodyPr>
          <a:lstStyle/>
          <a:p>
            <a:r>
              <a:rPr kumimoji="1" lang="ja-JP" altLang="en-US" sz="4500" dirty="0"/>
              <a:t>「</a:t>
            </a:r>
            <a:r>
              <a:rPr kumimoji="1" lang="en-US" altLang="ja-JP" sz="4500" dirty="0" err="1"/>
              <a:t>peerSim</a:t>
            </a:r>
            <a:r>
              <a:rPr lang="en-US" altLang="ja-JP" sz="4500" dirty="0"/>
              <a:t> [4] </a:t>
            </a:r>
            <a:r>
              <a:rPr kumimoji="1" lang="ja-JP" altLang="en-US" sz="4500" dirty="0"/>
              <a:t>」</a:t>
            </a:r>
            <a:r>
              <a:rPr lang="ja-JP" altLang="en-US" sz="4500" dirty="0"/>
              <a:t>を用いて実装・シミュレート</a:t>
            </a:r>
            <a:endParaRPr lang="en-US" altLang="ja-JP" sz="4500" dirty="0"/>
          </a:p>
          <a:p>
            <a:pPr lvl="1"/>
            <a:r>
              <a:rPr lang="en-US" altLang="ja-JP" sz="3800" dirty="0" err="1"/>
              <a:t>peerSim</a:t>
            </a:r>
            <a:endParaRPr lang="en-US" altLang="ja-JP" sz="3800" dirty="0"/>
          </a:p>
          <a:p>
            <a:pPr lvl="2"/>
            <a:r>
              <a:rPr lang="ja-JP" altLang="en-US" sz="3400" dirty="0"/>
              <a:t>オーバーレイネットワークをシミュレート</a:t>
            </a:r>
            <a:endParaRPr kumimoji="1" lang="en-US" altLang="ja-JP" sz="3400" dirty="0"/>
          </a:p>
          <a:p>
            <a:pPr lvl="2"/>
            <a:r>
              <a:rPr lang="ja-JP" altLang="en-US" sz="3400" dirty="0"/>
              <a:t>サイクルに基づく離散時間シミュレータ</a:t>
            </a:r>
            <a:endParaRPr lang="en-US" altLang="ja-JP" sz="3400" dirty="0"/>
          </a:p>
          <a:p>
            <a:pPr marL="914400" lvl="2" indent="0">
              <a:buNone/>
            </a:pPr>
            <a:endParaRPr kumimoji="1" lang="en-US" altLang="ja-JP" dirty="0"/>
          </a:p>
          <a:p>
            <a:r>
              <a:rPr lang="ja-JP" altLang="en-US" sz="4500" dirty="0"/>
              <a:t>比較</a:t>
            </a:r>
            <a:r>
              <a:rPr lang="ja-JP" altLang="en-US" sz="4500" dirty="0" smtClean="0"/>
              <a:t>内容</a:t>
            </a:r>
            <a:endParaRPr lang="en-US" altLang="ja-JP" sz="4500" dirty="0" smtClean="0"/>
          </a:p>
          <a:p>
            <a:pPr lvl="1"/>
            <a:r>
              <a:rPr lang="ja-JP" altLang="en-US" sz="3800" dirty="0"/>
              <a:t>評価</a:t>
            </a:r>
            <a:r>
              <a:rPr lang="ja-JP" altLang="en-US" sz="3800" dirty="0" smtClean="0"/>
              <a:t>の比較</a:t>
            </a:r>
            <a:endParaRPr lang="en-US" altLang="ja-JP" sz="3800" dirty="0"/>
          </a:p>
          <a:p>
            <a:pPr lvl="2"/>
            <a:r>
              <a:rPr lang="en-US" altLang="ja-JP" dirty="0"/>
              <a:t>Owner </a:t>
            </a:r>
            <a:r>
              <a:rPr lang="en-US" altLang="ja-JP" dirty="0" smtClean="0"/>
              <a:t>Replication</a:t>
            </a:r>
            <a:endParaRPr lang="en-US" altLang="ja-JP" dirty="0"/>
          </a:p>
          <a:p>
            <a:pPr lvl="2"/>
            <a:r>
              <a:rPr lang="en-US" altLang="ja-JP" dirty="0" smtClean="0"/>
              <a:t>Path Replication</a:t>
            </a:r>
            <a:endParaRPr lang="en-US" altLang="ja-JP" dirty="0"/>
          </a:p>
          <a:p>
            <a:pPr lvl="2"/>
            <a:r>
              <a:rPr lang="ja-JP" altLang="en-US" dirty="0"/>
              <a:t>影山</a:t>
            </a:r>
            <a:r>
              <a:rPr lang="ja-JP" altLang="en-US" dirty="0" smtClean="0"/>
              <a:t>ら</a:t>
            </a:r>
            <a:r>
              <a:rPr lang="ja-JP" altLang="en-US" dirty="0" smtClean="0"/>
              <a:t>の</a:t>
            </a:r>
            <a:r>
              <a:rPr lang="ja-JP" altLang="en-US" dirty="0"/>
              <a:t>提案</a:t>
            </a:r>
            <a:r>
              <a:rPr lang="ja-JP" altLang="en-US" dirty="0" smtClean="0"/>
              <a:t>手法</a:t>
            </a:r>
            <a:endParaRPr lang="en-US" altLang="ja-JP" dirty="0" smtClean="0"/>
          </a:p>
          <a:p>
            <a:pPr lvl="2"/>
            <a:r>
              <a:rPr lang="ja-JP" altLang="en-US" dirty="0" smtClean="0"/>
              <a:t>本提案手法</a:t>
            </a:r>
            <a:endParaRPr lang="en-US" altLang="ja-JP" dirty="0"/>
          </a:p>
          <a:p>
            <a:pPr lvl="1"/>
            <a:endParaRPr lang="en-US" altLang="ja-JP" dirty="0"/>
          </a:p>
          <a:p>
            <a:r>
              <a:rPr lang="ja-JP" altLang="en-US" sz="4500" dirty="0"/>
              <a:t>評価内容</a:t>
            </a:r>
            <a:endParaRPr lang="en-US" altLang="ja-JP" sz="4500" dirty="0"/>
          </a:p>
          <a:p>
            <a:pPr lvl="1"/>
            <a:r>
              <a:rPr lang="ja-JP" altLang="en-US" dirty="0"/>
              <a:t>情報の複製数の推移</a:t>
            </a:r>
            <a:endParaRPr lang="en-US" altLang="ja-JP" dirty="0"/>
          </a:p>
          <a:p>
            <a:pPr lvl="1"/>
            <a:r>
              <a:rPr lang="ja-JP" altLang="en-US" dirty="0"/>
              <a:t>情報のストレージ使用率の</a:t>
            </a:r>
            <a:r>
              <a:rPr lang="ja-JP" altLang="en-US" dirty="0" smtClean="0"/>
              <a:t>推移</a:t>
            </a:r>
            <a:endParaRPr lang="en-US" altLang="ja-JP" dirty="0"/>
          </a:p>
        </p:txBody>
      </p:sp>
      <p:sp>
        <p:nvSpPr>
          <p:cNvPr id="4" name="スライド番号プレースホルダー 3"/>
          <p:cNvSpPr>
            <a:spLocks noGrp="1"/>
          </p:cNvSpPr>
          <p:nvPr>
            <p:ph type="sldNum" sz="quarter" idx="12"/>
          </p:nvPr>
        </p:nvSpPr>
        <p:spPr/>
        <p:txBody>
          <a:bodyPr/>
          <a:lstStyle/>
          <a:p>
            <a:fld id="{174B259E-A4AB-4FC2-896B-65961FDB8F0F}" type="slidenum">
              <a:rPr kumimoji="1" lang="ja-JP" altLang="en-US" b="1" smtClean="0"/>
              <a:t>9</a:t>
            </a:fld>
            <a:endParaRPr kumimoji="1" lang="ja-JP" altLang="en-US" b="1"/>
          </a:p>
        </p:txBody>
      </p:sp>
      <p:sp>
        <p:nvSpPr>
          <p:cNvPr id="5" name="テキスト ボックス 4">
            <a:extLst>
              <a:ext uri="{FF2B5EF4-FFF2-40B4-BE49-F238E27FC236}">
                <a16:creationId xmlns:a16="http://schemas.microsoft.com/office/drawing/2014/main" id="{9AF7E8A9-5A8A-6D4C-B6A5-BC458B5F5B10}"/>
              </a:ext>
            </a:extLst>
          </p:cNvPr>
          <p:cNvSpPr txBox="1"/>
          <p:nvPr/>
        </p:nvSpPr>
        <p:spPr>
          <a:xfrm>
            <a:off x="2941230" y="6538912"/>
            <a:ext cx="6309539" cy="307777"/>
          </a:xfrm>
          <a:prstGeom prst="rect">
            <a:avLst/>
          </a:prstGeom>
          <a:noFill/>
        </p:spPr>
        <p:txBody>
          <a:bodyPr wrap="square" rtlCol="0">
            <a:spAutoFit/>
          </a:bodyPr>
          <a:lstStyle/>
          <a:p>
            <a:r>
              <a:rPr kumimoji="1" lang="en-US" altLang="ja-JP" sz="1400" dirty="0"/>
              <a:t>[4]</a:t>
            </a:r>
            <a:r>
              <a:rPr lang="en-US" altLang="ja-JP" sz="1400" b="1" dirty="0"/>
              <a:t> </a:t>
            </a:r>
            <a:r>
              <a:rPr lang="en-US" altLang="ja-JP" sz="1400" dirty="0" err="1"/>
              <a:t>PeerSim</a:t>
            </a:r>
            <a:r>
              <a:rPr lang="en-US" altLang="ja-JP" sz="1400" dirty="0"/>
              <a:t>: A Peer-to-Peer Simulator, “</a:t>
            </a:r>
            <a:r>
              <a:rPr lang="en-US" altLang="ja-JP" sz="1400" dirty="0">
                <a:hlinkClick r:id="rId3"/>
              </a:rPr>
              <a:t>http://peersim.sourceforge.net</a:t>
            </a:r>
            <a:r>
              <a:rPr lang="en-US" altLang="ja-JP" sz="1400" dirty="0"/>
              <a:t>”</a:t>
            </a:r>
          </a:p>
        </p:txBody>
      </p:sp>
    </p:spTree>
    <p:extLst>
      <p:ext uri="{BB962C8B-B14F-4D97-AF65-F5344CB8AC3E}">
        <p14:creationId xmlns:p14="http://schemas.microsoft.com/office/powerpoint/2010/main" val="2484608223"/>
      </p:ext>
    </p:extLst>
  </p:cSld>
  <p:clrMapOvr>
    <a:masterClrMapping/>
  </p:clrMapOvr>
</p:sld>
</file>

<file path=ppt/theme/theme1.xml><?xml version="1.0" encoding="utf-8"?>
<a:theme xmlns:a="http://schemas.openxmlformats.org/drawingml/2006/main" name="トリミング">
  <a:themeElements>
    <a:clrScheme name="トリミング">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トリミング">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{06DAA83F-FA27-0D43-862D-5F18EA105225}tf10001072</Template>
  <TotalTime>6268</TotalTime>
  <Words>1268</Words>
  <Application>Microsoft Office PowerPoint</Application>
  <PresentationFormat>ワイド画面</PresentationFormat>
  <Paragraphs>212</Paragraphs>
  <Slides>14</Slides>
  <Notes>12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14</vt:i4>
      </vt:variant>
    </vt:vector>
  </HeadingPairs>
  <TitlesOfParts>
    <vt:vector size="22" baseType="lpstr">
      <vt:lpstr>システムフォント</vt:lpstr>
      <vt:lpstr>メイリオ</vt:lpstr>
      <vt:lpstr>游ゴシック</vt:lpstr>
      <vt:lpstr>Arial</vt:lpstr>
      <vt:lpstr>Calibri</vt:lpstr>
      <vt:lpstr>Franklin Gothic Book</vt:lpstr>
      <vt:lpstr>Wingdings</vt:lpstr>
      <vt:lpstr>トリミング</vt:lpstr>
      <vt:lpstr>カッコウ探索を用いたアドホックネットワーク上のデータ配置</vt:lpstr>
      <vt:lpstr>背景</vt:lpstr>
      <vt:lpstr>背景</vt:lpstr>
      <vt:lpstr>既存の複製配置手法</vt:lpstr>
      <vt:lpstr>既存手法の問題点</vt:lpstr>
      <vt:lpstr>関連研究[1]</vt:lpstr>
      <vt:lpstr>提案手法</vt:lpstr>
      <vt:lpstr>カッコウ探索[2]</vt:lpstr>
      <vt:lpstr>実験概要</vt:lpstr>
      <vt:lpstr>シミュレーション</vt:lpstr>
      <vt:lpstr>シミュレーション結果</vt:lpstr>
      <vt:lpstr>シミュレーション結果</vt:lpstr>
      <vt:lpstr>まとめ</vt:lpstr>
      <vt:lpstr>(補足)カッコウ探索のアルゴリズム[5]</vt:lpstr>
    </vt:vector>
  </TitlesOfParts>
  <Company>京都産業大学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カッコウ探索を用いたアドホックネットワーク上のデータ配置</dc:title>
  <dc:creator>KUROKAWA TAKERU</dc:creator>
  <cp:lastModifiedBy>micste01</cp:lastModifiedBy>
  <cp:revision>172</cp:revision>
  <cp:lastPrinted>2019-01-28T06:09:59Z</cp:lastPrinted>
  <dcterms:created xsi:type="dcterms:W3CDTF">2018-11-08T02:51:01Z</dcterms:created>
  <dcterms:modified xsi:type="dcterms:W3CDTF">2019-02-01T02:58:19Z</dcterms:modified>
</cp:coreProperties>
</file>