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0" r:id="rId2"/>
    <p:sldId id="264" r:id="rId3"/>
    <p:sldId id="262" r:id="rId4"/>
    <p:sldId id="267" r:id="rId5"/>
    <p:sldId id="266" r:id="rId6"/>
    <p:sldId id="268" r:id="rId7"/>
    <p:sldId id="272" r:id="rId8"/>
    <p:sldId id="273" r:id="rId9"/>
    <p:sldId id="269" r:id="rId10"/>
    <p:sldId id="270" r:id="rId11"/>
    <p:sldId id="275" r:id="rId12"/>
    <p:sldId id="274" r:id="rId13"/>
    <p:sldId id="276" r:id="rId14"/>
    <p:sldId id="277" r:id="rId15"/>
    <p:sldId id="280" r:id="rId16"/>
    <p:sldId id="278" r:id="rId17"/>
    <p:sldId id="279" r:id="rId18"/>
    <p:sldId id="271" r:id="rId19"/>
    <p:sldId id="263" r:id="rId20"/>
    <p:sldId id="259" r:id="rId2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A00"/>
    <a:srgbClr val="93C571"/>
    <a:srgbClr val="9CCA7C"/>
    <a:srgbClr val="537DC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392" autoAdjust="0"/>
  </p:normalViewPr>
  <p:slideViewPr>
    <p:cSldViewPr snapToGrid="0">
      <p:cViewPr varScale="1">
        <p:scale>
          <a:sx n="95" d="100"/>
          <a:sy n="95" d="100"/>
        </p:scale>
        <p:origin x="1134" y="9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26301-63DF-44ED-8C51-A639B7B7587F}" type="doc">
      <dgm:prSet loTypeId="urn:microsoft.com/office/officeart/2009/layout/CircleArrowProcess" loCatId="process" qsTypeId="urn:microsoft.com/office/officeart/2005/8/quickstyle/simple1" qsCatId="simple" csTypeId="urn:microsoft.com/office/officeart/2005/8/colors/accent0_2" csCatId="mainScheme" phldr="1"/>
      <dgm:spPr/>
      <dgm:t>
        <a:bodyPr/>
        <a:lstStyle/>
        <a:p>
          <a:endParaRPr lang="en-US"/>
        </a:p>
      </dgm:t>
    </dgm:pt>
    <dgm:pt modelId="{D9D59A8F-6AFE-4836-B47D-3A1F2EB81806}">
      <dgm:prSet phldrT="[Text]" custT="1"/>
      <dgm:spPr/>
      <dgm:t>
        <a:bodyPr/>
        <a:lstStyle/>
        <a:p>
          <a:r>
            <a:rPr lang="en-US" sz="2000" b="1" kern="1200" dirty="0">
              <a:solidFill>
                <a:schemeClr val="tx1">
                  <a:lumMod val="75000"/>
                  <a:lumOff val="25000"/>
                </a:schemeClr>
              </a:solidFill>
              <a:latin typeface="+mj-lt"/>
              <a:ea typeface="+mj-ea"/>
              <a:cs typeface="+mj-cs"/>
            </a:rPr>
            <a:t>Exploratory data analysis</a:t>
          </a:r>
        </a:p>
      </dgm:t>
    </dgm:pt>
    <dgm:pt modelId="{44C8437F-29CD-4690-82FF-6EC3CF0E4E56}" type="parTrans" cxnId="{72CB0582-7DD4-4E3A-A019-25E3EAE7DAE0}">
      <dgm:prSet/>
      <dgm:spPr/>
      <dgm:t>
        <a:bodyPr/>
        <a:lstStyle/>
        <a:p>
          <a:endParaRPr lang="en-US"/>
        </a:p>
      </dgm:t>
    </dgm:pt>
    <dgm:pt modelId="{95EF8E96-096A-4F3B-9692-386766EBBE07}" type="sibTrans" cxnId="{72CB0582-7DD4-4E3A-A019-25E3EAE7DAE0}">
      <dgm:prSet/>
      <dgm:spPr/>
      <dgm:t>
        <a:bodyPr/>
        <a:lstStyle/>
        <a:p>
          <a:endParaRPr lang="en-US"/>
        </a:p>
      </dgm:t>
    </dgm:pt>
    <dgm:pt modelId="{BEF8C6C0-B916-491E-9515-416017F51051}">
      <dgm:prSet phldrT="[Text]" custT="1"/>
      <dgm:spPr/>
      <dgm:t>
        <a:bodyPr/>
        <a:lstStyle/>
        <a:p>
          <a:r>
            <a:rPr lang="en-US" sz="2000" b="1" kern="1200" dirty="0">
              <a:solidFill>
                <a:schemeClr val="tx1">
                  <a:lumMod val="75000"/>
                  <a:lumOff val="25000"/>
                </a:schemeClr>
              </a:solidFill>
              <a:latin typeface="+mj-lt"/>
              <a:ea typeface="+mj-ea"/>
              <a:cs typeface="+mj-cs"/>
            </a:rPr>
            <a:t>Feature engineering pipeline</a:t>
          </a:r>
        </a:p>
      </dgm:t>
    </dgm:pt>
    <dgm:pt modelId="{F5CEAD54-3C4D-4B49-B610-B1D104F61093}" type="parTrans" cxnId="{49DD934A-9FD8-4495-A846-6C73BBB6F8DF}">
      <dgm:prSet/>
      <dgm:spPr/>
      <dgm:t>
        <a:bodyPr/>
        <a:lstStyle/>
        <a:p>
          <a:endParaRPr lang="en-US"/>
        </a:p>
      </dgm:t>
    </dgm:pt>
    <dgm:pt modelId="{CD795757-374E-4543-89AA-26140977789C}" type="sibTrans" cxnId="{49DD934A-9FD8-4495-A846-6C73BBB6F8DF}">
      <dgm:prSet/>
      <dgm:spPr/>
      <dgm:t>
        <a:bodyPr/>
        <a:lstStyle/>
        <a:p>
          <a:endParaRPr lang="en-US"/>
        </a:p>
      </dgm:t>
    </dgm:pt>
    <dgm:pt modelId="{B905D94D-DE07-49CA-BC65-A424F58A4074}">
      <dgm:prSet phldrT="[Text]" custT="1"/>
      <dgm:spPr/>
      <dgm:t>
        <a:bodyPr/>
        <a:lstStyle/>
        <a:p>
          <a:r>
            <a:rPr lang="en-US" sz="2000" b="1" kern="1200" dirty="0">
              <a:solidFill>
                <a:schemeClr val="tx1">
                  <a:lumMod val="75000"/>
                  <a:lumOff val="25000"/>
                </a:schemeClr>
              </a:solidFill>
              <a:latin typeface="+mj-lt"/>
              <a:ea typeface="+mj-ea"/>
              <a:cs typeface="+mj-cs"/>
            </a:rPr>
            <a:t>Feature selection</a:t>
          </a:r>
        </a:p>
      </dgm:t>
    </dgm:pt>
    <dgm:pt modelId="{D4C2827C-249D-4DEC-A6A2-3D43BB836578}" type="parTrans" cxnId="{5885CAAC-4DAE-4EF3-A675-BF975B7B89DE}">
      <dgm:prSet/>
      <dgm:spPr/>
      <dgm:t>
        <a:bodyPr/>
        <a:lstStyle/>
        <a:p>
          <a:endParaRPr lang="en-US"/>
        </a:p>
      </dgm:t>
    </dgm:pt>
    <dgm:pt modelId="{DA41F2CC-4537-4A03-99B8-82AE86C6E5EB}" type="sibTrans" cxnId="{5885CAAC-4DAE-4EF3-A675-BF975B7B89DE}">
      <dgm:prSet/>
      <dgm:spPr/>
      <dgm:t>
        <a:bodyPr/>
        <a:lstStyle/>
        <a:p>
          <a:endParaRPr lang="en-US"/>
        </a:p>
      </dgm:t>
    </dgm:pt>
    <dgm:pt modelId="{916CC58A-B6D6-4F99-A286-F264B4BC9D4F}" type="pres">
      <dgm:prSet presAssocID="{01326301-63DF-44ED-8C51-A639B7B7587F}" presName="Name0" presStyleCnt="0">
        <dgm:presLayoutVars>
          <dgm:chMax val="7"/>
          <dgm:chPref val="7"/>
          <dgm:dir/>
          <dgm:animLvl val="lvl"/>
        </dgm:presLayoutVars>
      </dgm:prSet>
      <dgm:spPr/>
    </dgm:pt>
    <dgm:pt modelId="{0EE50C96-E645-43B6-A23B-90F1B513CCD3}" type="pres">
      <dgm:prSet presAssocID="{D9D59A8F-6AFE-4836-B47D-3A1F2EB81806}" presName="Accent1" presStyleCnt="0"/>
      <dgm:spPr/>
    </dgm:pt>
    <dgm:pt modelId="{0CC48BF0-F10E-44AD-8F25-9F5A80BF714C}" type="pres">
      <dgm:prSet presAssocID="{D9D59A8F-6AFE-4836-B47D-3A1F2EB81806}" presName="Accent" presStyleLbl="node1" presStyleIdx="0" presStyleCnt="3">
        <dgm:style>
          <a:lnRef idx="2">
            <a:schemeClr val="accent1">
              <a:shade val="50000"/>
            </a:schemeClr>
          </a:lnRef>
          <a:fillRef idx="1">
            <a:schemeClr val="accent1"/>
          </a:fillRef>
          <a:effectRef idx="0">
            <a:schemeClr val="accent1"/>
          </a:effectRef>
          <a:fontRef idx="minor">
            <a:schemeClr val="lt1"/>
          </a:fontRef>
        </dgm:style>
      </dgm:prSet>
      <dgm:spPr>
        <a:xfrm>
          <a:off x="1507966" y="0"/>
          <a:ext cx="2522964" cy="2523348"/>
        </a:xfrm>
        <a:prstGeom prst="circularArrow">
          <a:avLst>
            <a:gd name="adj1" fmla="val 10980"/>
            <a:gd name="adj2" fmla="val 1142322"/>
            <a:gd name="adj3" fmla="val 4500000"/>
            <a:gd name="adj4" fmla="val 10800000"/>
            <a:gd name="adj5" fmla="val 12500"/>
          </a:avLst>
        </a:prstGeom>
        <a:solidFill>
          <a:srgbClr val="93C571"/>
        </a:solidFill>
        <a:ln>
          <a:noFill/>
        </a:ln>
      </dgm:spPr>
    </dgm:pt>
    <dgm:pt modelId="{DE7F54D4-A395-4D58-B05F-268BAD666A72}" type="pres">
      <dgm:prSet presAssocID="{D9D59A8F-6AFE-4836-B47D-3A1F2EB81806}" presName="Parent1" presStyleLbl="revTx" presStyleIdx="0" presStyleCnt="3">
        <dgm:presLayoutVars>
          <dgm:chMax val="1"/>
          <dgm:chPref val="1"/>
          <dgm:bulletEnabled val="1"/>
        </dgm:presLayoutVars>
      </dgm:prSet>
      <dgm:spPr/>
    </dgm:pt>
    <dgm:pt modelId="{6629BE36-42EF-4163-83D9-2119C30D6621}" type="pres">
      <dgm:prSet presAssocID="{BEF8C6C0-B916-491E-9515-416017F51051}" presName="Accent2" presStyleCnt="0"/>
      <dgm:spPr/>
    </dgm:pt>
    <dgm:pt modelId="{E7AD0C84-A214-4672-9EB5-BE3B8FB1FFD4}" type="pres">
      <dgm:prSet presAssocID="{BEF8C6C0-B916-491E-9515-416017F51051}" presName="Accent" presStyleLbl="node1" presStyleIdx="1" presStyleCnt="3">
        <dgm:style>
          <a:lnRef idx="2">
            <a:schemeClr val="accent1">
              <a:shade val="50000"/>
            </a:schemeClr>
          </a:lnRef>
          <a:fillRef idx="1">
            <a:schemeClr val="accent1"/>
          </a:fillRef>
          <a:effectRef idx="0">
            <a:schemeClr val="accent1"/>
          </a:effectRef>
          <a:fontRef idx="minor">
            <a:schemeClr val="lt1"/>
          </a:fontRef>
        </dgm:style>
      </dgm:prSet>
      <dgm:spPr>
        <a:xfrm>
          <a:off x="807222" y="1449850"/>
          <a:ext cx="2522964" cy="2523348"/>
        </a:xfrm>
        <a:prstGeom prst="leftCircularArrow">
          <a:avLst>
            <a:gd name="adj1" fmla="val 10980"/>
            <a:gd name="adj2" fmla="val 1142322"/>
            <a:gd name="adj3" fmla="val 6300000"/>
            <a:gd name="adj4" fmla="val 18900000"/>
            <a:gd name="adj5" fmla="val 12500"/>
          </a:avLst>
        </a:prstGeom>
        <a:solidFill>
          <a:srgbClr val="93C571"/>
        </a:solidFill>
        <a:ln>
          <a:noFill/>
        </a:ln>
      </dgm:spPr>
    </dgm:pt>
    <dgm:pt modelId="{4C560AE7-5A99-4616-8F6A-E33E6733E988}" type="pres">
      <dgm:prSet presAssocID="{BEF8C6C0-B916-491E-9515-416017F51051}" presName="Parent2" presStyleLbl="revTx" presStyleIdx="1" presStyleCnt="3">
        <dgm:presLayoutVars>
          <dgm:chMax val="1"/>
          <dgm:chPref val="1"/>
          <dgm:bulletEnabled val="1"/>
        </dgm:presLayoutVars>
      </dgm:prSet>
      <dgm:spPr/>
    </dgm:pt>
    <dgm:pt modelId="{DF83F62F-214C-40D6-9A33-9A39A8F8C397}" type="pres">
      <dgm:prSet presAssocID="{B905D94D-DE07-49CA-BC65-A424F58A4074}" presName="Accent3" presStyleCnt="0"/>
      <dgm:spPr/>
    </dgm:pt>
    <dgm:pt modelId="{D685CC88-E428-4770-A5F9-1C1A1BF2DDA6}" type="pres">
      <dgm:prSet presAssocID="{B905D94D-DE07-49CA-BC65-A424F58A4074}" presName="Accent" presStyleLbl="node1" presStyleIdx="2" presStyleCnt="3">
        <dgm:style>
          <a:lnRef idx="2">
            <a:schemeClr val="accent1">
              <a:shade val="50000"/>
            </a:schemeClr>
          </a:lnRef>
          <a:fillRef idx="1">
            <a:schemeClr val="accent1"/>
          </a:fillRef>
          <a:effectRef idx="0">
            <a:schemeClr val="accent1"/>
          </a:effectRef>
          <a:fontRef idx="minor">
            <a:schemeClr val="lt1"/>
          </a:fontRef>
        </dgm:style>
      </dgm:prSet>
      <dgm:spPr>
        <a:xfrm>
          <a:off x="1687535" y="3073201"/>
          <a:ext cx="2167617" cy="2168486"/>
        </a:xfrm>
        <a:prstGeom prst="blockArc">
          <a:avLst>
            <a:gd name="adj1" fmla="val 13500000"/>
            <a:gd name="adj2" fmla="val 10800000"/>
            <a:gd name="adj3" fmla="val 12740"/>
          </a:avLst>
        </a:prstGeom>
        <a:solidFill>
          <a:srgbClr val="93C571"/>
        </a:solidFill>
        <a:ln>
          <a:noFill/>
        </a:ln>
      </dgm:spPr>
    </dgm:pt>
    <dgm:pt modelId="{1C6DA128-CA79-4423-9BBB-F6BCA42AFCE7}" type="pres">
      <dgm:prSet presAssocID="{B905D94D-DE07-49CA-BC65-A424F58A4074}" presName="Parent3" presStyleLbl="revTx" presStyleIdx="2" presStyleCnt="3">
        <dgm:presLayoutVars>
          <dgm:chMax val="1"/>
          <dgm:chPref val="1"/>
          <dgm:bulletEnabled val="1"/>
        </dgm:presLayoutVars>
      </dgm:prSet>
      <dgm:spPr/>
    </dgm:pt>
  </dgm:ptLst>
  <dgm:cxnLst>
    <dgm:cxn modelId="{779A3F40-F94E-4435-9ACE-A458E6FBE13A}" type="presOf" srcId="{B905D94D-DE07-49CA-BC65-A424F58A4074}" destId="{1C6DA128-CA79-4423-9BBB-F6BCA42AFCE7}" srcOrd="0" destOrd="0" presId="urn:microsoft.com/office/officeart/2009/layout/CircleArrowProcess"/>
    <dgm:cxn modelId="{49DD934A-9FD8-4495-A846-6C73BBB6F8DF}" srcId="{01326301-63DF-44ED-8C51-A639B7B7587F}" destId="{BEF8C6C0-B916-491E-9515-416017F51051}" srcOrd="1" destOrd="0" parTransId="{F5CEAD54-3C4D-4B49-B610-B1D104F61093}" sibTransId="{CD795757-374E-4543-89AA-26140977789C}"/>
    <dgm:cxn modelId="{5EEF9C70-4280-43E6-8966-09BC6B817DFE}" type="presOf" srcId="{01326301-63DF-44ED-8C51-A639B7B7587F}" destId="{916CC58A-B6D6-4F99-A286-F264B4BC9D4F}" srcOrd="0" destOrd="0" presId="urn:microsoft.com/office/officeart/2009/layout/CircleArrowProcess"/>
    <dgm:cxn modelId="{72CB0582-7DD4-4E3A-A019-25E3EAE7DAE0}" srcId="{01326301-63DF-44ED-8C51-A639B7B7587F}" destId="{D9D59A8F-6AFE-4836-B47D-3A1F2EB81806}" srcOrd="0" destOrd="0" parTransId="{44C8437F-29CD-4690-82FF-6EC3CF0E4E56}" sibTransId="{95EF8E96-096A-4F3B-9692-386766EBBE07}"/>
    <dgm:cxn modelId="{F0E71B99-8B83-4A3F-A5D0-94F7C54F94A7}" type="presOf" srcId="{D9D59A8F-6AFE-4836-B47D-3A1F2EB81806}" destId="{DE7F54D4-A395-4D58-B05F-268BAD666A72}" srcOrd="0" destOrd="0" presId="urn:microsoft.com/office/officeart/2009/layout/CircleArrowProcess"/>
    <dgm:cxn modelId="{962ABC9A-E24C-4CDB-97E6-6161A3F172D1}" type="presOf" srcId="{BEF8C6C0-B916-491E-9515-416017F51051}" destId="{4C560AE7-5A99-4616-8F6A-E33E6733E988}" srcOrd="0" destOrd="0" presId="urn:microsoft.com/office/officeart/2009/layout/CircleArrowProcess"/>
    <dgm:cxn modelId="{5885CAAC-4DAE-4EF3-A675-BF975B7B89DE}" srcId="{01326301-63DF-44ED-8C51-A639B7B7587F}" destId="{B905D94D-DE07-49CA-BC65-A424F58A4074}" srcOrd="2" destOrd="0" parTransId="{D4C2827C-249D-4DEC-A6A2-3D43BB836578}" sibTransId="{DA41F2CC-4537-4A03-99B8-82AE86C6E5EB}"/>
    <dgm:cxn modelId="{4F1042AA-2E25-4452-81F5-06349679BA36}" type="presParOf" srcId="{916CC58A-B6D6-4F99-A286-F264B4BC9D4F}" destId="{0EE50C96-E645-43B6-A23B-90F1B513CCD3}" srcOrd="0" destOrd="0" presId="urn:microsoft.com/office/officeart/2009/layout/CircleArrowProcess"/>
    <dgm:cxn modelId="{EB143751-F183-46F1-B344-24FDB08F93EE}" type="presParOf" srcId="{0EE50C96-E645-43B6-A23B-90F1B513CCD3}" destId="{0CC48BF0-F10E-44AD-8F25-9F5A80BF714C}" srcOrd="0" destOrd="0" presId="urn:microsoft.com/office/officeart/2009/layout/CircleArrowProcess"/>
    <dgm:cxn modelId="{66FC4965-E2AB-44CD-A0E3-3D6256DF725C}" type="presParOf" srcId="{916CC58A-B6D6-4F99-A286-F264B4BC9D4F}" destId="{DE7F54D4-A395-4D58-B05F-268BAD666A72}" srcOrd="1" destOrd="0" presId="urn:microsoft.com/office/officeart/2009/layout/CircleArrowProcess"/>
    <dgm:cxn modelId="{5789971A-2D49-45D2-956A-49B8CA98EA3B}" type="presParOf" srcId="{916CC58A-B6D6-4F99-A286-F264B4BC9D4F}" destId="{6629BE36-42EF-4163-83D9-2119C30D6621}" srcOrd="2" destOrd="0" presId="urn:microsoft.com/office/officeart/2009/layout/CircleArrowProcess"/>
    <dgm:cxn modelId="{93D58508-BA30-4F6B-AE2C-1D1B02A2E96C}" type="presParOf" srcId="{6629BE36-42EF-4163-83D9-2119C30D6621}" destId="{E7AD0C84-A214-4672-9EB5-BE3B8FB1FFD4}" srcOrd="0" destOrd="0" presId="urn:microsoft.com/office/officeart/2009/layout/CircleArrowProcess"/>
    <dgm:cxn modelId="{B34FC6E3-CDEE-4EFC-A29B-D35BB6E72D55}" type="presParOf" srcId="{916CC58A-B6D6-4F99-A286-F264B4BC9D4F}" destId="{4C560AE7-5A99-4616-8F6A-E33E6733E988}" srcOrd="3" destOrd="0" presId="urn:microsoft.com/office/officeart/2009/layout/CircleArrowProcess"/>
    <dgm:cxn modelId="{E7FF2813-B712-4336-8567-82BE8A4E70CC}" type="presParOf" srcId="{916CC58A-B6D6-4F99-A286-F264B4BC9D4F}" destId="{DF83F62F-214C-40D6-9A33-9A39A8F8C397}" srcOrd="4" destOrd="0" presId="urn:microsoft.com/office/officeart/2009/layout/CircleArrowProcess"/>
    <dgm:cxn modelId="{84DAE2D2-4CED-47F8-821A-BC8B263286A8}" type="presParOf" srcId="{DF83F62F-214C-40D6-9A33-9A39A8F8C397}" destId="{D685CC88-E428-4770-A5F9-1C1A1BF2DDA6}" srcOrd="0" destOrd="0" presId="urn:microsoft.com/office/officeart/2009/layout/CircleArrowProcess"/>
    <dgm:cxn modelId="{E9BE730D-DCA1-43EA-A668-ED01318A4F6F}" type="presParOf" srcId="{916CC58A-B6D6-4F99-A286-F264B4BC9D4F}" destId="{1C6DA128-CA79-4423-9BBB-F6BCA42AFCE7}"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05C883-D636-4284-911F-4D702A1431E6}" type="doc">
      <dgm:prSet loTypeId="urn:microsoft.com/office/officeart/2005/8/layout/arrow2" loCatId="process" qsTypeId="urn:microsoft.com/office/officeart/2005/8/quickstyle/simple1" qsCatId="simple" csTypeId="urn:microsoft.com/office/officeart/2005/8/colors/accent6_3" csCatId="accent6" phldr="1"/>
      <dgm:spPr/>
    </dgm:pt>
    <dgm:pt modelId="{83A98A67-F755-4266-B1AE-2ADC5E206E98}">
      <dgm:prSet phldrT="[Text]" custT="1"/>
      <dgm:spPr/>
      <dgm:t>
        <a:bodyPr/>
        <a:lstStyle/>
        <a:p>
          <a:r>
            <a:rPr lang="en-US" sz="1200" b="1" kern="1200" dirty="0">
              <a:solidFill>
                <a:prstClr val="black">
                  <a:lumMod val="75000"/>
                  <a:lumOff val="25000"/>
                </a:prstClr>
              </a:solidFill>
              <a:latin typeface="Calibri Light" panose="020F0302020204030204"/>
              <a:ea typeface="+mn-ea"/>
              <a:cs typeface="+mn-cs"/>
            </a:rPr>
            <a:t>Feature 1</a:t>
          </a:r>
        </a:p>
      </dgm:t>
    </dgm:pt>
    <dgm:pt modelId="{9494549D-31AF-4E22-9178-32A96D5B7251}" type="parTrans" cxnId="{30CC3E32-F247-46FC-8276-8899A37C7B22}">
      <dgm:prSet/>
      <dgm:spPr/>
      <dgm:t>
        <a:bodyPr/>
        <a:lstStyle/>
        <a:p>
          <a:endParaRPr lang="en-US"/>
        </a:p>
      </dgm:t>
    </dgm:pt>
    <dgm:pt modelId="{0F1DF74E-1360-42B4-8DD2-53491FC2F134}" type="sibTrans" cxnId="{30CC3E32-F247-46FC-8276-8899A37C7B22}">
      <dgm:prSet/>
      <dgm:spPr/>
      <dgm:t>
        <a:bodyPr/>
        <a:lstStyle/>
        <a:p>
          <a:endParaRPr lang="en-US"/>
        </a:p>
      </dgm:t>
    </dgm:pt>
    <dgm:pt modelId="{7E1DF65E-A9BF-482B-8796-A71C9C273B7B}">
      <dgm:prSet phldrT="[Text]" custT="1"/>
      <dgm:spPr/>
      <dgm:t>
        <a:bodyPr/>
        <a:lstStyle/>
        <a:p>
          <a:pPr marL="0" lvl="0" indent="0" algn="l" defTabSz="622300">
            <a:lnSpc>
              <a:spcPct val="90000"/>
            </a:lnSpc>
            <a:spcBef>
              <a:spcPct val="0"/>
            </a:spcBef>
            <a:spcAft>
              <a:spcPct val="35000"/>
            </a:spcAft>
            <a:buNone/>
          </a:pPr>
          <a:r>
            <a:rPr lang="en-US" sz="1200" b="1" kern="1200" dirty="0">
              <a:solidFill>
                <a:prstClr val="black">
                  <a:lumMod val="75000"/>
                  <a:lumOff val="25000"/>
                </a:prstClr>
              </a:solidFill>
              <a:latin typeface="Calibri Light" panose="020F0302020204030204"/>
              <a:ea typeface="+mn-ea"/>
              <a:cs typeface="+mn-cs"/>
            </a:rPr>
            <a:t>Feature 2</a:t>
          </a:r>
        </a:p>
      </dgm:t>
    </dgm:pt>
    <dgm:pt modelId="{CE5B8F99-C836-4AEC-AC66-561CEB84BFD4}" type="parTrans" cxnId="{34FC9F72-7A02-4DCE-BAE5-0CCECF448C80}">
      <dgm:prSet/>
      <dgm:spPr/>
      <dgm:t>
        <a:bodyPr/>
        <a:lstStyle/>
        <a:p>
          <a:endParaRPr lang="en-US"/>
        </a:p>
      </dgm:t>
    </dgm:pt>
    <dgm:pt modelId="{BA8783CD-6526-4063-86F7-A640FA7B5564}" type="sibTrans" cxnId="{34FC9F72-7A02-4DCE-BAE5-0CCECF448C80}">
      <dgm:prSet/>
      <dgm:spPr/>
      <dgm:t>
        <a:bodyPr/>
        <a:lstStyle/>
        <a:p>
          <a:endParaRPr lang="en-US"/>
        </a:p>
      </dgm:t>
    </dgm:pt>
    <dgm:pt modelId="{BA1A5E51-8D71-4157-8A59-56B6D824FA9B}">
      <dgm:prSet phldrT="[Text]" custT="1"/>
      <dgm:spPr/>
      <dgm:t>
        <a:bodyPr/>
        <a:lstStyle/>
        <a:p>
          <a:r>
            <a:rPr lang="en-US" sz="1200" b="1" kern="1200" dirty="0">
              <a:solidFill>
                <a:prstClr val="black">
                  <a:lumMod val="75000"/>
                  <a:lumOff val="25000"/>
                </a:prstClr>
              </a:solidFill>
              <a:latin typeface="Calibri Light" panose="020F0302020204030204"/>
              <a:ea typeface="+mn-ea"/>
              <a:cs typeface="+mn-cs"/>
            </a:rPr>
            <a:t>Feature 3</a:t>
          </a:r>
        </a:p>
      </dgm:t>
    </dgm:pt>
    <dgm:pt modelId="{3DA8AF71-3BC6-4FB1-A3B3-120B3970EDA5}" type="parTrans" cxnId="{5095B0A9-0653-43A9-9886-E43FE2E88E7E}">
      <dgm:prSet/>
      <dgm:spPr/>
      <dgm:t>
        <a:bodyPr/>
        <a:lstStyle/>
        <a:p>
          <a:endParaRPr lang="en-US"/>
        </a:p>
      </dgm:t>
    </dgm:pt>
    <dgm:pt modelId="{E3132401-D0AB-4448-9E7F-4AC302123F68}" type="sibTrans" cxnId="{5095B0A9-0653-43A9-9886-E43FE2E88E7E}">
      <dgm:prSet/>
      <dgm:spPr/>
      <dgm:t>
        <a:bodyPr/>
        <a:lstStyle/>
        <a:p>
          <a:endParaRPr lang="en-US"/>
        </a:p>
      </dgm:t>
    </dgm:pt>
    <dgm:pt modelId="{30175FE0-6C9C-4B64-A48A-3F8366B50D41}">
      <dgm:prSet phldrT="[Text]" custT="1"/>
      <dgm:spPr/>
      <dgm:t>
        <a:bodyPr/>
        <a:lstStyle/>
        <a:p>
          <a:r>
            <a:rPr lang="en-US" sz="1400" b="1" kern="1200" dirty="0">
              <a:solidFill>
                <a:prstClr val="black">
                  <a:lumMod val="75000"/>
                  <a:lumOff val="25000"/>
                </a:prstClr>
              </a:solidFill>
              <a:latin typeface="Calibri Light" panose="020F0302020204030204"/>
              <a:ea typeface="+mn-ea"/>
              <a:cs typeface="+mn-cs"/>
            </a:rPr>
            <a:t>…</a:t>
          </a:r>
        </a:p>
      </dgm:t>
    </dgm:pt>
    <dgm:pt modelId="{5381E9BE-3999-4055-8407-63322EA44A9C}" type="parTrans" cxnId="{CE70D528-A095-4B9C-B618-B940F3D5CF8E}">
      <dgm:prSet/>
      <dgm:spPr/>
      <dgm:t>
        <a:bodyPr/>
        <a:lstStyle/>
        <a:p>
          <a:endParaRPr lang="en-US"/>
        </a:p>
      </dgm:t>
    </dgm:pt>
    <dgm:pt modelId="{CFFD959F-CD6F-4871-BB91-6A413B452036}" type="sibTrans" cxnId="{CE70D528-A095-4B9C-B618-B940F3D5CF8E}">
      <dgm:prSet/>
      <dgm:spPr/>
      <dgm:t>
        <a:bodyPr/>
        <a:lstStyle/>
        <a:p>
          <a:endParaRPr lang="en-US"/>
        </a:p>
      </dgm:t>
    </dgm:pt>
    <dgm:pt modelId="{A4B27519-9B36-48E3-A9FA-2FF5A3D317A3}" type="pres">
      <dgm:prSet presAssocID="{0F05C883-D636-4284-911F-4D702A1431E6}" presName="arrowDiagram" presStyleCnt="0">
        <dgm:presLayoutVars>
          <dgm:chMax val="5"/>
          <dgm:dir/>
          <dgm:resizeHandles val="exact"/>
        </dgm:presLayoutVars>
      </dgm:prSet>
      <dgm:spPr/>
    </dgm:pt>
    <dgm:pt modelId="{C18AE878-F102-472C-9796-51997C79CCD7}" type="pres">
      <dgm:prSet presAssocID="{0F05C883-D636-4284-911F-4D702A1431E6}" presName="arrow" presStyleLbl="bgShp" presStyleIdx="0" presStyleCnt="1" custAng="21339995"/>
      <dgm:spPr>
        <a:solidFill>
          <a:srgbClr val="93C571"/>
        </a:solidFill>
      </dgm:spPr>
    </dgm:pt>
    <dgm:pt modelId="{5E23E9B6-3C59-403A-A840-EC342A05AF71}" type="pres">
      <dgm:prSet presAssocID="{0F05C883-D636-4284-911F-4D702A1431E6}" presName="arrowDiagram4" presStyleCnt="0"/>
      <dgm:spPr/>
    </dgm:pt>
    <dgm:pt modelId="{278265A6-6EBB-4F1C-B5EC-C152BD6B2571}" type="pres">
      <dgm:prSet presAssocID="{83A98A67-F755-4266-B1AE-2ADC5E206E98}" presName="bullet4a" presStyleLbl="node1" presStyleIdx="0" presStyleCnt="4" custLinFactX="27171" custLinFactNeighborX="100000" custLinFactNeighborY="23122"/>
      <dgm:spPr/>
    </dgm:pt>
    <dgm:pt modelId="{1C314432-9545-4C80-9E24-804F74727C15}" type="pres">
      <dgm:prSet presAssocID="{83A98A67-F755-4266-B1AE-2ADC5E206E98}" presName="textBox4a" presStyleLbl="revTx" presStyleIdx="0" presStyleCnt="4" custScaleX="147511" custLinFactNeighborX="45633" custLinFactNeighborY="8940">
        <dgm:presLayoutVars>
          <dgm:bulletEnabled val="1"/>
        </dgm:presLayoutVars>
      </dgm:prSet>
      <dgm:spPr/>
    </dgm:pt>
    <dgm:pt modelId="{05C22BAD-5778-448D-AA8E-9B4E5B4E3BEB}" type="pres">
      <dgm:prSet presAssocID="{7E1DF65E-A9BF-482B-8796-A71C9C273B7B}" presName="bullet4b" presStyleLbl="node1" presStyleIdx="1" presStyleCnt="4" custLinFactNeighborX="19944" custLinFactNeighborY="13296"/>
      <dgm:spPr/>
    </dgm:pt>
    <dgm:pt modelId="{5DE5F38C-F644-4219-B196-AD979FF399FF}" type="pres">
      <dgm:prSet presAssocID="{7E1DF65E-A9BF-482B-8796-A71C9C273B7B}" presName="textBox4b" presStyleLbl="revTx" presStyleIdx="1" presStyleCnt="4" custLinFactNeighborX="3798" custLinFactNeighborY="7493">
        <dgm:presLayoutVars>
          <dgm:bulletEnabled val="1"/>
        </dgm:presLayoutVars>
      </dgm:prSet>
      <dgm:spPr/>
    </dgm:pt>
    <dgm:pt modelId="{72987536-B9C7-447C-9279-6E8CB70B08AA}" type="pres">
      <dgm:prSet presAssocID="{BA1A5E51-8D71-4157-8A59-56B6D824FA9B}" presName="bullet4c" presStyleLbl="node1" presStyleIdx="2" presStyleCnt="4" custLinFactNeighborY="-5017"/>
      <dgm:spPr/>
    </dgm:pt>
    <dgm:pt modelId="{A3677C33-1F01-4A28-A0DF-0060C6937C1C}" type="pres">
      <dgm:prSet presAssocID="{BA1A5E51-8D71-4157-8A59-56B6D824FA9B}" presName="textBox4c" presStyleLbl="revTx" presStyleIdx="2" presStyleCnt="4" custLinFactNeighborX="1266" custLinFactNeighborY="6300">
        <dgm:presLayoutVars>
          <dgm:bulletEnabled val="1"/>
        </dgm:presLayoutVars>
      </dgm:prSet>
      <dgm:spPr/>
    </dgm:pt>
    <dgm:pt modelId="{4F5BCD6E-6A3C-4343-BE59-933CB8C9A844}" type="pres">
      <dgm:prSet presAssocID="{30175FE0-6C9C-4B64-A48A-3F8366B50D41}" presName="bullet4d" presStyleLbl="node1" presStyleIdx="3" presStyleCnt="4" custLinFactNeighborY="-29960"/>
      <dgm:spPr/>
    </dgm:pt>
    <dgm:pt modelId="{C07E0C11-D757-4C39-BBBA-BACCF5F54CF7}" type="pres">
      <dgm:prSet presAssocID="{30175FE0-6C9C-4B64-A48A-3F8366B50D41}" presName="textBox4d" presStyleLbl="revTx" presStyleIdx="3" presStyleCnt="4" custLinFactNeighborY="-3558">
        <dgm:presLayoutVars>
          <dgm:bulletEnabled val="1"/>
        </dgm:presLayoutVars>
      </dgm:prSet>
      <dgm:spPr/>
    </dgm:pt>
  </dgm:ptLst>
  <dgm:cxnLst>
    <dgm:cxn modelId="{F3A3C807-88B9-44FA-AFB1-1C71A6C9314C}" type="presOf" srcId="{BA1A5E51-8D71-4157-8A59-56B6D824FA9B}" destId="{A3677C33-1F01-4A28-A0DF-0060C6937C1C}" srcOrd="0" destOrd="0" presId="urn:microsoft.com/office/officeart/2005/8/layout/arrow2"/>
    <dgm:cxn modelId="{B101361E-91E0-412E-8DE8-528DB3ED1A7E}" type="presOf" srcId="{0F05C883-D636-4284-911F-4D702A1431E6}" destId="{A4B27519-9B36-48E3-A9FA-2FF5A3D317A3}" srcOrd="0" destOrd="0" presId="urn:microsoft.com/office/officeart/2005/8/layout/arrow2"/>
    <dgm:cxn modelId="{CE70D528-A095-4B9C-B618-B940F3D5CF8E}" srcId="{0F05C883-D636-4284-911F-4D702A1431E6}" destId="{30175FE0-6C9C-4B64-A48A-3F8366B50D41}" srcOrd="3" destOrd="0" parTransId="{5381E9BE-3999-4055-8407-63322EA44A9C}" sibTransId="{CFFD959F-CD6F-4871-BB91-6A413B452036}"/>
    <dgm:cxn modelId="{30CC3E32-F247-46FC-8276-8899A37C7B22}" srcId="{0F05C883-D636-4284-911F-4D702A1431E6}" destId="{83A98A67-F755-4266-B1AE-2ADC5E206E98}" srcOrd="0" destOrd="0" parTransId="{9494549D-31AF-4E22-9178-32A96D5B7251}" sibTransId="{0F1DF74E-1360-42B4-8DD2-53491FC2F134}"/>
    <dgm:cxn modelId="{34FC9F72-7A02-4DCE-BAE5-0CCECF448C80}" srcId="{0F05C883-D636-4284-911F-4D702A1431E6}" destId="{7E1DF65E-A9BF-482B-8796-A71C9C273B7B}" srcOrd="1" destOrd="0" parTransId="{CE5B8F99-C836-4AEC-AC66-561CEB84BFD4}" sibTransId="{BA8783CD-6526-4063-86F7-A640FA7B5564}"/>
    <dgm:cxn modelId="{5095B0A9-0653-43A9-9886-E43FE2E88E7E}" srcId="{0F05C883-D636-4284-911F-4D702A1431E6}" destId="{BA1A5E51-8D71-4157-8A59-56B6D824FA9B}" srcOrd="2" destOrd="0" parTransId="{3DA8AF71-3BC6-4FB1-A3B3-120B3970EDA5}" sibTransId="{E3132401-D0AB-4448-9E7F-4AC302123F68}"/>
    <dgm:cxn modelId="{9FB6E4BB-F2B6-41BC-95FA-6D29D45888E2}" type="presOf" srcId="{30175FE0-6C9C-4B64-A48A-3F8366B50D41}" destId="{C07E0C11-D757-4C39-BBBA-BACCF5F54CF7}" srcOrd="0" destOrd="0" presId="urn:microsoft.com/office/officeart/2005/8/layout/arrow2"/>
    <dgm:cxn modelId="{B20137E1-2F0F-4D5C-AD39-D5FD1D56947C}" type="presOf" srcId="{7E1DF65E-A9BF-482B-8796-A71C9C273B7B}" destId="{5DE5F38C-F644-4219-B196-AD979FF399FF}" srcOrd="0" destOrd="0" presId="urn:microsoft.com/office/officeart/2005/8/layout/arrow2"/>
    <dgm:cxn modelId="{B1B4C3E6-0C9C-460F-9318-7B3E719199AB}" type="presOf" srcId="{83A98A67-F755-4266-B1AE-2ADC5E206E98}" destId="{1C314432-9545-4C80-9E24-804F74727C15}" srcOrd="0" destOrd="0" presId="urn:microsoft.com/office/officeart/2005/8/layout/arrow2"/>
    <dgm:cxn modelId="{73C5ED03-B745-4BCE-A25A-D8C007DF584F}" type="presParOf" srcId="{A4B27519-9B36-48E3-A9FA-2FF5A3D317A3}" destId="{C18AE878-F102-472C-9796-51997C79CCD7}" srcOrd="0" destOrd="0" presId="urn:microsoft.com/office/officeart/2005/8/layout/arrow2"/>
    <dgm:cxn modelId="{E421D0B4-39B1-4320-A1DE-624BC99130B4}" type="presParOf" srcId="{A4B27519-9B36-48E3-A9FA-2FF5A3D317A3}" destId="{5E23E9B6-3C59-403A-A840-EC342A05AF71}" srcOrd="1" destOrd="0" presId="urn:microsoft.com/office/officeart/2005/8/layout/arrow2"/>
    <dgm:cxn modelId="{30C04484-4C88-469D-AF09-97196E5C2907}" type="presParOf" srcId="{5E23E9B6-3C59-403A-A840-EC342A05AF71}" destId="{278265A6-6EBB-4F1C-B5EC-C152BD6B2571}" srcOrd="0" destOrd="0" presId="urn:microsoft.com/office/officeart/2005/8/layout/arrow2"/>
    <dgm:cxn modelId="{F64D4E60-1CD3-4DC3-B2F6-59C6F569F1D8}" type="presParOf" srcId="{5E23E9B6-3C59-403A-A840-EC342A05AF71}" destId="{1C314432-9545-4C80-9E24-804F74727C15}" srcOrd="1" destOrd="0" presId="urn:microsoft.com/office/officeart/2005/8/layout/arrow2"/>
    <dgm:cxn modelId="{87004847-319B-4DE9-9F8B-D4FE64608BFC}" type="presParOf" srcId="{5E23E9B6-3C59-403A-A840-EC342A05AF71}" destId="{05C22BAD-5778-448D-AA8E-9B4E5B4E3BEB}" srcOrd="2" destOrd="0" presId="urn:microsoft.com/office/officeart/2005/8/layout/arrow2"/>
    <dgm:cxn modelId="{06CDD1E3-C270-4242-9178-C17316577C5A}" type="presParOf" srcId="{5E23E9B6-3C59-403A-A840-EC342A05AF71}" destId="{5DE5F38C-F644-4219-B196-AD979FF399FF}" srcOrd="3" destOrd="0" presId="urn:microsoft.com/office/officeart/2005/8/layout/arrow2"/>
    <dgm:cxn modelId="{F37CB59A-32E6-44A6-A664-0BF58D4A3515}" type="presParOf" srcId="{5E23E9B6-3C59-403A-A840-EC342A05AF71}" destId="{72987536-B9C7-447C-9279-6E8CB70B08AA}" srcOrd="4" destOrd="0" presId="urn:microsoft.com/office/officeart/2005/8/layout/arrow2"/>
    <dgm:cxn modelId="{938F1387-D9EA-4676-B0C8-32F75E10ED84}" type="presParOf" srcId="{5E23E9B6-3C59-403A-A840-EC342A05AF71}" destId="{A3677C33-1F01-4A28-A0DF-0060C6937C1C}" srcOrd="5" destOrd="0" presId="urn:microsoft.com/office/officeart/2005/8/layout/arrow2"/>
    <dgm:cxn modelId="{757DCF49-199A-4CEE-B441-0516E93876C4}" type="presParOf" srcId="{5E23E9B6-3C59-403A-A840-EC342A05AF71}" destId="{4F5BCD6E-6A3C-4343-BE59-933CB8C9A844}" srcOrd="6" destOrd="0" presId="urn:microsoft.com/office/officeart/2005/8/layout/arrow2"/>
    <dgm:cxn modelId="{357386E6-A3A2-429F-901A-B66A3E0DE67E}" type="presParOf" srcId="{5E23E9B6-3C59-403A-A840-EC342A05AF71}" destId="{C07E0C11-D757-4C39-BBBA-BACCF5F54CF7}" srcOrd="7"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BF1C4-5740-4A18-9A65-1B8EAA562EF9}" type="doc">
      <dgm:prSet loTypeId="urn:microsoft.com/office/officeart/2005/8/layout/funnel1" loCatId="process" qsTypeId="urn:microsoft.com/office/officeart/2005/8/quickstyle/simple1" qsCatId="simple" csTypeId="urn:microsoft.com/office/officeart/2005/8/colors/accent6_3" csCatId="accent6" phldr="1"/>
      <dgm:spPr/>
      <dgm:t>
        <a:bodyPr/>
        <a:lstStyle/>
        <a:p>
          <a:endParaRPr lang="en-US"/>
        </a:p>
      </dgm:t>
    </dgm:pt>
    <dgm:pt modelId="{9742B82C-1CB8-4085-96A8-7EF418DE8EDD}">
      <dgm:prSet phldrT="[Text]"/>
      <dgm:spPr/>
      <dgm:t>
        <a:bodyPr/>
        <a:lstStyle/>
        <a:p>
          <a:r>
            <a:rPr lang="en-US" dirty="0"/>
            <a:t>LR</a:t>
          </a:r>
        </a:p>
      </dgm:t>
    </dgm:pt>
    <dgm:pt modelId="{E28A1826-C9D9-4BEF-A5E2-CD9D1386CA98}" type="parTrans" cxnId="{808CD4E4-DC41-4AC0-AF7A-C0DE9BD222B2}">
      <dgm:prSet/>
      <dgm:spPr/>
      <dgm:t>
        <a:bodyPr/>
        <a:lstStyle/>
        <a:p>
          <a:endParaRPr lang="en-US"/>
        </a:p>
      </dgm:t>
    </dgm:pt>
    <dgm:pt modelId="{C8C55515-1DD9-4254-9445-A4F929505EAD}" type="sibTrans" cxnId="{808CD4E4-DC41-4AC0-AF7A-C0DE9BD222B2}">
      <dgm:prSet/>
      <dgm:spPr/>
      <dgm:t>
        <a:bodyPr/>
        <a:lstStyle/>
        <a:p>
          <a:endParaRPr lang="en-US"/>
        </a:p>
      </dgm:t>
    </dgm:pt>
    <dgm:pt modelId="{BE4843D6-157C-4BE2-9C72-75C295A7BC33}">
      <dgm:prSet phldrT="[Text]"/>
      <dgm:spPr/>
      <dgm:t>
        <a:bodyPr/>
        <a:lstStyle/>
        <a:p>
          <a:r>
            <a:rPr lang="en-US" dirty="0"/>
            <a:t>Naïve Bayes</a:t>
          </a:r>
        </a:p>
      </dgm:t>
    </dgm:pt>
    <dgm:pt modelId="{B4C37FEF-AD37-4A62-ACB1-0480BABF0081}" type="parTrans" cxnId="{BE094548-F4D3-47FA-B046-C890BF583276}">
      <dgm:prSet/>
      <dgm:spPr/>
      <dgm:t>
        <a:bodyPr/>
        <a:lstStyle/>
        <a:p>
          <a:endParaRPr lang="en-US"/>
        </a:p>
      </dgm:t>
    </dgm:pt>
    <dgm:pt modelId="{CF82302B-16BC-4180-BF96-CF3C28B61F78}" type="sibTrans" cxnId="{BE094548-F4D3-47FA-B046-C890BF583276}">
      <dgm:prSet/>
      <dgm:spPr/>
      <dgm:t>
        <a:bodyPr/>
        <a:lstStyle/>
        <a:p>
          <a:endParaRPr lang="en-US"/>
        </a:p>
      </dgm:t>
    </dgm:pt>
    <dgm:pt modelId="{34F2B893-52AE-4F90-BE81-F8A312353523}">
      <dgm:prSet phldrT="[Text]"/>
      <dgm:spPr/>
      <dgm:t>
        <a:bodyPr/>
        <a:lstStyle/>
        <a:p>
          <a:r>
            <a:rPr lang="en-US" dirty="0"/>
            <a:t>SVM</a:t>
          </a:r>
        </a:p>
      </dgm:t>
    </dgm:pt>
    <dgm:pt modelId="{5189937A-A2A8-4F48-8DCE-066ADFF9B720}" type="parTrans" cxnId="{F14E6A2B-3E47-441B-9C4F-D5DB5AD5E270}">
      <dgm:prSet/>
      <dgm:spPr/>
      <dgm:t>
        <a:bodyPr/>
        <a:lstStyle/>
        <a:p>
          <a:endParaRPr lang="en-US"/>
        </a:p>
      </dgm:t>
    </dgm:pt>
    <dgm:pt modelId="{3FA5BE7C-CE05-4BDE-82CC-D05FC38F847E}" type="sibTrans" cxnId="{F14E6A2B-3E47-441B-9C4F-D5DB5AD5E270}">
      <dgm:prSet/>
      <dgm:spPr/>
      <dgm:t>
        <a:bodyPr/>
        <a:lstStyle/>
        <a:p>
          <a:endParaRPr lang="en-US"/>
        </a:p>
      </dgm:t>
    </dgm:pt>
    <dgm:pt modelId="{C61EF113-68DC-4E53-8730-EC6E88C8362E}">
      <dgm:prSet phldrT="[Text]" custT="1"/>
      <dgm:spPr/>
      <dgm:t>
        <a:bodyPr/>
        <a:lstStyle/>
        <a:p>
          <a:r>
            <a:rPr lang="en-US" sz="2000" b="1" kern="1200" dirty="0">
              <a:solidFill>
                <a:prstClr val="black">
                  <a:lumMod val="75000"/>
                  <a:lumOff val="25000"/>
                </a:prstClr>
              </a:solidFill>
              <a:latin typeface="Calibri Light" panose="020F0302020204030204"/>
              <a:ea typeface="+mn-ea"/>
              <a:cs typeface="+mn-cs"/>
            </a:rPr>
            <a:t> </a:t>
          </a:r>
        </a:p>
      </dgm:t>
    </dgm:pt>
    <dgm:pt modelId="{604D586A-FC08-4ACA-87DE-4738000C0D04}" type="sibTrans" cxnId="{5647FEDE-514F-486F-B9C8-BF3AFA8AECBC}">
      <dgm:prSet/>
      <dgm:spPr/>
      <dgm:t>
        <a:bodyPr/>
        <a:lstStyle/>
        <a:p>
          <a:endParaRPr lang="en-US"/>
        </a:p>
      </dgm:t>
    </dgm:pt>
    <dgm:pt modelId="{F8DB5CF5-0FA3-4EB3-8F91-B8B65FB909F7}" type="parTrans" cxnId="{5647FEDE-514F-486F-B9C8-BF3AFA8AECBC}">
      <dgm:prSet/>
      <dgm:spPr/>
      <dgm:t>
        <a:bodyPr/>
        <a:lstStyle/>
        <a:p>
          <a:endParaRPr lang="en-US"/>
        </a:p>
      </dgm:t>
    </dgm:pt>
    <dgm:pt modelId="{86FDF0B0-6E09-4E12-B19B-075CA2FDE698}" type="pres">
      <dgm:prSet presAssocID="{C95BF1C4-5740-4A18-9A65-1B8EAA562EF9}" presName="Name0" presStyleCnt="0">
        <dgm:presLayoutVars>
          <dgm:chMax val="4"/>
          <dgm:resizeHandles val="exact"/>
        </dgm:presLayoutVars>
      </dgm:prSet>
      <dgm:spPr/>
    </dgm:pt>
    <dgm:pt modelId="{66B3C7CF-D03E-438C-B875-80211D76A688}" type="pres">
      <dgm:prSet presAssocID="{C95BF1C4-5740-4A18-9A65-1B8EAA562EF9}" presName="ellipse" presStyleLbl="trBgShp" presStyleIdx="0" presStyleCnt="1"/>
      <dgm:spPr/>
    </dgm:pt>
    <dgm:pt modelId="{248162CF-241C-4384-B00F-AAD2E276C9AF}" type="pres">
      <dgm:prSet presAssocID="{C95BF1C4-5740-4A18-9A65-1B8EAA562EF9}" presName="arrow1" presStyleLbl="fgShp" presStyleIdx="0" presStyleCnt="1"/>
      <dgm:spPr/>
    </dgm:pt>
    <dgm:pt modelId="{0CF17DD6-9224-46A2-B8B2-389E43452C27}" type="pres">
      <dgm:prSet presAssocID="{C95BF1C4-5740-4A18-9A65-1B8EAA562EF9}" presName="rectangle" presStyleLbl="revTx" presStyleIdx="0" presStyleCnt="1" custLinFactNeighborY="2523">
        <dgm:presLayoutVars>
          <dgm:bulletEnabled val="1"/>
        </dgm:presLayoutVars>
      </dgm:prSet>
      <dgm:spPr/>
    </dgm:pt>
    <dgm:pt modelId="{4480BB7C-DD7F-4ADB-B6F3-8CFC6FE01628}" type="pres">
      <dgm:prSet presAssocID="{BE4843D6-157C-4BE2-9C72-75C295A7BC33}" presName="item1" presStyleLbl="node1" presStyleIdx="0" presStyleCnt="3">
        <dgm:presLayoutVars>
          <dgm:bulletEnabled val="1"/>
        </dgm:presLayoutVars>
      </dgm:prSet>
      <dgm:spPr/>
    </dgm:pt>
    <dgm:pt modelId="{299051CD-A062-4C91-9F6C-D7FEBE8CCC61}" type="pres">
      <dgm:prSet presAssocID="{34F2B893-52AE-4F90-BE81-F8A312353523}" presName="item2" presStyleLbl="node1" presStyleIdx="1" presStyleCnt="3">
        <dgm:presLayoutVars>
          <dgm:bulletEnabled val="1"/>
        </dgm:presLayoutVars>
      </dgm:prSet>
      <dgm:spPr/>
    </dgm:pt>
    <dgm:pt modelId="{7989BE19-F9D0-427E-9A39-1DCF531A845B}" type="pres">
      <dgm:prSet presAssocID="{C61EF113-68DC-4E53-8730-EC6E88C8362E}" presName="item3" presStyleLbl="node1" presStyleIdx="2" presStyleCnt="3">
        <dgm:presLayoutVars>
          <dgm:bulletEnabled val="1"/>
        </dgm:presLayoutVars>
      </dgm:prSet>
      <dgm:spPr/>
    </dgm:pt>
    <dgm:pt modelId="{F44C31B1-8541-4CF5-AE5F-671256E46E8F}" type="pres">
      <dgm:prSet presAssocID="{C95BF1C4-5740-4A18-9A65-1B8EAA562EF9}" presName="funnel" presStyleLbl="trAlignAcc1" presStyleIdx="0" presStyleCnt="1"/>
      <dgm:spPr/>
    </dgm:pt>
  </dgm:ptLst>
  <dgm:cxnLst>
    <dgm:cxn modelId="{52392506-7DD2-498E-BE87-FB731EE1E3CD}" type="presOf" srcId="{C95BF1C4-5740-4A18-9A65-1B8EAA562EF9}" destId="{86FDF0B0-6E09-4E12-B19B-075CA2FDE698}" srcOrd="0" destOrd="0" presId="urn:microsoft.com/office/officeart/2005/8/layout/funnel1"/>
    <dgm:cxn modelId="{6B17F129-6DB6-414F-9E9E-BDE2B56D24FB}" type="presOf" srcId="{C61EF113-68DC-4E53-8730-EC6E88C8362E}" destId="{0CF17DD6-9224-46A2-B8B2-389E43452C27}" srcOrd="0" destOrd="0" presId="urn:microsoft.com/office/officeart/2005/8/layout/funnel1"/>
    <dgm:cxn modelId="{F14E6A2B-3E47-441B-9C4F-D5DB5AD5E270}" srcId="{C95BF1C4-5740-4A18-9A65-1B8EAA562EF9}" destId="{34F2B893-52AE-4F90-BE81-F8A312353523}" srcOrd="2" destOrd="0" parTransId="{5189937A-A2A8-4F48-8DCE-066ADFF9B720}" sibTransId="{3FA5BE7C-CE05-4BDE-82CC-D05FC38F847E}"/>
    <dgm:cxn modelId="{BCEAC53C-F896-42A6-9F87-B02AC52107D2}" type="presOf" srcId="{9742B82C-1CB8-4085-96A8-7EF418DE8EDD}" destId="{7989BE19-F9D0-427E-9A39-1DCF531A845B}" srcOrd="0" destOrd="0" presId="urn:microsoft.com/office/officeart/2005/8/layout/funnel1"/>
    <dgm:cxn modelId="{BE094548-F4D3-47FA-B046-C890BF583276}" srcId="{C95BF1C4-5740-4A18-9A65-1B8EAA562EF9}" destId="{BE4843D6-157C-4BE2-9C72-75C295A7BC33}" srcOrd="1" destOrd="0" parTransId="{B4C37FEF-AD37-4A62-ACB1-0480BABF0081}" sibTransId="{CF82302B-16BC-4180-BF96-CF3C28B61F78}"/>
    <dgm:cxn modelId="{52EEC276-B39D-485D-AAC8-194247C82D5E}" type="presOf" srcId="{34F2B893-52AE-4F90-BE81-F8A312353523}" destId="{4480BB7C-DD7F-4ADB-B6F3-8CFC6FE01628}" srcOrd="0" destOrd="0" presId="urn:microsoft.com/office/officeart/2005/8/layout/funnel1"/>
    <dgm:cxn modelId="{5B16D5A9-73EE-4A93-91F9-EADC163805E5}" type="presOf" srcId="{BE4843D6-157C-4BE2-9C72-75C295A7BC33}" destId="{299051CD-A062-4C91-9F6C-D7FEBE8CCC61}" srcOrd="0" destOrd="0" presId="urn:microsoft.com/office/officeart/2005/8/layout/funnel1"/>
    <dgm:cxn modelId="{5647FEDE-514F-486F-B9C8-BF3AFA8AECBC}" srcId="{C95BF1C4-5740-4A18-9A65-1B8EAA562EF9}" destId="{C61EF113-68DC-4E53-8730-EC6E88C8362E}" srcOrd="3" destOrd="0" parTransId="{F8DB5CF5-0FA3-4EB3-8F91-B8B65FB909F7}" sibTransId="{604D586A-FC08-4ACA-87DE-4738000C0D04}"/>
    <dgm:cxn modelId="{808CD4E4-DC41-4AC0-AF7A-C0DE9BD222B2}" srcId="{C95BF1C4-5740-4A18-9A65-1B8EAA562EF9}" destId="{9742B82C-1CB8-4085-96A8-7EF418DE8EDD}" srcOrd="0" destOrd="0" parTransId="{E28A1826-C9D9-4BEF-A5E2-CD9D1386CA98}" sibTransId="{C8C55515-1DD9-4254-9445-A4F929505EAD}"/>
    <dgm:cxn modelId="{2D0ADF7F-DD96-4599-A57E-E66B370E0C42}" type="presParOf" srcId="{86FDF0B0-6E09-4E12-B19B-075CA2FDE698}" destId="{66B3C7CF-D03E-438C-B875-80211D76A688}" srcOrd="0" destOrd="0" presId="urn:microsoft.com/office/officeart/2005/8/layout/funnel1"/>
    <dgm:cxn modelId="{54EE9EF1-2728-4F14-A451-5EAE1858FDF3}" type="presParOf" srcId="{86FDF0B0-6E09-4E12-B19B-075CA2FDE698}" destId="{248162CF-241C-4384-B00F-AAD2E276C9AF}" srcOrd="1" destOrd="0" presId="urn:microsoft.com/office/officeart/2005/8/layout/funnel1"/>
    <dgm:cxn modelId="{A7C87618-59CC-4027-B297-273CD74E7595}" type="presParOf" srcId="{86FDF0B0-6E09-4E12-B19B-075CA2FDE698}" destId="{0CF17DD6-9224-46A2-B8B2-389E43452C27}" srcOrd="2" destOrd="0" presId="urn:microsoft.com/office/officeart/2005/8/layout/funnel1"/>
    <dgm:cxn modelId="{D93A61AF-FD5E-4211-8BFA-671268F95CAD}" type="presParOf" srcId="{86FDF0B0-6E09-4E12-B19B-075CA2FDE698}" destId="{4480BB7C-DD7F-4ADB-B6F3-8CFC6FE01628}" srcOrd="3" destOrd="0" presId="urn:microsoft.com/office/officeart/2005/8/layout/funnel1"/>
    <dgm:cxn modelId="{02B31FF2-2FBB-4F64-95B6-DE42A1ADC184}" type="presParOf" srcId="{86FDF0B0-6E09-4E12-B19B-075CA2FDE698}" destId="{299051CD-A062-4C91-9F6C-D7FEBE8CCC61}" srcOrd="4" destOrd="0" presId="urn:microsoft.com/office/officeart/2005/8/layout/funnel1"/>
    <dgm:cxn modelId="{D968C235-CC03-445C-9073-E3723670E08E}" type="presParOf" srcId="{86FDF0B0-6E09-4E12-B19B-075CA2FDE698}" destId="{7989BE19-F9D0-427E-9A39-1DCF531A845B}" srcOrd="5" destOrd="0" presId="urn:microsoft.com/office/officeart/2005/8/layout/funnel1"/>
    <dgm:cxn modelId="{D66C5C3B-B88E-4768-845B-122FC52B70C1}" type="presParOf" srcId="{86FDF0B0-6E09-4E12-B19B-075CA2FDE698}" destId="{F44C31B1-8541-4CF5-AE5F-671256E46E8F}" srcOrd="6" destOrd="0" presId="urn:microsoft.com/office/officeart/2005/8/layout/funnel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C152D-B975-4674-926B-FF16522CADB5}" type="doc">
      <dgm:prSet loTypeId="urn:microsoft.com/office/officeart/2005/8/layout/process5" loCatId="process" qsTypeId="urn:microsoft.com/office/officeart/2005/8/quickstyle/simple1" qsCatId="simple" csTypeId="urn:microsoft.com/office/officeart/2005/8/colors/accent6_5" csCatId="accent6" phldr="1"/>
      <dgm:spPr/>
      <dgm:t>
        <a:bodyPr/>
        <a:lstStyle/>
        <a:p>
          <a:endParaRPr lang="en-US"/>
        </a:p>
      </dgm:t>
    </dgm:pt>
    <dgm:pt modelId="{6F46067B-1A48-4B62-9262-709F2708EA25}">
      <dgm:prSet phldrT="[Text]"/>
      <dgm:spPr/>
      <dgm:t>
        <a:bodyPr/>
        <a:lstStyle/>
        <a:p>
          <a:r>
            <a:rPr lang="en-US" dirty="0"/>
            <a:t>SQL Transformer</a:t>
          </a:r>
        </a:p>
      </dgm:t>
    </dgm:pt>
    <dgm:pt modelId="{4BAD9F0F-F113-468A-89F4-ABA85F8A93AF}" type="parTrans" cxnId="{0AAF4D43-50E3-4298-9958-C32AE26952F6}">
      <dgm:prSet/>
      <dgm:spPr/>
      <dgm:t>
        <a:bodyPr/>
        <a:lstStyle/>
        <a:p>
          <a:endParaRPr lang="en-US"/>
        </a:p>
      </dgm:t>
    </dgm:pt>
    <dgm:pt modelId="{8613865C-BAF8-4467-BB21-84E5C16345DE}" type="sibTrans" cxnId="{0AAF4D43-50E3-4298-9958-C32AE26952F6}">
      <dgm:prSet/>
      <dgm:spPr/>
      <dgm:t>
        <a:bodyPr/>
        <a:lstStyle/>
        <a:p>
          <a:endParaRPr lang="en-US"/>
        </a:p>
      </dgm:t>
    </dgm:pt>
    <dgm:pt modelId="{44FD2E75-9ED4-4034-BA6A-A00671CD03D2}">
      <dgm:prSet phldrT="[Text]"/>
      <dgm:spPr/>
      <dgm:t>
        <a:bodyPr/>
        <a:lstStyle/>
        <a:p>
          <a:r>
            <a:rPr lang="en-US" dirty="0"/>
            <a:t>Regex Tokenizer</a:t>
          </a:r>
        </a:p>
      </dgm:t>
    </dgm:pt>
    <dgm:pt modelId="{1C4B4B0F-D1C0-4091-891D-39F833F106AD}" type="parTrans" cxnId="{7D60E22A-B54D-4780-BAF3-6ADEF78B647B}">
      <dgm:prSet/>
      <dgm:spPr/>
      <dgm:t>
        <a:bodyPr/>
        <a:lstStyle/>
        <a:p>
          <a:endParaRPr lang="en-US"/>
        </a:p>
      </dgm:t>
    </dgm:pt>
    <dgm:pt modelId="{90949E88-F669-4CDD-9CA7-3B9F524C5D83}" type="sibTrans" cxnId="{7D60E22A-B54D-4780-BAF3-6ADEF78B647B}">
      <dgm:prSet/>
      <dgm:spPr/>
      <dgm:t>
        <a:bodyPr/>
        <a:lstStyle/>
        <a:p>
          <a:endParaRPr lang="en-US"/>
        </a:p>
      </dgm:t>
    </dgm:pt>
    <dgm:pt modelId="{B7552EB7-6CA7-4557-8906-EC5B2B082B44}">
      <dgm:prSet phldrT="[Text]"/>
      <dgm:spPr/>
      <dgm:t>
        <a:bodyPr/>
        <a:lstStyle/>
        <a:p>
          <a:r>
            <a:rPr lang="en-US" dirty="0"/>
            <a:t>Count Vectorizer</a:t>
          </a:r>
        </a:p>
      </dgm:t>
    </dgm:pt>
    <dgm:pt modelId="{5A777658-31E3-49E9-BD54-1128A0F4D914}" type="parTrans" cxnId="{AC121F15-A5A2-4822-B615-4428220F52FF}">
      <dgm:prSet/>
      <dgm:spPr/>
      <dgm:t>
        <a:bodyPr/>
        <a:lstStyle/>
        <a:p>
          <a:endParaRPr lang="en-US"/>
        </a:p>
      </dgm:t>
    </dgm:pt>
    <dgm:pt modelId="{37EC9891-DCDD-47DE-A722-73710D3FBA9A}" type="sibTrans" cxnId="{AC121F15-A5A2-4822-B615-4428220F52FF}">
      <dgm:prSet/>
      <dgm:spPr/>
      <dgm:t>
        <a:bodyPr/>
        <a:lstStyle/>
        <a:p>
          <a:endParaRPr lang="en-US"/>
        </a:p>
      </dgm:t>
    </dgm:pt>
    <dgm:pt modelId="{F96F21E2-DDC7-4679-AD90-0AC9DE07C543}">
      <dgm:prSet phldrT="[Text]"/>
      <dgm:spPr/>
      <dgm:t>
        <a:bodyPr/>
        <a:lstStyle/>
        <a:p>
          <a:r>
            <a:rPr lang="en-US" dirty="0"/>
            <a:t>Stop Words Remover</a:t>
          </a:r>
        </a:p>
      </dgm:t>
    </dgm:pt>
    <dgm:pt modelId="{62697C23-53A4-4EDA-A767-22BDE5EAAED9}" type="parTrans" cxnId="{BF32F684-3CCE-4310-A5C2-C0FDE89A95F4}">
      <dgm:prSet/>
      <dgm:spPr/>
      <dgm:t>
        <a:bodyPr/>
        <a:lstStyle/>
        <a:p>
          <a:endParaRPr lang="en-US"/>
        </a:p>
      </dgm:t>
    </dgm:pt>
    <dgm:pt modelId="{93061D17-4437-4451-8C98-A014500DC0DE}" type="sibTrans" cxnId="{BF32F684-3CCE-4310-A5C2-C0FDE89A95F4}">
      <dgm:prSet/>
      <dgm:spPr/>
      <dgm:t>
        <a:bodyPr/>
        <a:lstStyle/>
        <a:p>
          <a:endParaRPr lang="en-US"/>
        </a:p>
      </dgm:t>
    </dgm:pt>
    <dgm:pt modelId="{08B99122-2546-4402-993C-4C774901385B}">
      <dgm:prSet phldrT="[Text]" custT="1"/>
      <dgm:spPr>
        <a:solidFill>
          <a:srgbClr val="93C571">
            <a:alpha val="90000"/>
          </a:srgbClr>
        </a:solidFill>
        <a:ln w="12700" cap="flat" cmpd="sng" algn="ctr">
          <a:solidFill>
            <a:prstClr val="white">
              <a:hueOff val="0"/>
              <a:satOff val="0"/>
              <a:lumOff val="0"/>
              <a:alphaOff val="0"/>
            </a:prstClr>
          </a:solidFill>
          <a:prstDash val="solid"/>
          <a:miter lim="800000"/>
        </a:ln>
        <a:effectLst/>
      </dgm:spPr>
      <dgm:t>
        <a:bodyPr spcFirstLastPara="0" vert="horz" wrap="square" lIns="114300" tIns="114300" rIns="114300" bIns="114300" numCol="1" spcCol="1270" anchor="ctr" anchorCtr="0"/>
        <a:lstStyle/>
        <a:p>
          <a:pPr marL="0" lvl="0" indent="0" algn="ctr" defTabSz="1333500">
            <a:lnSpc>
              <a:spcPct val="90000"/>
            </a:lnSpc>
            <a:spcBef>
              <a:spcPct val="0"/>
            </a:spcBef>
            <a:spcAft>
              <a:spcPct val="35000"/>
            </a:spcAft>
            <a:buNone/>
          </a:pPr>
          <a:r>
            <a:rPr lang="en-US" sz="3000" kern="1200" dirty="0">
              <a:solidFill>
                <a:prstClr val="white"/>
              </a:solidFill>
              <a:latin typeface="Calibri" panose="020F0502020204030204"/>
              <a:ea typeface="+mn-ea"/>
              <a:cs typeface="+mn-cs"/>
            </a:rPr>
            <a:t>IDF</a:t>
          </a:r>
        </a:p>
      </dgm:t>
    </dgm:pt>
    <dgm:pt modelId="{45AE2E15-1277-41A9-A98C-3DE9A4D821F2}" type="parTrans" cxnId="{1DECA97B-FF15-4554-8888-E440A35CB620}">
      <dgm:prSet/>
      <dgm:spPr/>
      <dgm:t>
        <a:bodyPr/>
        <a:lstStyle/>
        <a:p>
          <a:endParaRPr lang="en-US"/>
        </a:p>
      </dgm:t>
    </dgm:pt>
    <dgm:pt modelId="{C3A955F0-3B7A-4754-9626-444DD4B936EF}" type="sibTrans" cxnId="{1DECA97B-FF15-4554-8888-E440A35CB620}">
      <dgm:prSet/>
      <dgm:spPr/>
      <dgm:t>
        <a:bodyPr/>
        <a:lstStyle/>
        <a:p>
          <a:endParaRPr lang="en-US"/>
        </a:p>
      </dgm:t>
    </dgm:pt>
    <dgm:pt modelId="{46A03BC5-E9BE-46C5-A281-420A8DFEC82C}" type="pres">
      <dgm:prSet presAssocID="{819C152D-B975-4674-926B-FF16522CADB5}" presName="diagram" presStyleCnt="0">
        <dgm:presLayoutVars>
          <dgm:dir/>
          <dgm:resizeHandles val="exact"/>
        </dgm:presLayoutVars>
      </dgm:prSet>
      <dgm:spPr/>
    </dgm:pt>
    <dgm:pt modelId="{465E1FA0-FC41-4849-A812-7EA4ED6F0B4E}" type="pres">
      <dgm:prSet presAssocID="{6F46067B-1A48-4B62-9262-709F2708EA25}" presName="node" presStyleLbl="node1" presStyleIdx="0" presStyleCnt="5">
        <dgm:presLayoutVars>
          <dgm:bulletEnabled val="1"/>
        </dgm:presLayoutVars>
      </dgm:prSet>
      <dgm:spPr/>
    </dgm:pt>
    <dgm:pt modelId="{0D8774C6-0BD7-44CB-972B-16EFBE3672B7}" type="pres">
      <dgm:prSet presAssocID="{8613865C-BAF8-4467-BB21-84E5C16345DE}" presName="sibTrans" presStyleLbl="sibTrans2D1" presStyleIdx="0" presStyleCnt="4"/>
      <dgm:spPr/>
    </dgm:pt>
    <dgm:pt modelId="{073CE3C0-7737-4423-8365-3264A2742B52}" type="pres">
      <dgm:prSet presAssocID="{8613865C-BAF8-4467-BB21-84E5C16345DE}" presName="connectorText" presStyleLbl="sibTrans2D1" presStyleIdx="0" presStyleCnt="4"/>
      <dgm:spPr/>
    </dgm:pt>
    <dgm:pt modelId="{3EF15CFC-4986-4518-859D-7864E4CE441B}" type="pres">
      <dgm:prSet presAssocID="{44FD2E75-9ED4-4034-BA6A-A00671CD03D2}" presName="node" presStyleLbl="node1" presStyleIdx="1" presStyleCnt="5">
        <dgm:presLayoutVars>
          <dgm:bulletEnabled val="1"/>
        </dgm:presLayoutVars>
      </dgm:prSet>
      <dgm:spPr/>
    </dgm:pt>
    <dgm:pt modelId="{74BFFEE8-E0D9-4BA0-892B-343394A2563D}" type="pres">
      <dgm:prSet presAssocID="{90949E88-F669-4CDD-9CA7-3B9F524C5D83}" presName="sibTrans" presStyleLbl="sibTrans2D1" presStyleIdx="1" presStyleCnt="4"/>
      <dgm:spPr/>
    </dgm:pt>
    <dgm:pt modelId="{A3A1306F-3C44-4793-ABF4-B48B49DB74B7}" type="pres">
      <dgm:prSet presAssocID="{90949E88-F669-4CDD-9CA7-3B9F524C5D83}" presName="connectorText" presStyleLbl="sibTrans2D1" presStyleIdx="1" presStyleCnt="4"/>
      <dgm:spPr/>
    </dgm:pt>
    <dgm:pt modelId="{A5B453FD-5138-4549-95E5-86FC683D1F77}" type="pres">
      <dgm:prSet presAssocID="{B7552EB7-6CA7-4557-8906-EC5B2B082B44}" presName="node" presStyleLbl="node1" presStyleIdx="2" presStyleCnt="5">
        <dgm:presLayoutVars>
          <dgm:bulletEnabled val="1"/>
        </dgm:presLayoutVars>
      </dgm:prSet>
      <dgm:spPr/>
    </dgm:pt>
    <dgm:pt modelId="{C143D2F8-9502-4690-802A-052D7637F40C}" type="pres">
      <dgm:prSet presAssocID="{37EC9891-DCDD-47DE-A722-73710D3FBA9A}" presName="sibTrans" presStyleLbl="sibTrans2D1" presStyleIdx="2" presStyleCnt="4"/>
      <dgm:spPr/>
    </dgm:pt>
    <dgm:pt modelId="{BB968CD9-BF32-4081-8700-4C8FFFFCF26B}" type="pres">
      <dgm:prSet presAssocID="{37EC9891-DCDD-47DE-A722-73710D3FBA9A}" presName="connectorText" presStyleLbl="sibTrans2D1" presStyleIdx="2" presStyleCnt="4"/>
      <dgm:spPr/>
    </dgm:pt>
    <dgm:pt modelId="{27B16A18-27AE-46F5-AC24-EE0C3827D992}" type="pres">
      <dgm:prSet presAssocID="{F96F21E2-DDC7-4679-AD90-0AC9DE07C543}" presName="node" presStyleLbl="node1" presStyleIdx="3" presStyleCnt="5">
        <dgm:presLayoutVars>
          <dgm:bulletEnabled val="1"/>
        </dgm:presLayoutVars>
      </dgm:prSet>
      <dgm:spPr/>
    </dgm:pt>
    <dgm:pt modelId="{B57E4DCE-68F0-49EA-B51D-2AED56F22D85}" type="pres">
      <dgm:prSet presAssocID="{93061D17-4437-4451-8C98-A014500DC0DE}" presName="sibTrans" presStyleLbl="sibTrans2D1" presStyleIdx="3" presStyleCnt="4"/>
      <dgm:spPr/>
    </dgm:pt>
    <dgm:pt modelId="{07EF34DD-8CFD-483F-BDE9-D33258F29C6A}" type="pres">
      <dgm:prSet presAssocID="{93061D17-4437-4451-8C98-A014500DC0DE}" presName="connectorText" presStyleLbl="sibTrans2D1" presStyleIdx="3" presStyleCnt="4"/>
      <dgm:spPr/>
    </dgm:pt>
    <dgm:pt modelId="{4C17251D-E200-45C4-88D1-3D760D2FB18F}" type="pres">
      <dgm:prSet presAssocID="{08B99122-2546-4402-993C-4C774901385B}" presName="node" presStyleLbl="node1" presStyleIdx="4" presStyleCnt="5">
        <dgm:presLayoutVars>
          <dgm:bulletEnabled val="1"/>
        </dgm:presLayoutVars>
      </dgm:prSet>
      <dgm:spPr>
        <a:xfrm>
          <a:off x="3093447" y="2817306"/>
          <a:ext cx="2204337" cy="1322602"/>
        </a:xfrm>
        <a:prstGeom prst="roundRect">
          <a:avLst>
            <a:gd name="adj" fmla="val 10000"/>
          </a:avLst>
        </a:prstGeom>
      </dgm:spPr>
    </dgm:pt>
  </dgm:ptLst>
  <dgm:cxnLst>
    <dgm:cxn modelId="{62EAE60D-7E96-4C68-AE77-BB249252CC97}" type="presOf" srcId="{93061D17-4437-4451-8C98-A014500DC0DE}" destId="{07EF34DD-8CFD-483F-BDE9-D33258F29C6A}" srcOrd="1" destOrd="0" presId="urn:microsoft.com/office/officeart/2005/8/layout/process5"/>
    <dgm:cxn modelId="{63DC630E-58A2-4A4B-9A05-92178075B07E}" type="presOf" srcId="{90949E88-F669-4CDD-9CA7-3B9F524C5D83}" destId="{A3A1306F-3C44-4793-ABF4-B48B49DB74B7}" srcOrd="1" destOrd="0" presId="urn:microsoft.com/office/officeart/2005/8/layout/process5"/>
    <dgm:cxn modelId="{AC121F15-A5A2-4822-B615-4428220F52FF}" srcId="{819C152D-B975-4674-926B-FF16522CADB5}" destId="{B7552EB7-6CA7-4557-8906-EC5B2B082B44}" srcOrd="2" destOrd="0" parTransId="{5A777658-31E3-49E9-BD54-1128A0F4D914}" sibTransId="{37EC9891-DCDD-47DE-A722-73710D3FBA9A}"/>
    <dgm:cxn modelId="{39A4D825-89E8-4922-8EAE-5A83430B5D28}" type="presOf" srcId="{93061D17-4437-4451-8C98-A014500DC0DE}" destId="{B57E4DCE-68F0-49EA-B51D-2AED56F22D85}" srcOrd="0" destOrd="0" presId="urn:microsoft.com/office/officeart/2005/8/layout/process5"/>
    <dgm:cxn modelId="{AA32822A-2F26-4662-876B-D99658F6408A}" type="presOf" srcId="{819C152D-B975-4674-926B-FF16522CADB5}" destId="{46A03BC5-E9BE-46C5-A281-420A8DFEC82C}" srcOrd="0" destOrd="0" presId="urn:microsoft.com/office/officeart/2005/8/layout/process5"/>
    <dgm:cxn modelId="{7D60E22A-B54D-4780-BAF3-6ADEF78B647B}" srcId="{819C152D-B975-4674-926B-FF16522CADB5}" destId="{44FD2E75-9ED4-4034-BA6A-A00671CD03D2}" srcOrd="1" destOrd="0" parTransId="{1C4B4B0F-D1C0-4091-891D-39F833F106AD}" sibTransId="{90949E88-F669-4CDD-9CA7-3B9F524C5D83}"/>
    <dgm:cxn modelId="{90B48A33-B382-404F-90DC-DD722FD805B4}" type="presOf" srcId="{44FD2E75-9ED4-4034-BA6A-A00671CD03D2}" destId="{3EF15CFC-4986-4518-859D-7864E4CE441B}" srcOrd="0" destOrd="0" presId="urn:microsoft.com/office/officeart/2005/8/layout/process5"/>
    <dgm:cxn modelId="{1A1D415C-D75C-4FF3-8E66-72A0F0AADAC7}" type="presOf" srcId="{8613865C-BAF8-4467-BB21-84E5C16345DE}" destId="{073CE3C0-7737-4423-8365-3264A2742B52}" srcOrd="1" destOrd="0" presId="urn:microsoft.com/office/officeart/2005/8/layout/process5"/>
    <dgm:cxn modelId="{0AAF4D43-50E3-4298-9958-C32AE26952F6}" srcId="{819C152D-B975-4674-926B-FF16522CADB5}" destId="{6F46067B-1A48-4B62-9262-709F2708EA25}" srcOrd="0" destOrd="0" parTransId="{4BAD9F0F-F113-468A-89F4-ABA85F8A93AF}" sibTransId="{8613865C-BAF8-4467-BB21-84E5C16345DE}"/>
    <dgm:cxn modelId="{DFB6CB71-336B-495C-80E1-9261F715F647}" type="presOf" srcId="{90949E88-F669-4CDD-9CA7-3B9F524C5D83}" destId="{74BFFEE8-E0D9-4BA0-892B-343394A2563D}" srcOrd="0" destOrd="0" presId="urn:microsoft.com/office/officeart/2005/8/layout/process5"/>
    <dgm:cxn modelId="{1DECA97B-FF15-4554-8888-E440A35CB620}" srcId="{819C152D-B975-4674-926B-FF16522CADB5}" destId="{08B99122-2546-4402-993C-4C774901385B}" srcOrd="4" destOrd="0" parTransId="{45AE2E15-1277-41A9-A98C-3DE9A4D821F2}" sibTransId="{C3A955F0-3B7A-4754-9626-444DD4B936EF}"/>
    <dgm:cxn modelId="{BF32F684-3CCE-4310-A5C2-C0FDE89A95F4}" srcId="{819C152D-B975-4674-926B-FF16522CADB5}" destId="{F96F21E2-DDC7-4679-AD90-0AC9DE07C543}" srcOrd="3" destOrd="0" parTransId="{62697C23-53A4-4EDA-A767-22BDE5EAAED9}" sibTransId="{93061D17-4437-4451-8C98-A014500DC0DE}"/>
    <dgm:cxn modelId="{11B16596-9273-4945-9D1B-56EFCAEB7E94}" type="presOf" srcId="{37EC9891-DCDD-47DE-A722-73710D3FBA9A}" destId="{C143D2F8-9502-4690-802A-052D7637F40C}" srcOrd="0" destOrd="0" presId="urn:microsoft.com/office/officeart/2005/8/layout/process5"/>
    <dgm:cxn modelId="{CCDD279B-5ADD-4609-950C-185CDD019CC7}" type="presOf" srcId="{08B99122-2546-4402-993C-4C774901385B}" destId="{4C17251D-E200-45C4-88D1-3D760D2FB18F}" srcOrd="0" destOrd="0" presId="urn:microsoft.com/office/officeart/2005/8/layout/process5"/>
    <dgm:cxn modelId="{E4E18EAF-E080-4FC4-80F9-852F83AED26E}" type="presOf" srcId="{37EC9891-DCDD-47DE-A722-73710D3FBA9A}" destId="{BB968CD9-BF32-4081-8700-4C8FFFFCF26B}" srcOrd="1" destOrd="0" presId="urn:microsoft.com/office/officeart/2005/8/layout/process5"/>
    <dgm:cxn modelId="{E2473EB1-4B7E-4ED0-AC66-E63EE781FF0D}" type="presOf" srcId="{F96F21E2-DDC7-4679-AD90-0AC9DE07C543}" destId="{27B16A18-27AE-46F5-AC24-EE0C3827D992}" srcOrd="0" destOrd="0" presId="urn:microsoft.com/office/officeart/2005/8/layout/process5"/>
    <dgm:cxn modelId="{87A888C5-EB94-4541-A6A4-7E125F7260FE}" type="presOf" srcId="{B7552EB7-6CA7-4557-8906-EC5B2B082B44}" destId="{A5B453FD-5138-4549-95E5-86FC683D1F77}" srcOrd="0" destOrd="0" presId="urn:microsoft.com/office/officeart/2005/8/layout/process5"/>
    <dgm:cxn modelId="{6ED4CBDF-7A19-40D2-8501-479E9C08B70D}" type="presOf" srcId="{6F46067B-1A48-4B62-9262-709F2708EA25}" destId="{465E1FA0-FC41-4849-A812-7EA4ED6F0B4E}" srcOrd="0" destOrd="0" presId="urn:microsoft.com/office/officeart/2005/8/layout/process5"/>
    <dgm:cxn modelId="{B245D6F8-B039-4A18-A82A-16872E0419B1}" type="presOf" srcId="{8613865C-BAF8-4467-BB21-84E5C16345DE}" destId="{0D8774C6-0BD7-44CB-972B-16EFBE3672B7}" srcOrd="0" destOrd="0" presId="urn:microsoft.com/office/officeart/2005/8/layout/process5"/>
    <dgm:cxn modelId="{478983F2-B21D-4846-B263-F846B45E8C22}" type="presParOf" srcId="{46A03BC5-E9BE-46C5-A281-420A8DFEC82C}" destId="{465E1FA0-FC41-4849-A812-7EA4ED6F0B4E}" srcOrd="0" destOrd="0" presId="urn:microsoft.com/office/officeart/2005/8/layout/process5"/>
    <dgm:cxn modelId="{1C7E70BE-82B5-4796-B26E-7DD146DC00C8}" type="presParOf" srcId="{46A03BC5-E9BE-46C5-A281-420A8DFEC82C}" destId="{0D8774C6-0BD7-44CB-972B-16EFBE3672B7}" srcOrd="1" destOrd="0" presId="urn:microsoft.com/office/officeart/2005/8/layout/process5"/>
    <dgm:cxn modelId="{CE30C342-6EAF-4F39-B486-5A25D53B023E}" type="presParOf" srcId="{0D8774C6-0BD7-44CB-972B-16EFBE3672B7}" destId="{073CE3C0-7737-4423-8365-3264A2742B52}" srcOrd="0" destOrd="0" presId="urn:microsoft.com/office/officeart/2005/8/layout/process5"/>
    <dgm:cxn modelId="{F4457BBA-99B6-404A-AF09-80BB311217D0}" type="presParOf" srcId="{46A03BC5-E9BE-46C5-A281-420A8DFEC82C}" destId="{3EF15CFC-4986-4518-859D-7864E4CE441B}" srcOrd="2" destOrd="0" presId="urn:microsoft.com/office/officeart/2005/8/layout/process5"/>
    <dgm:cxn modelId="{202BB3BB-8AAA-4F3C-A8A7-70DBFC0F9BB9}" type="presParOf" srcId="{46A03BC5-E9BE-46C5-A281-420A8DFEC82C}" destId="{74BFFEE8-E0D9-4BA0-892B-343394A2563D}" srcOrd="3" destOrd="0" presId="urn:microsoft.com/office/officeart/2005/8/layout/process5"/>
    <dgm:cxn modelId="{F49B43AB-373F-4C9A-9DC8-541E13022112}" type="presParOf" srcId="{74BFFEE8-E0D9-4BA0-892B-343394A2563D}" destId="{A3A1306F-3C44-4793-ABF4-B48B49DB74B7}" srcOrd="0" destOrd="0" presId="urn:microsoft.com/office/officeart/2005/8/layout/process5"/>
    <dgm:cxn modelId="{26983B87-E6B4-4AD6-AD50-F73BBD9D6408}" type="presParOf" srcId="{46A03BC5-E9BE-46C5-A281-420A8DFEC82C}" destId="{A5B453FD-5138-4549-95E5-86FC683D1F77}" srcOrd="4" destOrd="0" presId="urn:microsoft.com/office/officeart/2005/8/layout/process5"/>
    <dgm:cxn modelId="{5E951EE1-4E5E-4D74-9F3D-6BC88B73ACC2}" type="presParOf" srcId="{46A03BC5-E9BE-46C5-A281-420A8DFEC82C}" destId="{C143D2F8-9502-4690-802A-052D7637F40C}" srcOrd="5" destOrd="0" presId="urn:microsoft.com/office/officeart/2005/8/layout/process5"/>
    <dgm:cxn modelId="{F5C882CB-1D55-452B-902E-AB59B717D51C}" type="presParOf" srcId="{C143D2F8-9502-4690-802A-052D7637F40C}" destId="{BB968CD9-BF32-4081-8700-4C8FFFFCF26B}" srcOrd="0" destOrd="0" presId="urn:microsoft.com/office/officeart/2005/8/layout/process5"/>
    <dgm:cxn modelId="{3EA606B4-8BC9-4901-8F88-2E977B1E8ED5}" type="presParOf" srcId="{46A03BC5-E9BE-46C5-A281-420A8DFEC82C}" destId="{27B16A18-27AE-46F5-AC24-EE0C3827D992}" srcOrd="6" destOrd="0" presId="urn:microsoft.com/office/officeart/2005/8/layout/process5"/>
    <dgm:cxn modelId="{06BFA1CF-5270-49CB-B377-C6E6BAED48CD}" type="presParOf" srcId="{46A03BC5-E9BE-46C5-A281-420A8DFEC82C}" destId="{B57E4DCE-68F0-49EA-B51D-2AED56F22D85}" srcOrd="7" destOrd="0" presId="urn:microsoft.com/office/officeart/2005/8/layout/process5"/>
    <dgm:cxn modelId="{3A95A9E7-F992-431D-B4C7-47EED8EAEC70}" type="presParOf" srcId="{B57E4DCE-68F0-49EA-B51D-2AED56F22D85}" destId="{07EF34DD-8CFD-483F-BDE9-D33258F29C6A}" srcOrd="0" destOrd="0" presId="urn:microsoft.com/office/officeart/2005/8/layout/process5"/>
    <dgm:cxn modelId="{66C61EC2-8EC7-497D-B193-A225FDAC84AB}" type="presParOf" srcId="{46A03BC5-E9BE-46C5-A281-420A8DFEC82C}" destId="{4C17251D-E200-45C4-88D1-3D760D2FB18F}"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48BF0-F10E-44AD-8F25-9F5A80BF714C}">
      <dsp:nvSpPr>
        <dsp:cNvPr id="0" name=""/>
        <dsp:cNvSpPr/>
      </dsp:nvSpPr>
      <dsp:spPr>
        <a:xfrm>
          <a:off x="1507966" y="0"/>
          <a:ext cx="2522964" cy="2523348"/>
        </a:xfrm>
        <a:prstGeom prst="circularArrow">
          <a:avLst>
            <a:gd name="adj1" fmla="val 10980"/>
            <a:gd name="adj2" fmla="val 1142322"/>
            <a:gd name="adj3" fmla="val 4500000"/>
            <a:gd name="adj4" fmla="val 10800000"/>
            <a:gd name="adj5" fmla="val 12500"/>
          </a:avLst>
        </a:prstGeom>
        <a:solidFill>
          <a:srgbClr val="93C571"/>
        </a:solidFill>
        <a:ln w="12700" cap="flat" cmpd="sng" algn="ctr">
          <a:no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DE7F54D4-A395-4D58-B05F-268BAD666A72}">
      <dsp:nvSpPr>
        <dsp:cNvPr id="0" name=""/>
        <dsp:cNvSpPr/>
      </dsp:nvSpPr>
      <dsp:spPr>
        <a:xfrm>
          <a:off x="2065625" y="911005"/>
          <a:ext cx="1401962" cy="70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mj-lt"/>
              <a:ea typeface="+mj-ea"/>
              <a:cs typeface="+mj-cs"/>
            </a:rPr>
            <a:t>Exploratory data analysis</a:t>
          </a:r>
        </a:p>
      </dsp:txBody>
      <dsp:txXfrm>
        <a:off x="2065625" y="911005"/>
        <a:ext cx="1401962" cy="700813"/>
      </dsp:txXfrm>
    </dsp:sp>
    <dsp:sp modelId="{E7AD0C84-A214-4672-9EB5-BE3B8FB1FFD4}">
      <dsp:nvSpPr>
        <dsp:cNvPr id="0" name=""/>
        <dsp:cNvSpPr/>
      </dsp:nvSpPr>
      <dsp:spPr>
        <a:xfrm>
          <a:off x="807222" y="1449850"/>
          <a:ext cx="2522964" cy="2523348"/>
        </a:xfrm>
        <a:prstGeom prst="leftCircularArrow">
          <a:avLst>
            <a:gd name="adj1" fmla="val 10980"/>
            <a:gd name="adj2" fmla="val 1142322"/>
            <a:gd name="adj3" fmla="val 6300000"/>
            <a:gd name="adj4" fmla="val 18900000"/>
            <a:gd name="adj5" fmla="val 12500"/>
          </a:avLst>
        </a:prstGeom>
        <a:solidFill>
          <a:srgbClr val="93C571"/>
        </a:solidFill>
        <a:ln w="12700" cap="flat" cmpd="sng" algn="ctr">
          <a:no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4C560AE7-5A99-4616-8F6A-E33E6733E988}">
      <dsp:nvSpPr>
        <dsp:cNvPr id="0" name=""/>
        <dsp:cNvSpPr/>
      </dsp:nvSpPr>
      <dsp:spPr>
        <a:xfrm>
          <a:off x="1367723" y="2369242"/>
          <a:ext cx="1401962" cy="70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mj-lt"/>
              <a:ea typeface="+mj-ea"/>
              <a:cs typeface="+mj-cs"/>
            </a:rPr>
            <a:t>Feature engineering pipeline</a:t>
          </a:r>
        </a:p>
      </dsp:txBody>
      <dsp:txXfrm>
        <a:off x="1367723" y="2369242"/>
        <a:ext cx="1401962" cy="700813"/>
      </dsp:txXfrm>
    </dsp:sp>
    <dsp:sp modelId="{D685CC88-E428-4770-A5F9-1C1A1BF2DDA6}">
      <dsp:nvSpPr>
        <dsp:cNvPr id="0" name=""/>
        <dsp:cNvSpPr/>
      </dsp:nvSpPr>
      <dsp:spPr>
        <a:xfrm>
          <a:off x="1687535" y="3073201"/>
          <a:ext cx="2167617" cy="2168486"/>
        </a:xfrm>
        <a:prstGeom prst="blockArc">
          <a:avLst>
            <a:gd name="adj1" fmla="val 13500000"/>
            <a:gd name="adj2" fmla="val 10800000"/>
            <a:gd name="adj3" fmla="val 12740"/>
          </a:avLst>
        </a:prstGeom>
        <a:solidFill>
          <a:srgbClr val="93C571"/>
        </a:solidFill>
        <a:ln w="12700" cap="flat" cmpd="sng" algn="ctr">
          <a:no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1C6DA128-CA79-4423-9BBB-F6BCA42AFCE7}">
      <dsp:nvSpPr>
        <dsp:cNvPr id="0" name=""/>
        <dsp:cNvSpPr/>
      </dsp:nvSpPr>
      <dsp:spPr>
        <a:xfrm>
          <a:off x="2068941" y="3829577"/>
          <a:ext cx="1401962" cy="70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mj-lt"/>
              <a:ea typeface="+mj-ea"/>
              <a:cs typeface="+mj-cs"/>
            </a:rPr>
            <a:t>Feature selection</a:t>
          </a:r>
        </a:p>
      </dsp:txBody>
      <dsp:txXfrm>
        <a:off x="2068941" y="3829577"/>
        <a:ext cx="1401962" cy="70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AE878-F102-472C-9796-51997C79CCD7}">
      <dsp:nvSpPr>
        <dsp:cNvPr id="0" name=""/>
        <dsp:cNvSpPr/>
      </dsp:nvSpPr>
      <dsp:spPr>
        <a:xfrm rot="21339995">
          <a:off x="0" y="1286460"/>
          <a:ext cx="3473403" cy="2170876"/>
        </a:xfrm>
        <a:prstGeom prst="swooshArrow">
          <a:avLst>
            <a:gd name="adj1" fmla="val 25000"/>
            <a:gd name="adj2" fmla="val 25000"/>
          </a:avLst>
        </a:prstGeom>
        <a:solidFill>
          <a:srgbClr val="93C571"/>
        </a:solidFill>
        <a:ln>
          <a:noFill/>
        </a:ln>
        <a:effectLst/>
      </dsp:spPr>
      <dsp:style>
        <a:lnRef idx="0">
          <a:scrgbClr r="0" g="0" b="0"/>
        </a:lnRef>
        <a:fillRef idx="1">
          <a:scrgbClr r="0" g="0" b="0"/>
        </a:fillRef>
        <a:effectRef idx="0">
          <a:scrgbClr r="0" g="0" b="0"/>
        </a:effectRef>
        <a:fontRef idx="minor"/>
      </dsp:style>
    </dsp:sp>
    <dsp:sp modelId="{278265A6-6EBB-4F1C-B5EC-C152BD6B2571}">
      <dsp:nvSpPr>
        <dsp:cNvPr id="0" name=""/>
        <dsp:cNvSpPr/>
      </dsp:nvSpPr>
      <dsp:spPr>
        <a:xfrm>
          <a:off x="443724" y="2919196"/>
          <a:ext cx="79888" cy="79888"/>
        </a:xfrm>
        <a:prstGeom prst="ellipse">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314432-9545-4C80-9E24-804F74727C15}">
      <dsp:nvSpPr>
        <dsp:cNvPr id="0" name=""/>
        <dsp:cNvSpPr/>
      </dsp:nvSpPr>
      <dsp:spPr>
        <a:xfrm>
          <a:off x="512016" y="2986858"/>
          <a:ext cx="876144" cy="51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31" tIns="0" rIns="0" bIns="0" numCol="1" spcCol="1270" anchor="t" anchorCtr="0">
          <a:noAutofit/>
        </a:bodyPr>
        <a:lstStyle/>
        <a:p>
          <a:pPr marL="0" lvl="0" indent="0" algn="l" defTabSz="533400">
            <a:lnSpc>
              <a:spcPct val="90000"/>
            </a:lnSpc>
            <a:spcBef>
              <a:spcPct val="0"/>
            </a:spcBef>
            <a:spcAft>
              <a:spcPct val="35000"/>
            </a:spcAft>
            <a:buNone/>
          </a:pPr>
          <a:r>
            <a:rPr lang="en-US" sz="1200" b="1" kern="1200" dirty="0">
              <a:solidFill>
                <a:prstClr val="black">
                  <a:lumMod val="75000"/>
                  <a:lumOff val="25000"/>
                </a:prstClr>
              </a:solidFill>
              <a:latin typeface="Calibri Light" panose="020F0302020204030204"/>
              <a:ea typeface="+mn-ea"/>
              <a:cs typeface="+mn-cs"/>
            </a:rPr>
            <a:t>Feature 1</a:t>
          </a:r>
        </a:p>
      </dsp:txBody>
      <dsp:txXfrm>
        <a:off x="512016" y="2986858"/>
        <a:ext cx="876144" cy="516668"/>
      </dsp:txXfrm>
    </dsp:sp>
    <dsp:sp modelId="{05C22BAD-5778-448D-AA8E-9B4E5B4E3BEB}">
      <dsp:nvSpPr>
        <dsp:cNvPr id="0" name=""/>
        <dsp:cNvSpPr/>
      </dsp:nvSpPr>
      <dsp:spPr>
        <a:xfrm>
          <a:off x="934267" y="2414251"/>
          <a:ext cx="138936" cy="138936"/>
        </a:xfrm>
        <a:prstGeom prst="ellipse">
          <a:avLst/>
        </a:prstGeom>
        <a:solidFill>
          <a:schemeClr val="accent6">
            <a:shade val="80000"/>
            <a:hueOff val="107093"/>
            <a:satOff val="-4303"/>
            <a:lumOff val="9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5F38C-F644-4219-B196-AD979FF399FF}">
      <dsp:nvSpPr>
        <dsp:cNvPr id="0" name=""/>
        <dsp:cNvSpPr/>
      </dsp:nvSpPr>
      <dsp:spPr>
        <a:xfrm>
          <a:off x="1003729" y="2539584"/>
          <a:ext cx="729414" cy="992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9" tIns="0" rIns="0" bIns="0" numCol="1" spcCol="1270" anchor="t" anchorCtr="0">
          <a:noAutofit/>
        </a:bodyPr>
        <a:lstStyle/>
        <a:p>
          <a:pPr marL="0" lvl="0" indent="0" algn="l" defTabSz="622300">
            <a:lnSpc>
              <a:spcPct val="90000"/>
            </a:lnSpc>
            <a:spcBef>
              <a:spcPct val="0"/>
            </a:spcBef>
            <a:spcAft>
              <a:spcPct val="35000"/>
            </a:spcAft>
            <a:buNone/>
          </a:pPr>
          <a:r>
            <a:rPr lang="en-US" sz="1200" b="1" kern="1200" dirty="0">
              <a:solidFill>
                <a:prstClr val="black">
                  <a:lumMod val="75000"/>
                  <a:lumOff val="25000"/>
                </a:prstClr>
              </a:solidFill>
              <a:latin typeface="Calibri Light" panose="020F0302020204030204"/>
              <a:ea typeface="+mn-ea"/>
              <a:cs typeface="+mn-cs"/>
            </a:rPr>
            <a:t>Feature 2</a:t>
          </a:r>
        </a:p>
      </dsp:txBody>
      <dsp:txXfrm>
        <a:off x="1003729" y="2539584"/>
        <a:ext cx="729414" cy="992090"/>
      </dsp:txXfrm>
    </dsp:sp>
    <dsp:sp modelId="{72987536-B9C7-447C-9279-6E8CB70B08AA}">
      <dsp:nvSpPr>
        <dsp:cNvPr id="0" name=""/>
        <dsp:cNvSpPr/>
      </dsp:nvSpPr>
      <dsp:spPr>
        <a:xfrm>
          <a:off x="1627289" y="2014454"/>
          <a:ext cx="184090" cy="184090"/>
        </a:xfrm>
        <a:prstGeom prst="ellipse">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77C33-1F01-4A28-A0DF-0060C6937C1C}">
      <dsp:nvSpPr>
        <dsp:cNvPr id="0" name=""/>
        <dsp:cNvSpPr/>
      </dsp:nvSpPr>
      <dsp:spPr>
        <a:xfrm>
          <a:off x="1728568" y="2200256"/>
          <a:ext cx="729414" cy="1341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46" tIns="0" rIns="0" bIns="0" numCol="1" spcCol="1270" anchor="t" anchorCtr="0">
          <a:noAutofit/>
        </a:bodyPr>
        <a:lstStyle/>
        <a:p>
          <a:pPr marL="0" lvl="0" indent="0" algn="l" defTabSz="533400">
            <a:lnSpc>
              <a:spcPct val="90000"/>
            </a:lnSpc>
            <a:spcBef>
              <a:spcPct val="0"/>
            </a:spcBef>
            <a:spcAft>
              <a:spcPct val="35000"/>
            </a:spcAft>
            <a:buNone/>
          </a:pPr>
          <a:r>
            <a:rPr lang="en-US" sz="1200" b="1" kern="1200" dirty="0">
              <a:solidFill>
                <a:prstClr val="black">
                  <a:lumMod val="75000"/>
                  <a:lumOff val="25000"/>
                </a:prstClr>
              </a:solidFill>
              <a:latin typeface="Calibri Light" panose="020F0302020204030204"/>
              <a:ea typeface="+mn-ea"/>
              <a:cs typeface="+mn-cs"/>
            </a:rPr>
            <a:t>Feature 3</a:t>
          </a:r>
        </a:p>
      </dsp:txBody>
      <dsp:txXfrm>
        <a:off x="1728568" y="2200256"/>
        <a:ext cx="729414" cy="1341601"/>
      </dsp:txXfrm>
    </dsp:sp>
    <dsp:sp modelId="{4F5BCD6E-6A3C-4343-BE59-933CB8C9A844}">
      <dsp:nvSpPr>
        <dsp:cNvPr id="0" name=""/>
        <dsp:cNvSpPr/>
      </dsp:nvSpPr>
      <dsp:spPr>
        <a:xfrm>
          <a:off x="2412278" y="1703628"/>
          <a:ext cx="246611" cy="246611"/>
        </a:xfrm>
        <a:prstGeom prst="ellipse">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E0C11-D757-4C39-BBBA-BACCF5F54CF7}">
      <dsp:nvSpPr>
        <dsp:cNvPr id="0" name=""/>
        <dsp:cNvSpPr/>
      </dsp:nvSpPr>
      <dsp:spPr>
        <a:xfrm>
          <a:off x="2535584" y="1845437"/>
          <a:ext cx="729414" cy="155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74"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solidFill>
                <a:prstClr val="black">
                  <a:lumMod val="75000"/>
                  <a:lumOff val="25000"/>
                </a:prstClr>
              </a:solidFill>
              <a:latin typeface="Calibri Light" panose="020F0302020204030204"/>
              <a:ea typeface="+mn-ea"/>
              <a:cs typeface="+mn-cs"/>
            </a:rPr>
            <a:t>…</a:t>
          </a:r>
        </a:p>
      </dsp:txBody>
      <dsp:txXfrm>
        <a:off x="2535584" y="1845437"/>
        <a:ext cx="729414" cy="1556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3C7CF-D03E-438C-B875-80211D76A688}">
      <dsp:nvSpPr>
        <dsp:cNvPr id="0" name=""/>
        <dsp:cNvSpPr/>
      </dsp:nvSpPr>
      <dsp:spPr>
        <a:xfrm>
          <a:off x="894989" y="601995"/>
          <a:ext cx="3270642" cy="1135851"/>
        </a:xfrm>
        <a:prstGeom prst="ellipse">
          <a:avLst/>
        </a:prstGeom>
        <a:solidFill>
          <a:schemeClr val="accent6">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162CF-241C-4384-B00F-AAD2E276C9AF}">
      <dsp:nvSpPr>
        <dsp:cNvPr id="0" name=""/>
        <dsp:cNvSpPr/>
      </dsp:nvSpPr>
      <dsp:spPr>
        <a:xfrm>
          <a:off x="2218459" y="3383309"/>
          <a:ext cx="633845" cy="405661"/>
        </a:xfrm>
        <a:prstGeom prst="downArrow">
          <a:avLst/>
        </a:prstGeom>
        <a:solidFill>
          <a:schemeClr val="accent6">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17DD6-9224-46A2-B8B2-389E43452C27}">
      <dsp:nvSpPr>
        <dsp:cNvPr id="0" name=""/>
        <dsp:cNvSpPr/>
      </dsp:nvSpPr>
      <dsp:spPr>
        <a:xfrm>
          <a:off x="1014152" y="3727028"/>
          <a:ext cx="3042458" cy="760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lumMod val="75000"/>
                  <a:lumOff val="25000"/>
                </a:prstClr>
              </a:solidFill>
              <a:latin typeface="Calibri Light" panose="020F0302020204030204"/>
              <a:ea typeface="+mn-ea"/>
              <a:cs typeface="+mn-cs"/>
            </a:rPr>
            <a:t> </a:t>
          </a:r>
        </a:p>
      </dsp:txBody>
      <dsp:txXfrm>
        <a:off x="1014152" y="3727028"/>
        <a:ext cx="3042458" cy="760614"/>
      </dsp:txXfrm>
    </dsp:sp>
    <dsp:sp modelId="{4480BB7C-DD7F-4ADB-B6F3-8CFC6FE01628}">
      <dsp:nvSpPr>
        <dsp:cNvPr id="0" name=""/>
        <dsp:cNvSpPr/>
      </dsp:nvSpPr>
      <dsp:spPr>
        <a:xfrm>
          <a:off x="2084084" y="1825571"/>
          <a:ext cx="1140921" cy="1140921"/>
        </a:xfrm>
        <a:prstGeom prst="ellipse">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SVM</a:t>
          </a:r>
        </a:p>
      </dsp:txBody>
      <dsp:txXfrm>
        <a:off x="2251168" y="1992655"/>
        <a:ext cx="806753" cy="806753"/>
      </dsp:txXfrm>
    </dsp:sp>
    <dsp:sp modelId="{299051CD-A062-4C91-9F6C-D7FEBE8CCC61}">
      <dsp:nvSpPr>
        <dsp:cNvPr id="0" name=""/>
        <dsp:cNvSpPr/>
      </dsp:nvSpPr>
      <dsp:spPr>
        <a:xfrm>
          <a:off x="1267690" y="969626"/>
          <a:ext cx="1140921" cy="1140921"/>
        </a:xfrm>
        <a:prstGeom prst="ellipse">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Naïve Bayes</a:t>
          </a:r>
        </a:p>
      </dsp:txBody>
      <dsp:txXfrm>
        <a:off x="1434774" y="1136710"/>
        <a:ext cx="806753" cy="806753"/>
      </dsp:txXfrm>
    </dsp:sp>
    <dsp:sp modelId="{7989BE19-F9D0-427E-9A39-1DCF531A845B}">
      <dsp:nvSpPr>
        <dsp:cNvPr id="0" name=""/>
        <dsp:cNvSpPr/>
      </dsp:nvSpPr>
      <dsp:spPr>
        <a:xfrm>
          <a:off x="2433966" y="693776"/>
          <a:ext cx="1140921" cy="1140921"/>
        </a:xfrm>
        <a:prstGeom prst="ellipse">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LR</a:t>
          </a:r>
        </a:p>
      </dsp:txBody>
      <dsp:txXfrm>
        <a:off x="2601050" y="860860"/>
        <a:ext cx="806753" cy="806753"/>
      </dsp:txXfrm>
    </dsp:sp>
    <dsp:sp modelId="{F44C31B1-8541-4CF5-AE5F-671256E46E8F}">
      <dsp:nvSpPr>
        <dsp:cNvPr id="0" name=""/>
        <dsp:cNvSpPr/>
      </dsp:nvSpPr>
      <dsp:spPr>
        <a:xfrm>
          <a:off x="760614" y="462549"/>
          <a:ext cx="3549534" cy="2839627"/>
        </a:xfrm>
        <a:prstGeom prst="funnel">
          <a:avLst/>
        </a:prstGeom>
        <a:solidFill>
          <a:schemeClr val="lt1">
            <a:alpha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E1FA0-FC41-4849-A812-7EA4ED6F0B4E}">
      <dsp:nvSpPr>
        <dsp:cNvPr id="0" name=""/>
        <dsp:cNvSpPr/>
      </dsp:nvSpPr>
      <dsp:spPr>
        <a:xfrm>
          <a:off x="7375" y="612968"/>
          <a:ext cx="2204337" cy="1322602"/>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SQL Transformer</a:t>
          </a:r>
        </a:p>
      </dsp:txBody>
      <dsp:txXfrm>
        <a:off x="46113" y="651706"/>
        <a:ext cx="2126861" cy="1245126"/>
      </dsp:txXfrm>
    </dsp:sp>
    <dsp:sp modelId="{0D8774C6-0BD7-44CB-972B-16EFBE3672B7}">
      <dsp:nvSpPr>
        <dsp:cNvPr id="0" name=""/>
        <dsp:cNvSpPr/>
      </dsp:nvSpPr>
      <dsp:spPr>
        <a:xfrm>
          <a:off x="2405694" y="1000932"/>
          <a:ext cx="467319" cy="546675"/>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405694" y="1110267"/>
        <a:ext cx="327123" cy="328005"/>
      </dsp:txXfrm>
    </dsp:sp>
    <dsp:sp modelId="{3EF15CFC-4986-4518-859D-7864E4CE441B}">
      <dsp:nvSpPr>
        <dsp:cNvPr id="0" name=""/>
        <dsp:cNvSpPr/>
      </dsp:nvSpPr>
      <dsp:spPr>
        <a:xfrm>
          <a:off x="3093447" y="612968"/>
          <a:ext cx="2204337" cy="1322602"/>
        </a:xfrm>
        <a:prstGeom prst="roundRect">
          <a:avLst>
            <a:gd name="adj" fmla="val 10000"/>
          </a:avLst>
        </a:prstGeom>
        <a:solidFill>
          <a:schemeClr val="accent6">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Regex Tokenizer</a:t>
          </a:r>
        </a:p>
      </dsp:txBody>
      <dsp:txXfrm>
        <a:off x="3132185" y="651706"/>
        <a:ext cx="2126861" cy="1245126"/>
      </dsp:txXfrm>
    </dsp:sp>
    <dsp:sp modelId="{74BFFEE8-E0D9-4BA0-892B-343394A2563D}">
      <dsp:nvSpPr>
        <dsp:cNvPr id="0" name=""/>
        <dsp:cNvSpPr/>
      </dsp:nvSpPr>
      <dsp:spPr>
        <a:xfrm>
          <a:off x="5491766" y="1000932"/>
          <a:ext cx="467319" cy="546675"/>
        </a:xfrm>
        <a:prstGeom prst="rightArrow">
          <a:avLst>
            <a:gd name="adj1" fmla="val 60000"/>
            <a:gd name="adj2" fmla="val 50000"/>
          </a:avLst>
        </a:prstGeom>
        <a:solidFill>
          <a:schemeClr val="accent6">
            <a:shade val="90000"/>
            <a:hueOff val="126623"/>
            <a:satOff val="-5058"/>
            <a:lumOff val="117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491766" y="1110267"/>
        <a:ext cx="327123" cy="328005"/>
      </dsp:txXfrm>
    </dsp:sp>
    <dsp:sp modelId="{A5B453FD-5138-4549-95E5-86FC683D1F77}">
      <dsp:nvSpPr>
        <dsp:cNvPr id="0" name=""/>
        <dsp:cNvSpPr/>
      </dsp:nvSpPr>
      <dsp:spPr>
        <a:xfrm>
          <a:off x="6179520" y="612968"/>
          <a:ext cx="2204337" cy="1322602"/>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Count Vectorizer</a:t>
          </a:r>
        </a:p>
      </dsp:txBody>
      <dsp:txXfrm>
        <a:off x="6218258" y="651706"/>
        <a:ext cx="2126861" cy="1245126"/>
      </dsp:txXfrm>
    </dsp:sp>
    <dsp:sp modelId="{C143D2F8-9502-4690-802A-052D7637F40C}">
      <dsp:nvSpPr>
        <dsp:cNvPr id="0" name=""/>
        <dsp:cNvSpPr/>
      </dsp:nvSpPr>
      <dsp:spPr>
        <a:xfrm rot="5400000">
          <a:off x="7048029" y="2089875"/>
          <a:ext cx="467319" cy="546675"/>
        </a:xfrm>
        <a:prstGeom prst="rightArrow">
          <a:avLst>
            <a:gd name="adj1" fmla="val 60000"/>
            <a:gd name="adj2" fmla="val 50000"/>
          </a:avLst>
        </a:prstGeom>
        <a:solidFill>
          <a:schemeClr val="accent6">
            <a:shade val="90000"/>
            <a:hueOff val="253246"/>
            <a:satOff val="-10115"/>
            <a:lumOff val="234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5400000">
        <a:off x="7117686" y="2129553"/>
        <a:ext cx="328005" cy="327123"/>
      </dsp:txXfrm>
    </dsp:sp>
    <dsp:sp modelId="{27B16A18-27AE-46F5-AC24-EE0C3827D992}">
      <dsp:nvSpPr>
        <dsp:cNvPr id="0" name=""/>
        <dsp:cNvSpPr/>
      </dsp:nvSpPr>
      <dsp:spPr>
        <a:xfrm>
          <a:off x="6179520" y="2817306"/>
          <a:ext cx="2204337" cy="1322602"/>
        </a:xfrm>
        <a:prstGeom prst="roundRect">
          <a:avLst>
            <a:gd name="adj" fmla="val 10000"/>
          </a:avLst>
        </a:prstGeom>
        <a:solidFill>
          <a:schemeClr val="accent6">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Stop Words Remover</a:t>
          </a:r>
        </a:p>
      </dsp:txBody>
      <dsp:txXfrm>
        <a:off x="6218258" y="2856044"/>
        <a:ext cx="2126861" cy="1245126"/>
      </dsp:txXfrm>
    </dsp:sp>
    <dsp:sp modelId="{B57E4DCE-68F0-49EA-B51D-2AED56F22D85}">
      <dsp:nvSpPr>
        <dsp:cNvPr id="0" name=""/>
        <dsp:cNvSpPr/>
      </dsp:nvSpPr>
      <dsp:spPr>
        <a:xfrm rot="10800000">
          <a:off x="5518219" y="3205269"/>
          <a:ext cx="467319" cy="546675"/>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5658415" y="3314604"/>
        <a:ext cx="327123" cy="328005"/>
      </dsp:txXfrm>
    </dsp:sp>
    <dsp:sp modelId="{4C17251D-E200-45C4-88D1-3D760D2FB18F}">
      <dsp:nvSpPr>
        <dsp:cNvPr id="0" name=""/>
        <dsp:cNvSpPr/>
      </dsp:nvSpPr>
      <dsp:spPr>
        <a:xfrm>
          <a:off x="3093447" y="2817306"/>
          <a:ext cx="2204337" cy="1322602"/>
        </a:xfrm>
        <a:prstGeom prst="roundRect">
          <a:avLst>
            <a:gd name="adj" fmla="val 10000"/>
          </a:avLst>
        </a:prstGeom>
        <a:solidFill>
          <a:srgbClr val="93C571">
            <a:alpha val="9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Calibri" panose="020F0502020204030204"/>
              <a:ea typeface="+mn-ea"/>
              <a:cs typeface="+mn-cs"/>
            </a:rPr>
            <a:t>IDF</a:t>
          </a:r>
        </a:p>
      </dsp:txBody>
      <dsp:txXfrm>
        <a:off x="3132185" y="2856044"/>
        <a:ext cx="2126861" cy="124512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9689DF9-38F9-42D3-9416-710A1E765501}" type="datetimeFigureOut">
              <a:rPr lang="en-US" smtClean="0"/>
              <a:t>14-Feb-19</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CD63238A-379F-410A-9890-4858318E65BD}" type="slidenum">
              <a:rPr lang="en-US" smtClean="0"/>
              <a:t>‹#›</a:t>
            </a:fld>
            <a:endParaRPr lang="en-US"/>
          </a:p>
        </p:txBody>
      </p:sp>
    </p:spTree>
    <p:extLst>
      <p:ext uri="{BB962C8B-B14F-4D97-AF65-F5344CB8AC3E}">
        <p14:creationId xmlns:p14="http://schemas.microsoft.com/office/powerpoint/2010/main" val="406052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a:t>
            </a:fld>
            <a:endParaRPr lang="en-US"/>
          </a:p>
        </p:txBody>
      </p:sp>
    </p:spTree>
    <p:extLst>
      <p:ext uri="{BB962C8B-B14F-4D97-AF65-F5344CB8AC3E}">
        <p14:creationId xmlns:p14="http://schemas.microsoft.com/office/powerpoint/2010/main" val="423076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10</a:t>
            </a:fld>
            <a:endParaRPr lang="en-US"/>
          </a:p>
        </p:txBody>
      </p:sp>
    </p:spTree>
    <p:extLst>
      <p:ext uri="{BB962C8B-B14F-4D97-AF65-F5344CB8AC3E}">
        <p14:creationId xmlns:p14="http://schemas.microsoft.com/office/powerpoint/2010/main" val="348481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11</a:t>
            </a:fld>
            <a:endParaRPr lang="en-US"/>
          </a:p>
        </p:txBody>
      </p:sp>
    </p:spTree>
    <p:extLst>
      <p:ext uri="{BB962C8B-B14F-4D97-AF65-F5344CB8AC3E}">
        <p14:creationId xmlns:p14="http://schemas.microsoft.com/office/powerpoint/2010/main" val="310728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12</a:t>
            </a:fld>
            <a:endParaRPr lang="en-US"/>
          </a:p>
        </p:txBody>
      </p:sp>
    </p:spTree>
    <p:extLst>
      <p:ext uri="{BB962C8B-B14F-4D97-AF65-F5344CB8AC3E}">
        <p14:creationId xmlns:p14="http://schemas.microsoft.com/office/powerpoint/2010/main" val="3802334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13</a:t>
            </a:fld>
            <a:endParaRPr lang="en-US"/>
          </a:p>
        </p:txBody>
      </p:sp>
    </p:spTree>
    <p:extLst>
      <p:ext uri="{BB962C8B-B14F-4D97-AF65-F5344CB8AC3E}">
        <p14:creationId xmlns:p14="http://schemas.microsoft.com/office/powerpoint/2010/main" val="336970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14</a:t>
            </a:fld>
            <a:endParaRPr lang="en-US"/>
          </a:p>
        </p:txBody>
      </p:sp>
    </p:spTree>
    <p:extLst>
      <p:ext uri="{BB962C8B-B14F-4D97-AF65-F5344CB8AC3E}">
        <p14:creationId xmlns:p14="http://schemas.microsoft.com/office/powerpoint/2010/main" val="42577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15</a:t>
            </a:fld>
            <a:endParaRPr lang="en-US"/>
          </a:p>
        </p:txBody>
      </p:sp>
    </p:spTree>
    <p:extLst>
      <p:ext uri="{BB962C8B-B14F-4D97-AF65-F5344CB8AC3E}">
        <p14:creationId xmlns:p14="http://schemas.microsoft.com/office/powerpoint/2010/main" val="3899360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16</a:t>
            </a:fld>
            <a:endParaRPr lang="en-US"/>
          </a:p>
        </p:txBody>
      </p:sp>
    </p:spTree>
    <p:extLst>
      <p:ext uri="{BB962C8B-B14F-4D97-AF65-F5344CB8AC3E}">
        <p14:creationId xmlns:p14="http://schemas.microsoft.com/office/powerpoint/2010/main" val="247097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17</a:t>
            </a:fld>
            <a:endParaRPr lang="en-US"/>
          </a:p>
        </p:txBody>
      </p:sp>
    </p:spTree>
    <p:extLst>
      <p:ext uri="{BB962C8B-B14F-4D97-AF65-F5344CB8AC3E}">
        <p14:creationId xmlns:p14="http://schemas.microsoft.com/office/powerpoint/2010/main" val="517698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18</a:t>
            </a:fld>
            <a:endParaRPr lang="en-US"/>
          </a:p>
        </p:txBody>
      </p:sp>
    </p:spTree>
    <p:extLst>
      <p:ext uri="{BB962C8B-B14F-4D97-AF65-F5344CB8AC3E}">
        <p14:creationId xmlns:p14="http://schemas.microsoft.com/office/powerpoint/2010/main" val="3522040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63238A-379F-410A-9890-4858318E65BD}" type="slidenum">
              <a:rPr lang="en-US" smtClean="0"/>
              <a:t>19</a:t>
            </a:fld>
            <a:endParaRPr lang="en-US"/>
          </a:p>
        </p:txBody>
      </p:sp>
    </p:spTree>
    <p:extLst>
      <p:ext uri="{BB962C8B-B14F-4D97-AF65-F5344CB8AC3E}">
        <p14:creationId xmlns:p14="http://schemas.microsoft.com/office/powerpoint/2010/main" val="318469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2</a:t>
            </a:fld>
            <a:endParaRPr lang="en-US"/>
          </a:p>
        </p:txBody>
      </p:sp>
    </p:spTree>
    <p:extLst>
      <p:ext uri="{BB962C8B-B14F-4D97-AF65-F5344CB8AC3E}">
        <p14:creationId xmlns:p14="http://schemas.microsoft.com/office/powerpoint/2010/main" val="2174843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20</a:t>
            </a:fld>
            <a:endParaRPr lang="en-US"/>
          </a:p>
        </p:txBody>
      </p:sp>
    </p:spTree>
    <p:extLst>
      <p:ext uri="{BB962C8B-B14F-4D97-AF65-F5344CB8AC3E}">
        <p14:creationId xmlns:p14="http://schemas.microsoft.com/office/powerpoint/2010/main" val="3820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3</a:t>
            </a:fld>
            <a:endParaRPr lang="en-US"/>
          </a:p>
        </p:txBody>
      </p:sp>
    </p:spTree>
    <p:extLst>
      <p:ext uri="{BB962C8B-B14F-4D97-AF65-F5344CB8AC3E}">
        <p14:creationId xmlns:p14="http://schemas.microsoft.com/office/powerpoint/2010/main" val="168788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4</a:t>
            </a:fld>
            <a:endParaRPr lang="en-US"/>
          </a:p>
        </p:txBody>
      </p:sp>
    </p:spTree>
    <p:extLst>
      <p:ext uri="{BB962C8B-B14F-4D97-AF65-F5344CB8AC3E}">
        <p14:creationId xmlns:p14="http://schemas.microsoft.com/office/powerpoint/2010/main" val="357273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5</a:t>
            </a:fld>
            <a:endParaRPr lang="en-US"/>
          </a:p>
        </p:txBody>
      </p:sp>
    </p:spTree>
    <p:extLst>
      <p:ext uri="{BB962C8B-B14F-4D97-AF65-F5344CB8AC3E}">
        <p14:creationId xmlns:p14="http://schemas.microsoft.com/office/powerpoint/2010/main" val="389058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6</a:t>
            </a:fld>
            <a:endParaRPr lang="en-US"/>
          </a:p>
        </p:txBody>
      </p:sp>
    </p:spTree>
    <p:extLst>
      <p:ext uri="{BB962C8B-B14F-4D97-AF65-F5344CB8AC3E}">
        <p14:creationId xmlns:p14="http://schemas.microsoft.com/office/powerpoint/2010/main" val="230657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7</a:t>
            </a:fld>
            <a:endParaRPr lang="en-US"/>
          </a:p>
        </p:txBody>
      </p:sp>
    </p:spTree>
    <p:extLst>
      <p:ext uri="{BB962C8B-B14F-4D97-AF65-F5344CB8AC3E}">
        <p14:creationId xmlns:p14="http://schemas.microsoft.com/office/powerpoint/2010/main" val="124353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8</a:t>
            </a:fld>
            <a:endParaRPr lang="en-US"/>
          </a:p>
        </p:txBody>
      </p:sp>
    </p:spTree>
    <p:extLst>
      <p:ext uri="{BB962C8B-B14F-4D97-AF65-F5344CB8AC3E}">
        <p14:creationId xmlns:p14="http://schemas.microsoft.com/office/powerpoint/2010/main" val="252157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3238A-379F-410A-9890-4858318E65BD}" type="slidenum">
              <a:rPr lang="en-US" smtClean="0"/>
              <a:t>9</a:t>
            </a:fld>
            <a:endParaRPr lang="en-US"/>
          </a:p>
        </p:txBody>
      </p:sp>
    </p:spTree>
    <p:extLst>
      <p:ext uri="{BB962C8B-B14F-4D97-AF65-F5344CB8AC3E}">
        <p14:creationId xmlns:p14="http://schemas.microsoft.com/office/powerpoint/2010/main" val="382622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25BF-DA57-4125-914D-07A6B8AFC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DBE57D-BE77-457A-98C6-F4B7073DC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5E11D7-4E7E-4152-ACAD-FB435EE4D9ED}"/>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5" name="Footer Placeholder 4">
            <a:extLst>
              <a:ext uri="{FF2B5EF4-FFF2-40B4-BE49-F238E27FC236}">
                <a16:creationId xmlns:a16="http://schemas.microsoft.com/office/drawing/2014/main" id="{A0E4E86A-F049-47E8-B11D-612962D89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23930-5E83-4CD3-A0D5-F5C81A92E876}"/>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392298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83DC-BC06-48CC-A30D-EAD2753E7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CE7C8-AA8F-4698-B2D1-293DE0C65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6E374-FC15-41B2-8714-2D5B1FD4810F}"/>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5" name="Footer Placeholder 4">
            <a:extLst>
              <a:ext uri="{FF2B5EF4-FFF2-40B4-BE49-F238E27FC236}">
                <a16:creationId xmlns:a16="http://schemas.microsoft.com/office/drawing/2014/main" id="{C430E5CF-3A7D-4C73-8EF8-94801EC9D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460E2-35F8-431B-B2A8-063F746EBF92}"/>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23989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A21FF-67B5-4842-B5E0-B87F21B2EF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3403F3-6454-40E6-B937-83DC1DF2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EE6FA-CB7D-4152-9828-F351543BBC33}"/>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5" name="Footer Placeholder 4">
            <a:extLst>
              <a:ext uri="{FF2B5EF4-FFF2-40B4-BE49-F238E27FC236}">
                <a16:creationId xmlns:a16="http://schemas.microsoft.com/office/drawing/2014/main" id="{A61F598E-7150-4959-A8DE-C7DA24BFB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EB058-F2F7-44D9-8490-9D65DF5655C1}"/>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415084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9154-EDBB-4D88-B02A-B5C1CF7D5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A34D6-4740-46D7-BD0A-4B5BEE21C9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C4743-B217-4AE2-A973-9A2E8670A7A6}"/>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5" name="Footer Placeholder 4">
            <a:extLst>
              <a:ext uri="{FF2B5EF4-FFF2-40B4-BE49-F238E27FC236}">
                <a16:creationId xmlns:a16="http://schemas.microsoft.com/office/drawing/2014/main" id="{48D0F156-6B6E-47DD-B0DB-6BB8525F8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D4623-5D0C-412E-81EF-F65451DE83DC}"/>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240139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61D5-3EAB-40D4-A859-5A969E013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8D2FD-43F0-471F-9394-AA374766F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5635D5-E812-47FB-8B2B-BEA91D351341}"/>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5" name="Footer Placeholder 4">
            <a:extLst>
              <a:ext uri="{FF2B5EF4-FFF2-40B4-BE49-F238E27FC236}">
                <a16:creationId xmlns:a16="http://schemas.microsoft.com/office/drawing/2014/main" id="{70E6C545-FFCC-4D77-9C69-621E0B58A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6FF88-2F03-4592-9A51-1A75A5AA9AF3}"/>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32382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AB02-8206-4A6E-B9DB-552F5F9A2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4FEEA-5E29-40D7-A07E-B6B3FFCCC0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0816C8-5463-4A43-AD5B-0993E0F714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FC21E4-E9A2-4590-956D-2CA8684F767C}"/>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6" name="Footer Placeholder 5">
            <a:extLst>
              <a:ext uri="{FF2B5EF4-FFF2-40B4-BE49-F238E27FC236}">
                <a16:creationId xmlns:a16="http://schemas.microsoft.com/office/drawing/2014/main" id="{27010780-DCDC-4F23-9843-5921155C7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6A177-2489-4C98-ABC7-52223F216FEC}"/>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356896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5402-C584-4E81-9334-96C00200E0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109AB3-57D8-4E32-9326-5CEA4ECBE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9A14C2-4E7A-434D-BCFA-E4EE19A2B5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9DCB6-EEDB-4C39-AFCE-420DC1A9E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16FB82-8135-4071-83F3-A60110D271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543CA9-4C00-4AAB-AC01-53630D479F5B}"/>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8" name="Footer Placeholder 7">
            <a:extLst>
              <a:ext uri="{FF2B5EF4-FFF2-40B4-BE49-F238E27FC236}">
                <a16:creationId xmlns:a16="http://schemas.microsoft.com/office/drawing/2014/main" id="{23F331F4-587F-4C7F-BD53-CF88C52A2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B21804-59B8-4C66-8381-BCC72ECA89D9}"/>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937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38CC-D4C6-4C1A-897E-E7904232D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669A4-1207-49B6-A95C-DC1010B1BA75}"/>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4" name="Footer Placeholder 3">
            <a:extLst>
              <a:ext uri="{FF2B5EF4-FFF2-40B4-BE49-F238E27FC236}">
                <a16:creationId xmlns:a16="http://schemas.microsoft.com/office/drawing/2014/main" id="{7DE41339-24D0-430C-94E0-9C1BD9AB6A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19D0F5-B909-4950-8EC2-84C610D77871}"/>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33292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539A7-121D-49A4-8017-9B55865F39FC}"/>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3" name="Footer Placeholder 2">
            <a:extLst>
              <a:ext uri="{FF2B5EF4-FFF2-40B4-BE49-F238E27FC236}">
                <a16:creationId xmlns:a16="http://schemas.microsoft.com/office/drawing/2014/main" id="{53039191-B9D2-403B-A6D3-03105338CE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7E2718-4538-461F-99FD-180367CA3308}"/>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121475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891F-1757-4D8B-8E92-D968F40CF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2A5C6-A814-4994-90CB-117D265C1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E08FE-5521-4747-B5CF-70BA1C25F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7DBEA1-6512-4DFA-ABB5-8158AF2CFDD4}"/>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6" name="Footer Placeholder 5">
            <a:extLst>
              <a:ext uri="{FF2B5EF4-FFF2-40B4-BE49-F238E27FC236}">
                <a16:creationId xmlns:a16="http://schemas.microsoft.com/office/drawing/2014/main" id="{72E157E3-7703-42C9-BA53-D276AB046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4BD8B-DE51-450F-9D37-17BA3A52A330}"/>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28585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2CE0-6ABB-4324-8D87-B0994649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9A3B7-B5C0-422C-80C3-7014E36DE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99850-DA7F-4CB8-AB38-C9BAADBA4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284019-587E-4105-A6C3-8ADDB1E5F440}"/>
              </a:ext>
            </a:extLst>
          </p:cNvPr>
          <p:cNvSpPr>
            <a:spLocks noGrp="1"/>
          </p:cNvSpPr>
          <p:nvPr>
            <p:ph type="dt" sz="half" idx="10"/>
          </p:nvPr>
        </p:nvSpPr>
        <p:spPr/>
        <p:txBody>
          <a:bodyPr/>
          <a:lstStyle/>
          <a:p>
            <a:fld id="{6E1FD609-4039-4F9C-9A9D-079D2B90E9FE}" type="datetimeFigureOut">
              <a:rPr lang="en-US" smtClean="0"/>
              <a:t>14-Feb-19</a:t>
            </a:fld>
            <a:endParaRPr lang="en-US"/>
          </a:p>
        </p:txBody>
      </p:sp>
      <p:sp>
        <p:nvSpPr>
          <p:cNvPr id="6" name="Footer Placeholder 5">
            <a:extLst>
              <a:ext uri="{FF2B5EF4-FFF2-40B4-BE49-F238E27FC236}">
                <a16:creationId xmlns:a16="http://schemas.microsoft.com/office/drawing/2014/main" id="{85E10A0F-D52B-45CF-8A79-7F2912BA4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27239-4A45-4113-BFF1-05D30B30E03B}"/>
              </a:ext>
            </a:extLst>
          </p:cNvPr>
          <p:cNvSpPr>
            <a:spLocks noGrp="1"/>
          </p:cNvSpPr>
          <p:nvPr>
            <p:ph type="sldNum" sz="quarter" idx="12"/>
          </p:nvPr>
        </p:nvSpPr>
        <p:spPr/>
        <p:txBody>
          <a:bodyPr/>
          <a:lstStyle/>
          <a:p>
            <a:fld id="{355B6EA7-FF99-46C6-8B9E-B4E24E2D0D8F}" type="slidenum">
              <a:rPr lang="en-US" smtClean="0"/>
              <a:t>‹#›</a:t>
            </a:fld>
            <a:endParaRPr lang="en-US"/>
          </a:p>
        </p:txBody>
      </p:sp>
    </p:spTree>
    <p:extLst>
      <p:ext uri="{BB962C8B-B14F-4D97-AF65-F5344CB8AC3E}">
        <p14:creationId xmlns:p14="http://schemas.microsoft.com/office/powerpoint/2010/main" val="208247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546B9-FDBA-4F4A-8E24-3D6C0A8DD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95203E-217F-466F-9A81-857507360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F057F-6939-4C1A-926F-22793331C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FD609-4039-4F9C-9A9D-079D2B90E9FE}" type="datetimeFigureOut">
              <a:rPr lang="en-US" smtClean="0"/>
              <a:t>14-Feb-19</a:t>
            </a:fld>
            <a:endParaRPr lang="en-US"/>
          </a:p>
        </p:txBody>
      </p:sp>
      <p:sp>
        <p:nvSpPr>
          <p:cNvPr id="5" name="Footer Placeholder 4">
            <a:extLst>
              <a:ext uri="{FF2B5EF4-FFF2-40B4-BE49-F238E27FC236}">
                <a16:creationId xmlns:a16="http://schemas.microsoft.com/office/drawing/2014/main" id="{03098165-B438-419F-94A1-3B6188C8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39147B-956A-482B-BF75-4162AA015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B6EA7-FF99-46C6-8B9E-B4E24E2D0D8F}" type="slidenum">
              <a:rPr lang="en-US" smtClean="0"/>
              <a:t>‹#›</a:t>
            </a:fld>
            <a:endParaRPr lang="en-US"/>
          </a:p>
        </p:txBody>
      </p:sp>
    </p:spTree>
    <p:extLst>
      <p:ext uri="{BB962C8B-B14F-4D97-AF65-F5344CB8AC3E}">
        <p14:creationId xmlns:p14="http://schemas.microsoft.com/office/powerpoint/2010/main" val="208643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0.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21.sv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78357F-FF64-4C32-B5E2-B75AA845A02E}"/>
              </a:ext>
            </a:extLst>
          </p:cNvPr>
          <p:cNvSpPr txBox="1">
            <a:spLocks/>
          </p:cNvSpPr>
          <p:nvPr/>
        </p:nvSpPr>
        <p:spPr>
          <a:xfrm>
            <a:off x="6738267" y="802955"/>
            <a:ext cx="4333814"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solidFill>
                  <a:schemeClr val="bg2">
                    <a:lumMod val="25000"/>
                  </a:schemeClr>
                </a:solidFill>
              </a:rPr>
              <a:t>Apache Spark on AWS EC2 use case for NLP exercise: Amazon comments mining</a:t>
            </a:r>
          </a:p>
        </p:txBody>
      </p:sp>
      <p:sp>
        <p:nvSpPr>
          <p:cNvPr id="5" name="Subtitle 2">
            <a:extLst>
              <a:ext uri="{FF2B5EF4-FFF2-40B4-BE49-F238E27FC236}">
                <a16:creationId xmlns:a16="http://schemas.microsoft.com/office/drawing/2014/main" id="{F2DC477A-0BC3-4ACE-B285-AA304DB191C3}"/>
              </a:ext>
            </a:extLst>
          </p:cNvPr>
          <p:cNvSpPr txBox="1">
            <a:spLocks/>
          </p:cNvSpPr>
          <p:nvPr/>
        </p:nvSpPr>
        <p:spPr>
          <a:xfrm>
            <a:off x="6734684" y="2421682"/>
            <a:ext cx="4333468" cy="363928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2">
                    <a:lumMod val="25000"/>
                  </a:schemeClr>
                </a:solidFill>
              </a:rPr>
              <a:t>Data Science Warsaw Meetup</a:t>
            </a:r>
          </a:p>
          <a:p>
            <a:endParaRPr lang="en-US" sz="2000" dirty="0">
              <a:solidFill>
                <a:schemeClr val="bg2">
                  <a:lumMod val="25000"/>
                </a:schemeClr>
              </a:solidFill>
            </a:endParaRPr>
          </a:p>
          <a:p>
            <a:pPr marL="0" indent="0">
              <a:buNone/>
            </a:pPr>
            <a:r>
              <a:rPr lang="en-US" sz="2000" dirty="0">
                <a:solidFill>
                  <a:schemeClr val="bg2">
                    <a:lumMod val="25000"/>
                  </a:schemeClr>
                </a:solidFill>
              </a:rPr>
              <a:t>Presented by: Sergiy Tkachuk</a:t>
            </a:r>
          </a:p>
          <a:p>
            <a:pPr marL="0" indent="0">
              <a:buNone/>
            </a:pPr>
            <a:r>
              <a:rPr lang="en-US" sz="1800" dirty="0">
                <a:solidFill>
                  <a:schemeClr val="bg2">
                    <a:lumMod val="25000"/>
                  </a:schemeClr>
                </a:solidFill>
              </a:rPr>
              <a:t>Date: 12.02.2019</a:t>
            </a:r>
          </a:p>
        </p:txBody>
      </p:sp>
      <p:pic>
        <p:nvPicPr>
          <p:cNvPr id="6" name="Picture 2" descr="Znalezione obrazy dla zapytania apache spark logo">
            <a:extLst>
              <a:ext uri="{FF2B5EF4-FFF2-40B4-BE49-F238E27FC236}">
                <a16:creationId xmlns:a16="http://schemas.microsoft.com/office/drawing/2014/main" id="{681E25FE-9909-4B25-B642-27C0A0D32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22116">
            <a:off x="1590600" y="802955"/>
            <a:ext cx="3298594" cy="17152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Znalezione obrazy dla zapytania aws logo">
            <a:extLst>
              <a:ext uri="{FF2B5EF4-FFF2-40B4-BE49-F238E27FC236}">
                <a16:creationId xmlns:a16="http://schemas.microsoft.com/office/drawing/2014/main" id="{636BD108-5BB4-44A9-B6DA-4C3432173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21459">
            <a:off x="3579440" y="3513339"/>
            <a:ext cx="1785723" cy="10669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Znalezione obrazy dla zapytania python images">
            <a:extLst>
              <a:ext uri="{FF2B5EF4-FFF2-40B4-BE49-F238E27FC236}">
                <a16:creationId xmlns:a16="http://schemas.microsoft.com/office/drawing/2014/main" id="{3E6CCD0F-E581-4FA3-B84F-7CEE328BC6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91480">
            <a:off x="871547" y="4076509"/>
            <a:ext cx="1763177" cy="176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44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lstStyle/>
          <a:p>
            <a:r>
              <a:rPr lang="en-US" sz="3600" b="1" dirty="0">
                <a:solidFill>
                  <a:schemeClr val="tx1">
                    <a:lumMod val="75000"/>
                    <a:lumOff val="25000"/>
                  </a:schemeClr>
                </a:solidFill>
              </a:rPr>
              <a:t>Machine learning scenario</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E5FEC3FC-4952-4FED-A779-2D3E1A1A467E}"/>
              </a:ext>
            </a:extLst>
          </p:cNvPr>
          <p:cNvSpPr txBox="1">
            <a:spLocks/>
          </p:cNvSpPr>
          <p:nvPr/>
        </p:nvSpPr>
        <p:spPr>
          <a:xfrm>
            <a:off x="9143997" y="3881852"/>
            <a:ext cx="2940392" cy="892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PySpark &amp; Spark MLlib</a:t>
            </a:r>
          </a:p>
        </p:txBody>
      </p:sp>
      <p:graphicFrame>
        <p:nvGraphicFramePr>
          <p:cNvPr id="21" name="Diagram 20">
            <a:extLst>
              <a:ext uri="{FF2B5EF4-FFF2-40B4-BE49-F238E27FC236}">
                <a16:creationId xmlns:a16="http://schemas.microsoft.com/office/drawing/2014/main" id="{4F9826B9-2BB2-4E26-B1FE-54706D4A04EE}"/>
              </a:ext>
            </a:extLst>
          </p:cNvPr>
          <p:cNvGraphicFramePr/>
          <p:nvPr>
            <p:extLst>
              <p:ext uri="{D42A27DB-BD31-4B8C-83A1-F6EECF244321}">
                <p14:modId xmlns:p14="http://schemas.microsoft.com/office/powerpoint/2010/main" val="4035332100"/>
              </p:ext>
            </p:extLst>
          </p:nvPr>
        </p:nvGraphicFramePr>
        <p:xfrm>
          <a:off x="555877" y="1557005"/>
          <a:ext cx="4838154" cy="5241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D0B5FEB2-6A48-4F82-9CB7-DFE13DE39615}"/>
              </a:ext>
            </a:extLst>
          </p:cNvPr>
          <p:cNvGraphicFramePr/>
          <p:nvPr>
            <p:extLst>
              <p:ext uri="{D42A27DB-BD31-4B8C-83A1-F6EECF244321}">
                <p14:modId xmlns:p14="http://schemas.microsoft.com/office/powerpoint/2010/main" val="1850966348"/>
              </p:ext>
            </p:extLst>
          </p:nvPr>
        </p:nvGraphicFramePr>
        <p:xfrm>
          <a:off x="4036285" y="1207331"/>
          <a:ext cx="3473403" cy="47437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3" name="Diagram 22">
            <a:extLst>
              <a:ext uri="{FF2B5EF4-FFF2-40B4-BE49-F238E27FC236}">
                <a16:creationId xmlns:a16="http://schemas.microsoft.com/office/drawing/2014/main" id="{340EA4EE-BFBB-4FE3-A909-A94A66983229}"/>
              </a:ext>
            </a:extLst>
          </p:cNvPr>
          <p:cNvGraphicFramePr/>
          <p:nvPr>
            <p:extLst>
              <p:ext uri="{D42A27DB-BD31-4B8C-83A1-F6EECF244321}">
                <p14:modId xmlns:p14="http://schemas.microsoft.com/office/powerpoint/2010/main" val="2975843415"/>
              </p:ext>
            </p:extLst>
          </p:nvPr>
        </p:nvGraphicFramePr>
        <p:xfrm>
          <a:off x="6267306" y="418551"/>
          <a:ext cx="5070764" cy="493100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9" name="Group 28">
            <a:extLst>
              <a:ext uri="{FF2B5EF4-FFF2-40B4-BE49-F238E27FC236}">
                <a16:creationId xmlns:a16="http://schemas.microsoft.com/office/drawing/2014/main" id="{767B89DD-09DA-42EB-9B59-020529A75935}"/>
              </a:ext>
            </a:extLst>
          </p:cNvPr>
          <p:cNvGrpSpPr/>
          <p:nvPr/>
        </p:nvGrpSpPr>
        <p:grpSpPr>
          <a:xfrm>
            <a:off x="7619950" y="4261308"/>
            <a:ext cx="2384980" cy="743222"/>
            <a:chOff x="7047301" y="4824721"/>
            <a:chExt cx="2384980" cy="743222"/>
          </a:xfrm>
        </p:grpSpPr>
        <p:sp>
          <p:nvSpPr>
            <p:cNvPr id="28" name="Rectangle: Rounded Corners 27">
              <a:extLst>
                <a:ext uri="{FF2B5EF4-FFF2-40B4-BE49-F238E27FC236}">
                  <a16:creationId xmlns:a16="http://schemas.microsoft.com/office/drawing/2014/main" id="{175F4C61-73F7-445B-AB3E-8F952ADE6245}"/>
                </a:ext>
              </a:extLst>
            </p:cNvPr>
            <p:cNvSpPr/>
            <p:nvPr/>
          </p:nvSpPr>
          <p:spPr>
            <a:xfrm>
              <a:off x="7047301" y="4824721"/>
              <a:ext cx="2365475" cy="7432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b="1" dirty="0"/>
                <a:t>Model selection</a:t>
              </a:r>
            </a:p>
          </p:txBody>
        </p:sp>
        <p:pic>
          <p:nvPicPr>
            <p:cNvPr id="26" name="Graphic 25" descr="Gears">
              <a:extLst>
                <a:ext uri="{FF2B5EF4-FFF2-40B4-BE49-F238E27FC236}">
                  <a16:creationId xmlns:a16="http://schemas.microsoft.com/office/drawing/2014/main" id="{E42D6D4F-68FD-46F3-A0DF-8E85DFF3281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7754078">
              <a:off x="8892657" y="4843622"/>
              <a:ext cx="539624" cy="539624"/>
            </a:xfrm>
            <a:prstGeom prst="rect">
              <a:avLst/>
            </a:prstGeom>
          </p:spPr>
        </p:pic>
      </p:grpSp>
      <p:sp>
        <p:nvSpPr>
          <p:cNvPr id="30" name="Arrow: Down 29">
            <a:extLst>
              <a:ext uri="{FF2B5EF4-FFF2-40B4-BE49-F238E27FC236}">
                <a16:creationId xmlns:a16="http://schemas.microsoft.com/office/drawing/2014/main" id="{D6A2692E-7385-4A90-AA68-DD6F7FDB3902}"/>
              </a:ext>
            </a:extLst>
          </p:cNvPr>
          <p:cNvSpPr/>
          <p:nvPr/>
        </p:nvSpPr>
        <p:spPr>
          <a:xfrm>
            <a:off x="8485764" y="5082071"/>
            <a:ext cx="633845" cy="405661"/>
          </a:xfrm>
          <a:prstGeom prst="downArrow">
            <a:avLst/>
          </a:prstGeom>
        </p:spPr>
        <p:style>
          <a:lnRef idx="2">
            <a:schemeClr val="lt1">
              <a:hueOff val="0"/>
              <a:satOff val="0"/>
              <a:lumOff val="0"/>
              <a:alphaOff val="0"/>
            </a:schemeClr>
          </a:lnRef>
          <a:fillRef idx="1">
            <a:schemeClr val="accent6">
              <a:tint val="40000"/>
              <a:hueOff val="0"/>
              <a:satOff val="0"/>
              <a:lumOff val="0"/>
              <a:alphaOff val="0"/>
            </a:schemeClr>
          </a:fillRef>
          <a:effectRef idx="0">
            <a:schemeClr val="accent6">
              <a:tint val="40000"/>
              <a:hueOff val="0"/>
              <a:satOff val="0"/>
              <a:lumOff val="0"/>
              <a:alphaOff val="0"/>
            </a:schemeClr>
          </a:effectRef>
          <a:fontRef idx="minor">
            <a:schemeClr val="dk1">
              <a:hueOff val="0"/>
              <a:satOff val="0"/>
              <a:lumOff val="0"/>
              <a:alphaOff val="0"/>
            </a:schemeClr>
          </a:fontRef>
        </p:style>
      </p:sp>
      <p:sp>
        <p:nvSpPr>
          <p:cNvPr id="31" name="Rectangle: Rounded Corners 30">
            <a:extLst>
              <a:ext uri="{FF2B5EF4-FFF2-40B4-BE49-F238E27FC236}">
                <a16:creationId xmlns:a16="http://schemas.microsoft.com/office/drawing/2014/main" id="{88144E59-3183-4802-8B91-65F8855471C5}"/>
              </a:ext>
            </a:extLst>
          </p:cNvPr>
          <p:cNvSpPr/>
          <p:nvPr/>
        </p:nvSpPr>
        <p:spPr>
          <a:xfrm>
            <a:off x="7619950" y="5517717"/>
            <a:ext cx="2365475" cy="743222"/>
          </a:xfrm>
          <a:prstGeom prst="roundRect">
            <a:avLst/>
          </a:prstGeom>
          <a:solidFill>
            <a:srgbClr val="93C571"/>
          </a:solidFill>
          <a:ln w="19050">
            <a:solidFill>
              <a:schemeClr val="accent6">
                <a:lumMod val="7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Prediction</a:t>
            </a:r>
          </a:p>
        </p:txBody>
      </p:sp>
    </p:spTree>
    <p:extLst>
      <p:ext uri="{BB962C8B-B14F-4D97-AF65-F5344CB8AC3E}">
        <p14:creationId xmlns:p14="http://schemas.microsoft.com/office/powerpoint/2010/main" val="169999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lstStyle/>
          <a:p>
            <a:r>
              <a:rPr lang="en-US" sz="3600" b="1" dirty="0">
                <a:solidFill>
                  <a:schemeClr val="tx1">
                    <a:lumMod val="75000"/>
                    <a:lumOff val="25000"/>
                  </a:schemeClr>
                </a:solidFill>
              </a:rPr>
              <a:t>Read in the data (code snippet)</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E5FEC3FC-4952-4FED-A779-2D3E1A1A467E}"/>
              </a:ext>
            </a:extLst>
          </p:cNvPr>
          <p:cNvSpPr txBox="1">
            <a:spLocks/>
          </p:cNvSpPr>
          <p:nvPr/>
        </p:nvSpPr>
        <p:spPr>
          <a:xfrm>
            <a:off x="9143997" y="3881852"/>
            <a:ext cx="2940392" cy="892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13" name="Rectangle: Rounded Corners 12">
            <a:extLst>
              <a:ext uri="{FF2B5EF4-FFF2-40B4-BE49-F238E27FC236}">
                <a16:creationId xmlns:a16="http://schemas.microsoft.com/office/drawing/2014/main" id="{CFCC8C3C-A5F3-4303-8FD2-3D5A5F727853}"/>
              </a:ext>
            </a:extLst>
          </p:cNvPr>
          <p:cNvSpPr/>
          <p:nvPr/>
        </p:nvSpPr>
        <p:spPr>
          <a:xfrm>
            <a:off x="838200" y="1239815"/>
            <a:ext cx="10515600" cy="502446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onsolas" panose="020B0609020204030204" pitchFamily="49" charset="0"/>
              </a:rPr>
              <a:t>s3 = </a:t>
            </a:r>
            <a:r>
              <a:rPr lang="en-US" sz="1400" b="1" dirty="0">
                <a:latin typeface="Consolas" panose="020B0609020204030204" pitchFamily="49" charset="0"/>
              </a:rPr>
              <a:t>boto3</a:t>
            </a:r>
            <a:r>
              <a:rPr lang="en-US" sz="1400" dirty="0">
                <a:latin typeface="Consolas" panose="020B0609020204030204" pitchFamily="49" charset="0"/>
              </a:rPr>
              <a:t>.resource('s3’)</a:t>
            </a:r>
          </a:p>
          <a:p>
            <a:r>
              <a:rPr lang="en-US" sz="1400" dirty="0">
                <a:latin typeface="Consolas" panose="020B0609020204030204" pitchFamily="49" charset="0"/>
              </a:rPr>
              <a:t>bucket = s3.Bucket(‘</a:t>
            </a:r>
            <a:r>
              <a:rPr lang="en-US" sz="1400" i="1" dirty="0">
                <a:latin typeface="Consolas" panose="020B0609020204030204" pitchFamily="49" charset="0"/>
              </a:rPr>
              <a:t>bucket-name</a:t>
            </a:r>
            <a:r>
              <a:rPr lang="en-US" sz="1400" dirty="0">
                <a:latin typeface="Consolas" panose="020B0609020204030204" pitchFamily="49" charset="0"/>
              </a:rPr>
              <a:t>’)</a:t>
            </a:r>
          </a:p>
          <a:p>
            <a:r>
              <a:rPr lang="en-US" sz="1400" dirty="0" err="1">
                <a:latin typeface="Consolas" panose="020B0609020204030204" pitchFamily="49" charset="0"/>
              </a:rPr>
              <a:t>object_list</a:t>
            </a:r>
            <a:r>
              <a:rPr lang="en-US" sz="1400" dirty="0">
                <a:latin typeface="Consolas" panose="020B0609020204030204" pitchFamily="49" charset="0"/>
              </a:rPr>
              <a:t> = [k for k in </a:t>
            </a:r>
            <a:r>
              <a:rPr lang="en-US" sz="1400" dirty="0" err="1">
                <a:latin typeface="Consolas" panose="020B0609020204030204" pitchFamily="49" charset="0"/>
              </a:rPr>
              <a:t>bucket.objects.all</a:t>
            </a:r>
            <a:r>
              <a:rPr lang="en-US" sz="1400" dirty="0">
                <a:latin typeface="Consolas" panose="020B0609020204030204" pitchFamily="49" charset="0"/>
              </a:rPr>
              <a:t>() ]</a:t>
            </a:r>
          </a:p>
          <a:p>
            <a:r>
              <a:rPr lang="en-US" sz="1400" dirty="0" err="1">
                <a:latin typeface="Consolas" panose="020B0609020204030204" pitchFamily="49" charset="0"/>
              </a:rPr>
              <a:t>key_list</a:t>
            </a:r>
            <a:r>
              <a:rPr lang="en-US" sz="1400" dirty="0">
                <a:latin typeface="Consolas" panose="020B0609020204030204" pitchFamily="49" charset="0"/>
              </a:rPr>
              <a:t> = [</a:t>
            </a:r>
            <a:r>
              <a:rPr lang="en-US" sz="1400" dirty="0" err="1">
                <a:latin typeface="Consolas" panose="020B0609020204030204" pitchFamily="49" charset="0"/>
              </a:rPr>
              <a:t>k.key</a:t>
            </a:r>
            <a:r>
              <a:rPr lang="en-US" sz="1400" dirty="0">
                <a:latin typeface="Consolas" panose="020B0609020204030204" pitchFamily="49" charset="0"/>
              </a:rPr>
              <a:t> for k in </a:t>
            </a:r>
            <a:r>
              <a:rPr lang="en-US" sz="1400" dirty="0" err="1">
                <a:latin typeface="Consolas" panose="020B0609020204030204" pitchFamily="49" charset="0"/>
              </a:rPr>
              <a:t>bucket.objects.all</a:t>
            </a:r>
            <a:r>
              <a:rPr lang="en-US" sz="1400" dirty="0">
                <a:latin typeface="Consolas" panose="020B0609020204030204" pitchFamily="49" charset="0"/>
              </a:rPr>
              <a:t>()]</a:t>
            </a:r>
          </a:p>
          <a:p>
            <a:r>
              <a:rPr lang="en-US" sz="1400" dirty="0">
                <a:latin typeface="Consolas" panose="020B0609020204030204" pitchFamily="49" charset="0"/>
              </a:rPr>
              <a:t>paths = ['s3a://' + </a:t>
            </a:r>
            <a:r>
              <a:rPr lang="en-US" sz="1400" dirty="0" err="1">
                <a:latin typeface="Consolas" panose="020B0609020204030204" pitchFamily="49" charset="0"/>
              </a:rPr>
              <a:t>o.bucket_name</a:t>
            </a:r>
            <a:r>
              <a:rPr lang="en-US" sz="1400" dirty="0">
                <a:latin typeface="Consolas" panose="020B0609020204030204" pitchFamily="49" charset="0"/>
              </a:rPr>
              <a:t>+'/' + </a:t>
            </a:r>
            <a:r>
              <a:rPr lang="en-US" sz="1400" dirty="0" err="1">
                <a:latin typeface="Consolas" panose="020B0609020204030204" pitchFamily="49" charset="0"/>
              </a:rPr>
              <a:t>o.key</a:t>
            </a:r>
            <a:r>
              <a:rPr lang="en-US" sz="1400" dirty="0">
                <a:latin typeface="Consolas" panose="020B0609020204030204" pitchFamily="49" charset="0"/>
              </a:rPr>
              <a:t> for o in </a:t>
            </a:r>
            <a:r>
              <a:rPr lang="en-US" sz="1400" dirty="0" err="1">
                <a:latin typeface="Consolas" panose="020B0609020204030204" pitchFamily="49" charset="0"/>
              </a:rPr>
              <a:t>object_list</a:t>
            </a:r>
            <a:r>
              <a:rPr lang="en-US" sz="1400" dirty="0">
                <a:latin typeface="Consolas" panose="020B0609020204030204" pitchFamily="49" charset="0"/>
              </a:rPr>
              <a:t>]</a:t>
            </a:r>
          </a:p>
          <a:p>
            <a:r>
              <a:rPr lang="en-US" sz="1400" dirty="0" err="1">
                <a:latin typeface="Consolas" panose="020B0609020204030204" pitchFamily="49" charset="0"/>
              </a:rPr>
              <a:t>path_reviews</a:t>
            </a:r>
            <a:r>
              <a:rPr lang="en-US" sz="1400" dirty="0">
                <a:latin typeface="Consolas" panose="020B0609020204030204" pitchFamily="49" charset="0"/>
              </a:rPr>
              <a:t> = paths[0]</a:t>
            </a:r>
          </a:p>
          <a:p>
            <a:r>
              <a:rPr lang="en-US" sz="1400" dirty="0">
                <a:latin typeface="Consolas" panose="020B0609020204030204" pitchFamily="49" charset="0"/>
              </a:rPr>
              <a:t>data = </a:t>
            </a:r>
            <a:r>
              <a:rPr lang="en-US" sz="1400" dirty="0" err="1">
                <a:latin typeface="Consolas" panose="020B0609020204030204" pitchFamily="49" charset="0"/>
              </a:rPr>
              <a:t>sqlContext.read.json</a:t>
            </a:r>
            <a:r>
              <a:rPr lang="en-US" sz="1400" dirty="0">
                <a:latin typeface="Consolas" panose="020B0609020204030204" pitchFamily="49" charset="0"/>
              </a:rPr>
              <a:t>(</a:t>
            </a:r>
            <a:r>
              <a:rPr lang="en-US" sz="1400" dirty="0" err="1">
                <a:latin typeface="Consolas" panose="020B0609020204030204" pitchFamily="49" charset="0"/>
              </a:rPr>
              <a:t>path_reviews</a:t>
            </a:r>
            <a:r>
              <a:rPr lang="en-US" sz="1400" dirty="0">
                <a:latin typeface="Consolas" panose="020B0609020204030204" pitchFamily="49" charset="0"/>
              </a:rPr>
              <a:t>)</a:t>
            </a:r>
          </a:p>
          <a:p>
            <a:r>
              <a:rPr lang="en-US" sz="1400" dirty="0" err="1">
                <a:latin typeface="Consolas" panose="020B0609020204030204" pitchFamily="49" charset="0"/>
              </a:rPr>
              <a:t>data.createOrReplaceTempView</a:t>
            </a:r>
            <a:r>
              <a:rPr lang="en-US" sz="1400" dirty="0">
                <a:latin typeface="Consolas" panose="020B0609020204030204" pitchFamily="49" charset="0"/>
              </a:rPr>
              <a:t>("data")</a:t>
            </a:r>
          </a:p>
          <a:p>
            <a:r>
              <a:rPr lang="en-US" sz="1400" dirty="0" err="1">
                <a:latin typeface="Consolas" panose="020B0609020204030204" pitchFamily="49" charset="0"/>
              </a:rPr>
              <a:t>path_metadata</a:t>
            </a:r>
            <a:r>
              <a:rPr lang="en-US" sz="1400" dirty="0">
                <a:latin typeface="Consolas" panose="020B0609020204030204" pitchFamily="49" charset="0"/>
              </a:rPr>
              <a:t> = paths[1]</a:t>
            </a:r>
          </a:p>
          <a:p>
            <a:r>
              <a:rPr lang="en-US" sz="1400" dirty="0">
                <a:latin typeface="Consolas" panose="020B0609020204030204" pitchFamily="49" charset="0"/>
              </a:rPr>
              <a:t>metadata = </a:t>
            </a:r>
            <a:r>
              <a:rPr lang="en-US" sz="1400" dirty="0" err="1">
                <a:latin typeface="Consolas" panose="020B0609020204030204" pitchFamily="49" charset="0"/>
              </a:rPr>
              <a:t>spark.read.json</a:t>
            </a:r>
            <a:r>
              <a:rPr lang="en-US" sz="1400" dirty="0">
                <a:latin typeface="Consolas" panose="020B0609020204030204" pitchFamily="49" charset="0"/>
              </a:rPr>
              <a:t>(</a:t>
            </a:r>
            <a:r>
              <a:rPr lang="en-US" sz="1400" dirty="0" err="1">
                <a:latin typeface="Consolas" panose="020B0609020204030204" pitchFamily="49" charset="0"/>
              </a:rPr>
              <a:t>path_metadata</a:t>
            </a:r>
            <a:r>
              <a:rPr lang="en-US" sz="1400" dirty="0">
                <a:latin typeface="Consolas" panose="020B0609020204030204" pitchFamily="49" charset="0"/>
              </a:rPr>
              <a:t>)</a:t>
            </a:r>
          </a:p>
          <a:p>
            <a:r>
              <a:rPr lang="en-US" sz="1400" dirty="0" err="1">
                <a:latin typeface="Consolas" panose="020B0609020204030204" pitchFamily="49" charset="0"/>
              </a:rPr>
              <a:t>metadata.createOrReplaceTempView</a:t>
            </a:r>
            <a:r>
              <a:rPr lang="en-US" sz="1400" dirty="0">
                <a:latin typeface="Consolas" panose="020B0609020204030204" pitchFamily="49" charset="0"/>
              </a:rPr>
              <a:t>("metadata")</a:t>
            </a:r>
          </a:p>
          <a:p>
            <a:r>
              <a:rPr lang="en-US" sz="1400" dirty="0">
                <a:latin typeface="Consolas" panose="020B0609020204030204" pitchFamily="49" charset="0"/>
              </a:rPr>
              <a:t>n = </a:t>
            </a:r>
            <a:r>
              <a:rPr lang="en-US" sz="1400" dirty="0" err="1">
                <a:latin typeface="Consolas" panose="020B0609020204030204" pitchFamily="49" charset="0"/>
              </a:rPr>
              <a:t>data.count</a:t>
            </a:r>
            <a:r>
              <a:rPr lang="en-US" sz="1400" dirty="0">
                <a:latin typeface="Consolas" panose="020B0609020204030204" pitchFamily="49" charset="0"/>
              </a:rPr>
              <a:t>()</a:t>
            </a:r>
          </a:p>
          <a:p>
            <a:r>
              <a:rPr lang="en-US" sz="1400" dirty="0" err="1">
                <a:latin typeface="Consolas" panose="020B0609020204030204" pitchFamily="49" charset="0"/>
              </a:rPr>
              <a:t>n_distinct</a:t>
            </a:r>
            <a:r>
              <a:rPr lang="en-US" sz="1400" dirty="0">
                <a:latin typeface="Consolas" panose="020B0609020204030204" pitchFamily="49" charset="0"/>
              </a:rPr>
              <a:t> = </a:t>
            </a:r>
            <a:r>
              <a:rPr lang="en-US" sz="1400" dirty="0" err="1">
                <a:latin typeface="Consolas" panose="020B0609020204030204" pitchFamily="49" charset="0"/>
              </a:rPr>
              <a:t>data.distinct</a:t>
            </a:r>
            <a:r>
              <a:rPr lang="en-US" sz="1400" dirty="0">
                <a:latin typeface="Consolas" panose="020B0609020204030204" pitchFamily="49" charset="0"/>
              </a:rPr>
              <a:t>().count()</a:t>
            </a:r>
          </a:p>
          <a:p>
            <a:r>
              <a:rPr lang="en-US" sz="1400" dirty="0">
                <a:latin typeface="Consolas" panose="020B0609020204030204" pitchFamily="49" charset="0"/>
              </a:rPr>
              <a:t>users = </a:t>
            </a:r>
            <a:r>
              <a:rPr lang="en-US" sz="1400" dirty="0" err="1">
                <a:latin typeface="Consolas" panose="020B0609020204030204" pitchFamily="49" charset="0"/>
              </a:rPr>
              <a:t>data.select</a:t>
            </a:r>
            <a:r>
              <a:rPr lang="en-US" sz="1400" dirty="0">
                <a:latin typeface="Consolas" panose="020B0609020204030204" pitchFamily="49" charset="0"/>
              </a:rPr>
              <a:t>([c for c in </a:t>
            </a:r>
            <a:r>
              <a:rPr lang="en-US" sz="1400" dirty="0" err="1">
                <a:latin typeface="Consolas" panose="020B0609020204030204" pitchFamily="49" charset="0"/>
              </a:rPr>
              <a:t>data.columns</a:t>
            </a:r>
            <a:r>
              <a:rPr lang="en-US" sz="1400" dirty="0">
                <a:latin typeface="Consolas" panose="020B0609020204030204" pitchFamily="49" charset="0"/>
              </a:rPr>
              <a:t> if c == '</a:t>
            </a:r>
            <a:r>
              <a:rPr lang="en-US" sz="1400" dirty="0" err="1">
                <a:latin typeface="Consolas" panose="020B0609020204030204" pitchFamily="49" charset="0"/>
              </a:rPr>
              <a:t>reviewerID</a:t>
            </a:r>
            <a:r>
              <a:rPr lang="en-US" sz="1400" dirty="0">
                <a:latin typeface="Consolas" panose="020B0609020204030204" pitchFamily="49" charset="0"/>
              </a:rPr>
              <a:t>'])</a:t>
            </a:r>
          </a:p>
          <a:p>
            <a:r>
              <a:rPr lang="en-US" sz="1400" dirty="0">
                <a:latin typeface="Consolas" panose="020B0609020204030204" pitchFamily="49" charset="0"/>
              </a:rPr>
              <a:t>books = </a:t>
            </a:r>
            <a:r>
              <a:rPr lang="en-US" sz="1400" dirty="0" err="1">
                <a:latin typeface="Consolas" panose="020B0609020204030204" pitchFamily="49" charset="0"/>
              </a:rPr>
              <a:t>data.select</a:t>
            </a:r>
            <a:r>
              <a:rPr lang="en-US" sz="1400" dirty="0">
                <a:latin typeface="Consolas" panose="020B0609020204030204" pitchFamily="49" charset="0"/>
              </a:rPr>
              <a:t>([c for c in </a:t>
            </a:r>
            <a:r>
              <a:rPr lang="en-US" sz="1400" dirty="0" err="1">
                <a:latin typeface="Consolas" panose="020B0609020204030204" pitchFamily="49" charset="0"/>
              </a:rPr>
              <a:t>data.columns</a:t>
            </a:r>
            <a:r>
              <a:rPr lang="en-US" sz="1400" dirty="0">
                <a:latin typeface="Consolas" panose="020B0609020204030204" pitchFamily="49" charset="0"/>
              </a:rPr>
              <a:t> if c == '</a:t>
            </a:r>
            <a:r>
              <a:rPr lang="en-US" sz="1400" dirty="0" err="1">
                <a:latin typeface="Consolas" panose="020B0609020204030204" pitchFamily="49" charset="0"/>
              </a:rPr>
              <a:t>asin</a:t>
            </a:r>
            <a:r>
              <a:rPr lang="en-US" sz="1400" dirty="0">
                <a:latin typeface="Consolas" panose="020B0609020204030204" pitchFamily="49" charset="0"/>
              </a:rPr>
              <a:t>']).distinct().count()</a:t>
            </a:r>
          </a:p>
          <a:p>
            <a:endParaRPr lang="en-US" sz="1400" dirty="0">
              <a:latin typeface="Consolas" panose="020B0609020204030204" pitchFamily="49" charset="0"/>
            </a:endParaRPr>
          </a:p>
          <a:p>
            <a:r>
              <a:rPr lang="en-US" sz="1400" dirty="0">
                <a:latin typeface="Consolas" panose="020B0609020204030204" pitchFamily="49" charset="0"/>
              </a:rPr>
              <a:t>print('</a:t>
            </a:r>
            <a:r>
              <a:rPr lang="en-US" sz="1400" dirty="0" err="1">
                <a:latin typeface="Consolas" panose="020B0609020204030204" pitchFamily="49" charset="0"/>
              </a:rPr>
              <a:t>Liczba</a:t>
            </a:r>
            <a:r>
              <a:rPr lang="en-US" sz="1400" dirty="0">
                <a:latin typeface="Consolas" panose="020B0609020204030204" pitchFamily="49" charset="0"/>
              </a:rPr>
              <a:t> </a:t>
            </a:r>
            <a:r>
              <a:rPr lang="en-US" sz="1400" dirty="0" err="1">
                <a:latin typeface="Consolas" panose="020B0609020204030204" pitchFamily="49" charset="0"/>
              </a:rPr>
              <a:t>obserwacji</a:t>
            </a:r>
            <a:r>
              <a:rPr lang="en-US" sz="1400" dirty="0">
                <a:latin typeface="Consolas" panose="020B0609020204030204" pitchFamily="49" charset="0"/>
              </a:rPr>
              <a:t>: {0}'.format(n))</a:t>
            </a:r>
          </a:p>
          <a:p>
            <a:r>
              <a:rPr lang="en-US" sz="1400" dirty="0">
                <a:latin typeface="Consolas" panose="020B0609020204030204" pitchFamily="49" charset="0"/>
              </a:rPr>
              <a:t>print('</a:t>
            </a:r>
            <a:r>
              <a:rPr lang="en-US" sz="1400" dirty="0" err="1">
                <a:latin typeface="Consolas" panose="020B0609020204030204" pitchFamily="49" charset="0"/>
              </a:rPr>
              <a:t>Liczba</a:t>
            </a:r>
            <a:r>
              <a:rPr lang="en-US" sz="1400" dirty="0">
                <a:latin typeface="Consolas" panose="020B0609020204030204" pitchFamily="49" charset="0"/>
              </a:rPr>
              <a:t> </a:t>
            </a:r>
            <a:r>
              <a:rPr lang="en-US" sz="1400" dirty="0" err="1">
                <a:latin typeface="Consolas" panose="020B0609020204030204" pitchFamily="49" charset="0"/>
              </a:rPr>
              <a:t>unikatowych</a:t>
            </a:r>
            <a:r>
              <a:rPr lang="en-US" sz="1400" dirty="0">
                <a:latin typeface="Consolas" panose="020B0609020204030204" pitchFamily="49" charset="0"/>
              </a:rPr>
              <a:t> </a:t>
            </a:r>
            <a:r>
              <a:rPr lang="en-US" sz="1400" dirty="0" err="1">
                <a:latin typeface="Consolas" panose="020B0609020204030204" pitchFamily="49" charset="0"/>
              </a:rPr>
              <a:t>obserwacji</a:t>
            </a:r>
            <a:r>
              <a:rPr lang="en-US" sz="1400" dirty="0">
                <a:latin typeface="Consolas" panose="020B0609020204030204" pitchFamily="49" charset="0"/>
              </a:rPr>
              <a:t>: {0}'.format(</a:t>
            </a:r>
            <a:r>
              <a:rPr lang="en-US" sz="1400" dirty="0" err="1">
                <a:latin typeface="Consolas" panose="020B0609020204030204" pitchFamily="49" charset="0"/>
              </a:rPr>
              <a:t>n_distinct</a:t>
            </a:r>
            <a:r>
              <a:rPr lang="en-US" sz="1400" dirty="0">
                <a:latin typeface="Consolas" panose="020B0609020204030204" pitchFamily="49" charset="0"/>
              </a:rPr>
              <a:t>))</a:t>
            </a:r>
          </a:p>
          <a:p>
            <a:r>
              <a:rPr lang="en-US" sz="1400" dirty="0">
                <a:latin typeface="Consolas" panose="020B0609020204030204" pitchFamily="49" charset="0"/>
              </a:rPr>
              <a:t>print('</a:t>
            </a:r>
            <a:r>
              <a:rPr lang="en-US" sz="1400" dirty="0" err="1">
                <a:latin typeface="Consolas" panose="020B0609020204030204" pitchFamily="49" charset="0"/>
              </a:rPr>
              <a:t>Liczba</a:t>
            </a:r>
            <a:r>
              <a:rPr lang="en-US" sz="1400" dirty="0">
                <a:latin typeface="Consolas" panose="020B0609020204030204" pitchFamily="49" charset="0"/>
              </a:rPr>
              <a:t> </a:t>
            </a:r>
            <a:r>
              <a:rPr lang="en-US" sz="1400" dirty="0" err="1">
                <a:latin typeface="Consolas" panose="020B0609020204030204" pitchFamily="49" charset="0"/>
              </a:rPr>
              <a:t>duplikatów</a:t>
            </a:r>
            <a:r>
              <a:rPr lang="en-US" sz="1400" dirty="0">
                <a:latin typeface="Consolas" panose="020B0609020204030204" pitchFamily="49" charset="0"/>
              </a:rPr>
              <a:t>: {0}'.format(n - </a:t>
            </a:r>
            <a:r>
              <a:rPr lang="en-US" sz="1400" dirty="0" err="1">
                <a:latin typeface="Consolas" panose="020B0609020204030204" pitchFamily="49" charset="0"/>
              </a:rPr>
              <a:t>n_distinct</a:t>
            </a:r>
            <a:r>
              <a:rPr lang="en-US" sz="1400" dirty="0">
                <a:latin typeface="Consolas" panose="020B0609020204030204" pitchFamily="49" charset="0"/>
              </a:rPr>
              <a:t>))</a:t>
            </a:r>
          </a:p>
          <a:p>
            <a:r>
              <a:rPr lang="en-US" sz="1400" dirty="0">
                <a:latin typeface="Consolas" panose="020B0609020204030204" pitchFamily="49" charset="0"/>
              </a:rPr>
              <a:t>print('</a:t>
            </a:r>
            <a:r>
              <a:rPr lang="en-US" sz="1400" dirty="0" err="1">
                <a:latin typeface="Consolas" panose="020B0609020204030204" pitchFamily="49" charset="0"/>
              </a:rPr>
              <a:t>Liczba</a:t>
            </a:r>
            <a:r>
              <a:rPr lang="en-US" sz="1400" dirty="0">
                <a:latin typeface="Consolas" panose="020B0609020204030204" pitchFamily="49" charset="0"/>
              </a:rPr>
              <a:t> </a:t>
            </a:r>
            <a:r>
              <a:rPr lang="en-US" sz="1400" dirty="0" err="1">
                <a:latin typeface="Consolas" panose="020B0609020204030204" pitchFamily="49" charset="0"/>
              </a:rPr>
              <a:t>użytkowników</a:t>
            </a:r>
            <a:r>
              <a:rPr lang="en-US" sz="1400" dirty="0">
                <a:latin typeface="Consolas" panose="020B0609020204030204" pitchFamily="49" charset="0"/>
              </a:rPr>
              <a:t>: {0}'.format(users))</a:t>
            </a:r>
          </a:p>
          <a:p>
            <a:r>
              <a:rPr lang="en-US" sz="1400" dirty="0">
                <a:latin typeface="Consolas" panose="020B0609020204030204" pitchFamily="49" charset="0"/>
              </a:rPr>
              <a:t>print('</a:t>
            </a:r>
            <a:r>
              <a:rPr lang="en-US" sz="1400" dirty="0" err="1">
                <a:latin typeface="Consolas" panose="020B0609020204030204" pitchFamily="49" charset="0"/>
              </a:rPr>
              <a:t>Liczba</a:t>
            </a:r>
            <a:r>
              <a:rPr lang="en-US" sz="1400" dirty="0">
                <a:latin typeface="Consolas" panose="020B0609020204030204" pitchFamily="49" charset="0"/>
              </a:rPr>
              <a:t> </a:t>
            </a:r>
            <a:r>
              <a:rPr lang="en-US" sz="1400" dirty="0" err="1">
                <a:latin typeface="Consolas" panose="020B0609020204030204" pitchFamily="49" charset="0"/>
              </a:rPr>
              <a:t>książek</a:t>
            </a:r>
            <a:r>
              <a:rPr lang="en-US" sz="1400" dirty="0">
                <a:latin typeface="Consolas" panose="020B0609020204030204" pitchFamily="49" charset="0"/>
              </a:rPr>
              <a:t>: {0}'.format(books))</a:t>
            </a:r>
          </a:p>
        </p:txBody>
      </p:sp>
      <p:sp>
        <p:nvSpPr>
          <p:cNvPr id="14" name="Footer Placeholder 2">
            <a:extLst>
              <a:ext uri="{FF2B5EF4-FFF2-40B4-BE49-F238E27FC236}">
                <a16:creationId xmlns:a16="http://schemas.microsoft.com/office/drawing/2014/main" id="{A18D2FBB-50DA-4863-A814-015BEEDB7FAF}"/>
              </a:ext>
            </a:extLst>
          </p:cNvPr>
          <p:cNvSpPr>
            <a:spLocks noGrp="1"/>
          </p:cNvSpPr>
          <p:nvPr>
            <p:ph type="ftr" sz="quarter" idx="11"/>
          </p:nvPr>
        </p:nvSpPr>
        <p:spPr>
          <a:xfrm>
            <a:off x="4038600" y="6356350"/>
            <a:ext cx="4114800" cy="365125"/>
          </a:xfrm>
        </p:spPr>
        <p:txBody>
          <a:bodyPr/>
          <a:lstStyle/>
          <a:p>
            <a:r>
              <a:rPr lang="en-US" dirty="0"/>
              <a:t>Check GitHub for details</a:t>
            </a:r>
          </a:p>
        </p:txBody>
      </p:sp>
    </p:spTree>
    <p:extLst>
      <p:ext uri="{BB962C8B-B14F-4D97-AF65-F5344CB8AC3E}">
        <p14:creationId xmlns:p14="http://schemas.microsoft.com/office/powerpoint/2010/main" val="31870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lstStyle/>
          <a:p>
            <a:r>
              <a:rPr lang="en-US" sz="3600" b="1" dirty="0">
                <a:solidFill>
                  <a:schemeClr val="tx1">
                    <a:lumMod val="75000"/>
                    <a:lumOff val="25000"/>
                  </a:schemeClr>
                </a:solidFill>
              </a:rPr>
              <a:t>Exploratory data analysis</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E5FEC3FC-4952-4FED-A779-2D3E1A1A467E}"/>
              </a:ext>
            </a:extLst>
          </p:cNvPr>
          <p:cNvSpPr txBox="1">
            <a:spLocks/>
          </p:cNvSpPr>
          <p:nvPr/>
        </p:nvSpPr>
        <p:spPr>
          <a:xfrm>
            <a:off x="9143997" y="3881852"/>
            <a:ext cx="2940392" cy="892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Sentiment extraction using VADER* algorithm within NLTK library</a:t>
            </a:r>
          </a:p>
        </p:txBody>
      </p:sp>
      <p:pic>
        <p:nvPicPr>
          <p:cNvPr id="9" name="Picture 8">
            <a:extLst>
              <a:ext uri="{FF2B5EF4-FFF2-40B4-BE49-F238E27FC236}">
                <a16:creationId xmlns:a16="http://schemas.microsoft.com/office/drawing/2014/main" id="{B3E65396-CBAE-4A20-A8E9-8E2C3403651D}"/>
              </a:ext>
            </a:extLst>
          </p:cNvPr>
          <p:cNvPicPr>
            <a:picLocks noChangeAspect="1"/>
          </p:cNvPicPr>
          <p:nvPr/>
        </p:nvPicPr>
        <p:blipFill>
          <a:blip r:embed="rId3"/>
          <a:stretch>
            <a:fillRect/>
          </a:stretch>
        </p:blipFill>
        <p:spPr>
          <a:xfrm>
            <a:off x="745840" y="1669886"/>
            <a:ext cx="5802743" cy="2271309"/>
          </a:xfrm>
          <a:prstGeom prst="rect">
            <a:avLst/>
          </a:prstGeom>
        </p:spPr>
      </p:pic>
      <p:pic>
        <p:nvPicPr>
          <p:cNvPr id="10" name="Picture 9">
            <a:extLst>
              <a:ext uri="{FF2B5EF4-FFF2-40B4-BE49-F238E27FC236}">
                <a16:creationId xmlns:a16="http://schemas.microsoft.com/office/drawing/2014/main" id="{015E60A2-2392-4FA1-A2C1-B29920CDA21B}"/>
              </a:ext>
            </a:extLst>
          </p:cNvPr>
          <p:cNvPicPr>
            <a:picLocks noChangeAspect="1"/>
          </p:cNvPicPr>
          <p:nvPr/>
        </p:nvPicPr>
        <p:blipFill>
          <a:blip r:embed="rId4"/>
          <a:stretch>
            <a:fillRect/>
          </a:stretch>
        </p:blipFill>
        <p:spPr>
          <a:xfrm>
            <a:off x="745839" y="4063999"/>
            <a:ext cx="5802744" cy="2554283"/>
          </a:xfrm>
          <a:prstGeom prst="rect">
            <a:avLst/>
          </a:prstGeom>
        </p:spPr>
      </p:pic>
      <p:pic>
        <p:nvPicPr>
          <p:cNvPr id="11" name="Picture 10">
            <a:extLst>
              <a:ext uri="{FF2B5EF4-FFF2-40B4-BE49-F238E27FC236}">
                <a16:creationId xmlns:a16="http://schemas.microsoft.com/office/drawing/2014/main" id="{1FD7515D-D81C-4F23-8C2D-DF4BA9B41A81}"/>
              </a:ext>
            </a:extLst>
          </p:cNvPr>
          <p:cNvPicPr>
            <a:picLocks noChangeAspect="1"/>
          </p:cNvPicPr>
          <p:nvPr/>
        </p:nvPicPr>
        <p:blipFill>
          <a:blip r:embed="rId5"/>
          <a:stretch>
            <a:fillRect/>
          </a:stretch>
        </p:blipFill>
        <p:spPr>
          <a:xfrm>
            <a:off x="6733304" y="2384263"/>
            <a:ext cx="4712856" cy="3286153"/>
          </a:xfrm>
          <a:prstGeom prst="rect">
            <a:avLst/>
          </a:prstGeom>
        </p:spPr>
      </p:pic>
      <p:sp>
        <p:nvSpPr>
          <p:cNvPr id="12" name="Footer Placeholder 2">
            <a:extLst>
              <a:ext uri="{FF2B5EF4-FFF2-40B4-BE49-F238E27FC236}">
                <a16:creationId xmlns:a16="http://schemas.microsoft.com/office/drawing/2014/main" id="{9E12F1E4-84CE-4670-9EB6-5DDDBB05FC70}"/>
              </a:ext>
            </a:extLst>
          </p:cNvPr>
          <p:cNvSpPr>
            <a:spLocks noGrp="1"/>
          </p:cNvSpPr>
          <p:nvPr>
            <p:ph type="ftr" sz="quarter" idx="11"/>
          </p:nvPr>
        </p:nvSpPr>
        <p:spPr>
          <a:xfrm>
            <a:off x="6733304" y="6481367"/>
            <a:ext cx="4536440" cy="365125"/>
          </a:xfrm>
        </p:spPr>
        <p:txBody>
          <a:bodyPr/>
          <a:lstStyle/>
          <a:p>
            <a:pPr algn="l"/>
            <a:r>
              <a:rPr lang="en-US" dirty="0"/>
              <a:t>* https://github.com/cjhutto/vaderSentiment</a:t>
            </a:r>
          </a:p>
        </p:txBody>
      </p:sp>
      <p:pic>
        <p:nvPicPr>
          <p:cNvPr id="1026" name="Picture 2" descr="Znalezione obrazy dla zapytania vader mask icon">
            <a:extLst>
              <a:ext uri="{FF2B5EF4-FFF2-40B4-BE49-F238E27FC236}">
                <a16:creationId xmlns:a16="http://schemas.microsoft.com/office/drawing/2014/main" id="{8027CC6E-27BA-4D93-9F8F-BA69C3B285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6160" y="6199145"/>
            <a:ext cx="564444" cy="56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77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normAutofit/>
          </a:bodyPr>
          <a:lstStyle/>
          <a:p>
            <a:r>
              <a:rPr lang="en-US" sz="3600" b="1" dirty="0">
                <a:solidFill>
                  <a:schemeClr val="tx1">
                    <a:lumMod val="75000"/>
                    <a:lumOff val="25000"/>
                  </a:schemeClr>
                </a:solidFill>
              </a:rPr>
              <a:t>Text feature engineering pipeline</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E5FEC3FC-4952-4FED-A779-2D3E1A1A467E}"/>
              </a:ext>
            </a:extLst>
          </p:cNvPr>
          <p:cNvSpPr txBox="1">
            <a:spLocks/>
          </p:cNvSpPr>
          <p:nvPr/>
        </p:nvSpPr>
        <p:spPr>
          <a:xfrm>
            <a:off x="9143997" y="3881852"/>
            <a:ext cx="2940392" cy="892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Spark ‘lazy evaluation’</a:t>
            </a:r>
          </a:p>
        </p:txBody>
      </p:sp>
      <p:graphicFrame>
        <p:nvGraphicFramePr>
          <p:cNvPr id="3" name="Diagram 2">
            <a:extLst>
              <a:ext uri="{FF2B5EF4-FFF2-40B4-BE49-F238E27FC236}">
                <a16:creationId xmlns:a16="http://schemas.microsoft.com/office/drawing/2014/main" id="{E65A18DD-4057-4CB4-8323-B3471F955AE7}"/>
              </a:ext>
            </a:extLst>
          </p:cNvPr>
          <p:cNvGraphicFramePr/>
          <p:nvPr>
            <p:extLst>
              <p:ext uri="{D42A27DB-BD31-4B8C-83A1-F6EECF244321}">
                <p14:modId xmlns:p14="http://schemas.microsoft.com/office/powerpoint/2010/main" val="3107429988"/>
              </p:ext>
            </p:extLst>
          </p:nvPr>
        </p:nvGraphicFramePr>
        <p:xfrm>
          <a:off x="1689894" y="1505413"/>
          <a:ext cx="8391233" cy="4752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415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normAutofit/>
          </a:bodyPr>
          <a:lstStyle/>
          <a:p>
            <a:r>
              <a:rPr lang="en-US" sz="3600" b="1" dirty="0">
                <a:solidFill>
                  <a:schemeClr val="tx1">
                    <a:lumMod val="75000"/>
                    <a:lumOff val="25000"/>
                  </a:schemeClr>
                </a:solidFill>
              </a:rPr>
              <a:t>Text feature engineering pipeline (code snippet)</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Spark ‘lazy evaluation’</a:t>
            </a:r>
          </a:p>
        </p:txBody>
      </p:sp>
      <p:sp>
        <p:nvSpPr>
          <p:cNvPr id="13" name="Rectangle: Rounded Corners 12">
            <a:extLst>
              <a:ext uri="{FF2B5EF4-FFF2-40B4-BE49-F238E27FC236}">
                <a16:creationId xmlns:a16="http://schemas.microsoft.com/office/drawing/2014/main" id="{2EBD8767-98A2-4CB6-9B18-309F66FD6354}"/>
              </a:ext>
            </a:extLst>
          </p:cNvPr>
          <p:cNvSpPr/>
          <p:nvPr/>
        </p:nvSpPr>
        <p:spPr>
          <a:xfrm>
            <a:off x="838200" y="1669886"/>
            <a:ext cx="10515600" cy="4582358"/>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latin typeface="Consolas" panose="020B0609020204030204" pitchFamily="49" charset="0"/>
              </a:rPr>
              <a:t>sqlTransform</a:t>
            </a:r>
            <a:r>
              <a:rPr lang="en-US" sz="1400" dirty="0">
                <a:latin typeface="Consolas" panose="020B0609020204030204" pitchFamily="49" charset="0"/>
              </a:rPr>
              <a:t> = </a:t>
            </a:r>
            <a:r>
              <a:rPr lang="en-US" sz="1400" b="1" dirty="0" err="1">
                <a:latin typeface="Consolas" panose="020B0609020204030204" pitchFamily="49" charset="0"/>
              </a:rPr>
              <a:t>SQLTransformer</a:t>
            </a:r>
            <a:r>
              <a:rPr lang="en-US" sz="1400" dirty="0">
                <a:latin typeface="Consolas" panose="020B0609020204030204" pitchFamily="49" charset="0"/>
              </a:rPr>
              <a:t>(statement="SELECT *, </a:t>
            </a:r>
            <a:r>
              <a:rPr lang="en-US" sz="1400" dirty="0" err="1">
                <a:latin typeface="Consolas" panose="020B0609020204030204" pitchFamily="49" charset="0"/>
              </a:rPr>
              <a:t>concat</a:t>
            </a:r>
            <a:r>
              <a:rPr lang="en-US" sz="1400" dirty="0">
                <a:latin typeface="Consolas" panose="020B0609020204030204" pitchFamily="49" charset="0"/>
              </a:rPr>
              <a:t>(summary, ' ', reviewText) as text, 			  </a:t>
            </a:r>
            <a:r>
              <a:rPr lang="en-US" sz="1400" dirty="0" err="1">
                <a:latin typeface="Consolas" panose="020B0609020204030204" pitchFamily="49" charset="0"/>
              </a:rPr>
              <a:t>concat</a:t>
            </a:r>
            <a:r>
              <a:rPr lang="en-US" sz="1400" dirty="0">
                <a:latin typeface="Consolas" panose="020B0609020204030204" pitchFamily="49" charset="0"/>
              </a:rPr>
              <a:t>(asin, ' ', reviewerID) as ID FROM __THIS__")</a:t>
            </a:r>
          </a:p>
          <a:p>
            <a:endParaRPr lang="en-US" sz="1400" dirty="0">
              <a:latin typeface="Consolas" panose="020B0609020204030204" pitchFamily="49" charset="0"/>
            </a:endParaRPr>
          </a:p>
          <a:p>
            <a:r>
              <a:rPr lang="en-US" sz="1400" dirty="0">
                <a:latin typeface="Consolas" panose="020B0609020204030204" pitchFamily="49" charset="0"/>
              </a:rPr>
              <a:t>tokenizer = </a:t>
            </a:r>
            <a:r>
              <a:rPr lang="en-US" sz="1400" b="1" dirty="0" err="1">
                <a:latin typeface="Consolas" panose="020B0609020204030204" pitchFamily="49" charset="0"/>
              </a:rPr>
              <a:t>RegexTokenizer</a:t>
            </a:r>
            <a:r>
              <a:rPr lang="en-US" sz="1400" dirty="0">
                <a:latin typeface="Consolas" panose="020B0609020204030204" pitchFamily="49" charset="0"/>
              </a:rPr>
              <a:t>(</a:t>
            </a:r>
            <a:r>
              <a:rPr lang="en-US" sz="1400" dirty="0" err="1">
                <a:latin typeface="Consolas" panose="020B0609020204030204" pitchFamily="49" charset="0"/>
              </a:rPr>
              <a:t>inputCol</a:t>
            </a:r>
            <a:r>
              <a:rPr lang="en-US" sz="1400" dirty="0">
                <a:latin typeface="Consolas" panose="020B0609020204030204" pitchFamily="49" charset="0"/>
              </a:rPr>
              <a:t>="text", </a:t>
            </a:r>
            <a:r>
              <a:rPr lang="en-US" sz="1400" dirty="0" err="1">
                <a:latin typeface="Consolas" panose="020B0609020204030204" pitchFamily="49" charset="0"/>
              </a:rPr>
              <a:t>outputCol</a:t>
            </a:r>
            <a:r>
              <a:rPr lang="en-US" sz="1400" dirty="0">
                <a:latin typeface="Consolas" panose="020B0609020204030204" pitchFamily="49" charset="0"/>
              </a:rPr>
              <a:t>="tokens", pattern="[^\\p{L}]")</a:t>
            </a:r>
          </a:p>
          <a:p>
            <a:endParaRPr lang="en-US" sz="1400" dirty="0">
              <a:latin typeface="Consolas" panose="020B0609020204030204" pitchFamily="49" charset="0"/>
            </a:endParaRPr>
          </a:p>
          <a:p>
            <a:r>
              <a:rPr lang="en-US" sz="1400" dirty="0" err="1">
                <a:latin typeface="Consolas" panose="020B0609020204030204" pitchFamily="49" charset="0"/>
              </a:rPr>
              <a:t>stopremover</a:t>
            </a:r>
            <a:r>
              <a:rPr lang="en-US" sz="1400" dirty="0">
                <a:latin typeface="Consolas" panose="020B0609020204030204" pitchFamily="49" charset="0"/>
              </a:rPr>
              <a:t> = </a:t>
            </a:r>
            <a:r>
              <a:rPr lang="en-US" sz="1400" b="1" dirty="0" err="1">
                <a:latin typeface="Consolas" panose="020B0609020204030204" pitchFamily="49" charset="0"/>
              </a:rPr>
              <a:t>StopWordsRemover</a:t>
            </a:r>
            <a:r>
              <a:rPr lang="en-US" sz="1400" dirty="0">
                <a:latin typeface="Consolas" panose="020B0609020204030204" pitchFamily="49" charset="0"/>
              </a:rPr>
              <a:t>(</a:t>
            </a:r>
            <a:r>
              <a:rPr lang="en-US" sz="1400" dirty="0" err="1">
                <a:latin typeface="Consolas" panose="020B0609020204030204" pitchFamily="49" charset="0"/>
              </a:rPr>
              <a:t>inputCol</a:t>
            </a:r>
            <a:r>
              <a:rPr lang="en-US" sz="1400" dirty="0">
                <a:latin typeface="Consolas" panose="020B0609020204030204" pitchFamily="49" charset="0"/>
              </a:rPr>
              <a:t>="tokens", </a:t>
            </a:r>
            <a:r>
              <a:rPr lang="en-US" sz="1400" dirty="0" err="1">
                <a:latin typeface="Consolas" panose="020B0609020204030204" pitchFamily="49" charset="0"/>
              </a:rPr>
              <a:t>outputCol</a:t>
            </a:r>
            <a:r>
              <a:rPr lang="en-US" sz="1400" dirty="0">
                <a:latin typeface="Consolas" panose="020B0609020204030204" pitchFamily="49" charset="0"/>
              </a:rPr>
              <a:t>="</a:t>
            </a:r>
            <a:r>
              <a:rPr lang="en-US" sz="1400" dirty="0" err="1">
                <a:latin typeface="Consolas" panose="020B0609020204030204" pitchFamily="49" charset="0"/>
              </a:rPr>
              <a:t>stop_tokens</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err="1">
                <a:latin typeface="Consolas" panose="020B0609020204030204" pitchFamily="49" charset="0"/>
              </a:rPr>
              <a:t>count_vec</a:t>
            </a:r>
            <a:r>
              <a:rPr lang="en-US" sz="1400" dirty="0">
                <a:latin typeface="Consolas" panose="020B0609020204030204" pitchFamily="49" charset="0"/>
              </a:rPr>
              <a:t> = </a:t>
            </a:r>
            <a:r>
              <a:rPr lang="en-US" sz="1400" b="1" dirty="0" err="1">
                <a:latin typeface="Consolas" panose="020B0609020204030204" pitchFamily="49" charset="0"/>
              </a:rPr>
              <a:t>CountVectorizer</a:t>
            </a:r>
            <a:r>
              <a:rPr lang="en-US" sz="1400" dirty="0">
                <a:latin typeface="Consolas" panose="020B0609020204030204" pitchFamily="49" charset="0"/>
              </a:rPr>
              <a:t>(</a:t>
            </a:r>
            <a:r>
              <a:rPr lang="en-US" sz="1400" dirty="0" err="1">
                <a:latin typeface="Consolas" panose="020B0609020204030204" pitchFamily="49" charset="0"/>
              </a:rPr>
              <a:t>inputCol</a:t>
            </a:r>
            <a:r>
              <a:rPr lang="en-US" sz="1400" dirty="0">
                <a:latin typeface="Consolas" panose="020B0609020204030204" pitchFamily="49" charset="0"/>
              </a:rPr>
              <a:t>='stop_tokens',</a:t>
            </a:r>
            <a:r>
              <a:rPr lang="en-US" sz="1400" dirty="0" err="1">
                <a:latin typeface="Consolas" panose="020B0609020204030204" pitchFamily="49" charset="0"/>
              </a:rPr>
              <a:t>outputCol</a:t>
            </a:r>
            <a:r>
              <a:rPr lang="en-US" sz="1400" dirty="0">
                <a:latin typeface="Consolas" panose="020B0609020204030204" pitchFamily="49" charset="0"/>
              </a:rPr>
              <a:t>='</a:t>
            </a:r>
            <a:r>
              <a:rPr lang="en-US" sz="1400" dirty="0" err="1">
                <a:latin typeface="Consolas" panose="020B0609020204030204" pitchFamily="49" charset="0"/>
              </a:rPr>
              <a:t>rawFeatures</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err="1">
                <a:latin typeface="Consolas" panose="020B0609020204030204" pitchFamily="49" charset="0"/>
              </a:rPr>
              <a:t>idf</a:t>
            </a:r>
            <a:r>
              <a:rPr lang="en-US" sz="1400" dirty="0">
                <a:latin typeface="Consolas" panose="020B0609020204030204" pitchFamily="49" charset="0"/>
              </a:rPr>
              <a:t> = </a:t>
            </a:r>
            <a:r>
              <a:rPr lang="en-US" sz="1400" b="1" dirty="0">
                <a:latin typeface="Consolas" panose="020B0609020204030204" pitchFamily="49" charset="0"/>
              </a:rPr>
              <a:t>IDF</a:t>
            </a:r>
            <a:r>
              <a:rPr lang="en-US" sz="1400" dirty="0">
                <a:latin typeface="Consolas" panose="020B0609020204030204" pitchFamily="49" charset="0"/>
              </a:rPr>
              <a:t>(</a:t>
            </a:r>
            <a:r>
              <a:rPr lang="en-US" sz="1400" dirty="0" err="1">
                <a:latin typeface="Consolas" panose="020B0609020204030204" pitchFamily="49" charset="0"/>
              </a:rPr>
              <a:t>inputCol</a:t>
            </a:r>
            <a:r>
              <a:rPr lang="en-US" sz="1400" dirty="0">
                <a:latin typeface="Consolas" panose="020B0609020204030204" pitchFamily="49" charset="0"/>
              </a:rPr>
              <a:t>="</a:t>
            </a:r>
            <a:r>
              <a:rPr lang="en-US" sz="1400" dirty="0" err="1">
                <a:latin typeface="Consolas" panose="020B0609020204030204" pitchFamily="49" charset="0"/>
              </a:rPr>
              <a:t>rawFeatures</a:t>
            </a:r>
            <a:r>
              <a:rPr lang="en-US" sz="1400" dirty="0">
                <a:latin typeface="Consolas" panose="020B0609020204030204" pitchFamily="49" charset="0"/>
              </a:rPr>
              <a:t>", </a:t>
            </a:r>
            <a:r>
              <a:rPr lang="en-US" sz="1400" dirty="0" err="1">
                <a:latin typeface="Consolas" panose="020B0609020204030204" pitchFamily="49" charset="0"/>
              </a:rPr>
              <a:t>outputCol</a:t>
            </a:r>
            <a:r>
              <a:rPr lang="en-US" sz="1400" dirty="0">
                <a:latin typeface="Consolas" panose="020B0609020204030204" pitchFamily="49" charset="0"/>
              </a:rPr>
              <a:t>="features")</a:t>
            </a:r>
          </a:p>
          <a:p>
            <a:endParaRPr lang="en-US" sz="1400" dirty="0">
              <a:latin typeface="Consolas" panose="020B0609020204030204" pitchFamily="49" charset="0"/>
            </a:endParaRPr>
          </a:p>
          <a:p>
            <a:r>
              <a:rPr lang="en-US" sz="1400" dirty="0" err="1">
                <a:latin typeface="Consolas" panose="020B0609020204030204" pitchFamily="49" charset="0"/>
              </a:rPr>
              <a:t>data_preproc</a:t>
            </a:r>
            <a:r>
              <a:rPr lang="en-US" sz="1400" dirty="0">
                <a:latin typeface="Consolas" panose="020B0609020204030204" pitchFamily="49" charset="0"/>
              </a:rPr>
              <a:t> = </a:t>
            </a:r>
            <a:r>
              <a:rPr lang="en-US" sz="1400" b="1" dirty="0">
                <a:latin typeface="Consolas" panose="020B0609020204030204" pitchFamily="49" charset="0"/>
              </a:rPr>
              <a:t>Pipeline</a:t>
            </a:r>
            <a:r>
              <a:rPr lang="en-US" sz="1400" dirty="0">
                <a:latin typeface="Consolas" panose="020B0609020204030204" pitchFamily="49" charset="0"/>
              </a:rPr>
              <a:t>(stages=[</a:t>
            </a:r>
            <a:r>
              <a:rPr lang="en-US" sz="1400" dirty="0" err="1">
                <a:latin typeface="Consolas" panose="020B0609020204030204" pitchFamily="49" charset="0"/>
              </a:rPr>
              <a:t>sqlTransform</a:t>
            </a:r>
            <a:r>
              <a:rPr lang="en-US" sz="1400" dirty="0">
                <a:latin typeface="Consolas" panose="020B0609020204030204" pitchFamily="49" charset="0"/>
              </a:rPr>
              <a:t>, tokenizer, </a:t>
            </a:r>
            <a:r>
              <a:rPr lang="en-US" sz="1400" dirty="0" err="1">
                <a:latin typeface="Consolas" panose="020B0609020204030204" pitchFamily="49" charset="0"/>
              </a:rPr>
              <a:t>stopremover</a:t>
            </a:r>
            <a:r>
              <a:rPr lang="en-US" sz="1400" dirty="0">
                <a:latin typeface="Consolas" panose="020B0609020204030204" pitchFamily="49" charset="0"/>
              </a:rPr>
              <a:t>, </a:t>
            </a:r>
            <a:r>
              <a:rPr lang="en-US" sz="1400" dirty="0" err="1">
                <a:latin typeface="Consolas" panose="020B0609020204030204" pitchFamily="49" charset="0"/>
              </a:rPr>
              <a:t>count_vec</a:t>
            </a:r>
            <a:r>
              <a:rPr lang="en-US" sz="1400" dirty="0">
                <a:latin typeface="Consolas" panose="020B0609020204030204" pitchFamily="49" charset="0"/>
              </a:rPr>
              <a:t>, </a:t>
            </a:r>
            <a:r>
              <a:rPr lang="en-US" sz="1400" dirty="0" err="1">
                <a:latin typeface="Consolas" panose="020B0609020204030204" pitchFamily="49" charset="0"/>
              </a:rPr>
              <a:t>idf</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cleaner = </a:t>
            </a:r>
            <a:r>
              <a:rPr lang="en-US" sz="1400" dirty="0" err="1">
                <a:latin typeface="Consolas" panose="020B0609020204030204" pitchFamily="49" charset="0"/>
              </a:rPr>
              <a:t>data_preproc.fit</a:t>
            </a:r>
            <a:r>
              <a:rPr lang="en-US" sz="1400" dirty="0">
                <a:latin typeface="Consolas" panose="020B0609020204030204" pitchFamily="49" charset="0"/>
              </a:rPr>
              <a:t>(data)</a:t>
            </a:r>
          </a:p>
          <a:p>
            <a:r>
              <a:rPr lang="en-US" sz="1400" dirty="0">
                <a:latin typeface="Consolas" panose="020B0609020204030204" pitchFamily="49" charset="0"/>
              </a:rPr>
              <a:t>data = </a:t>
            </a:r>
            <a:r>
              <a:rPr lang="en-US" sz="1400" dirty="0" err="1">
                <a:latin typeface="Consolas" panose="020B0609020204030204" pitchFamily="49" charset="0"/>
              </a:rPr>
              <a:t>cleaner.transform</a:t>
            </a:r>
            <a:r>
              <a:rPr lang="en-US" sz="1400" dirty="0">
                <a:latin typeface="Consolas" panose="020B0609020204030204" pitchFamily="49" charset="0"/>
              </a:rPr>
              <a:t>(data)</a:t>
            </a:r>
          </a:p>
          <a:p>
            <a:r>
              <a:rPr lang="en-US" sz="1400" dirty="0" err="1">
                <a:latin typeface="Consolas" panose="020B0609020204030204" pitchFamily="49" charset="0"/>
              </a:rPr>
              <a:t>data.createOrReplaceTempView</a:t>
            </a:r>
            <a:r>
              <a:rPr lang="en-US" sz="1400" dirty="0">
                <a:latin typeface="Consolas" panose="020B0609020204030204" pitchFamily="49" charset="0"/>
              </a:rPr>
              <a:t>("data")</a:t>
            </a:r>
          </a:p>
        </p:txBody>
      </p:sp>
      <p:sp>
        <p:nvSpPr>
          <p:cNvPr id="14" name="Footer Placeholder 2">
            <a:extLst>
              <a:ext uri="{FF2B5EF4-FFF2-40B4-BE49-F238E27FC236}">
                <a16:creationId xmlns:a16="http://schemas.microsoft.com/office/drawing/2014/main" id="{9E20BC1B-2EB1-4DE8-92DF-EAC82734B87E}"/>
              </a:ext>
            </a:extLst>
          </p:cNvPr>
          <p:cNvSpPr>
            <a:spLocks noGrp="1"/>
          </p:cNvSpPr>
          <p:nvPr>
            <p:ph type="ftr" sz="quarter" idx="11"/>
          </p:nvPr>
        </p:nvSpPr>
        <p:spPr>
          <a:xfrm>
            <a:off x="4038600" y="6356350"/>
            <a:ext cx="4114800" cy="365125"/>
          </a:xfrm>
        </p:spPr>
        <p:txBody>
          <a:bodyPr/>
          <a:lstStyle/>
          <a:p>
            <a:r>
              <a:rPr lang="en-US" dirty="0"/>
              <a:t>Check GitHub for details</a:t>
            </a:r>
          </a:p>
        </p:txBody>
      </p:sp>
    </p:spTree>
    <p:extLst>
      <p:ext uri="{BB962C8B-B14F-4D97-AF65-F5344CB8AC3E}">
        <p14:creationId xmlns:p14="http://schemas.microsoft.com/office/powerpoint/2010/main" val="59188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normAutofit/>
          </a:bodyPr>
          <a:lstStyle/>
          <a:p>
            <a:r>
              <a:rPr lang="en-US" sz="3600" b="1" dirty="0">
                <a:solidFill>
                  <a:schemeClr val="tx1">
                    <a:lumMod val="75000"/>
                    <a:lumOff val="25000"/>
                  </a:schemeClr>
                </a:solidFill>
              </a:rPr>
              <a:t>Word on Naïve Bayes for text classification</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Footer Placeholder 2">
            <a:extLst>
              <a:ext uri="{FF2B5EF4-FFF2-40B4-BE49-F238E27FC236}">
                <a16:creationId xmlns:a16="http://schemas.microsoft.com/office/drawing/2014/main" id="{E1C359F8-FBFF-48CD-8DF3-F3B4ABB15D1F}"/>
              </a:ext>
            </a:extLst>
          </p:cNvPr>
          <p:cNvSpPr>
            <a:spLocks noGrp="1"/>
          </p:cNvSpPr>
          <p:nvPr>
            <p:ph type="ftr" sz="quarter" idx="11"/>
          </p:nvPr>
        </p:nvSpPr>
        <p:spPr>
          <a:xfrm>
            <a:off x="838200" y="6489289"/>
            <a:ext cx="4536440" cy="365125"/>
          </a:xfrm>
        </p:spPr>
        <p:txBody>
          <a:bodyPr/>
          <a:lstStyle/>
          <a:p>
            <a:pPr algn="l"/>
            <a:r>
              <a:rPr lang="en-US" b="1" dirty="0"/>
              <a:t>Source: </a:t>
            </a:r>
            <a:r>
              <a:rPr lang="en-US" dirty="0"/>
              <a:t>https://web.stanford.edu/class/cs124/lec/naivebayes.pdf</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173779F-3777-4C41-AB93-86D6221590EB}"/>
                  </a:ext>
                </a:extLst>
              </p:cNvPr>
              <p:cNvSpPr/>
              <p:nvPr/>
            </p:nvSpPr>
            <p:spPr>
              <a:xfrm>
                <a:off x="4366260" y="4724172"/>
                <a:ext cx="3459480" cy="8613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solidFill>
                            <a:schemeClr val="tx1">
                              <a:lumMod val="75000"/>
                              <a:lumOff val="25000"/>
                            </a:schemeClr>
                          </a:solidFill>
                          <a:latin typeface="Cambria Math" panose="02040503050406030204" pitchFamily="18" charset="0"/>
                        </a:rPr>
                        <m:t>𝑷</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𝒄</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𝒅</m:t>
                      </m:r>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r>
                            <a:rPr lang="en-US" sz="2400" b="1" i="1">
                              <a:solidFill>
                                <a:schemeClr val="tx1">
                                  <a:lumMod val="75000"/>
                                  <a:lumOff val="25000"/>
                                </a:schemeClr>
                              </a:solidFill>
                              <a:latin typeface="Cambria Math" panose="02040503050406030204" pitchFamily="18" charset="0"/>
                            </a:rPr>
                            <m:t>𝑷</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𝒅</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𝒄</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𝑷</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𝒄</m:t>
                          </m:r>
                          <m:r>
                            <a:rPr lang="en-US" sz="2400" b="1" i="1">
                              <a:solidFill>
                                <a:schemeClr val="tx1">
                                  <a:lumMod val="75000"/>
                                  <a:lumOff val="25000"/>
                                </a:schemeClr>
                              </a:solidFill>
                              <a:latin typeface="Cambria Math" panose="02040503050406030204" pitchFamily="18" charset="0"/>
                            </a:rPr>
                            <m:t>)</m:t>
                          </m:r>
                        </m:num>
                        <m:den>
                          <m:r>
                            <a:rPr lang="en-US" sz="2400" b="1" i="1">
                              <a:solidFill>
                                <a:schemeClr val="tx1">
                                  <a:lumMod val="75000"/>
                                  <a:lumOff val="25000"/>
                                </a:schemeClr>
                              </a:solidFill>
                              <a:latin typeface="Cambria Math" panose="02040503050406030204" pitchFamily="18" charset="0"/>
                            </a:rPr>
                            <m:t>𝑷</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𝒅</m:t>
                          </m:r>
                          <m:r>
                            <a:rPr lang="en-US" sz="2400" b="1" i="1">
                              <a:solidFill>
                                <a:schemeClr val="tx1">
                                  <a:lumMod val="75000"/>
                                  <a:lumOff val="25000"/>
                                </a:schemeClr>
                              </a:solidFill>
                              <a:latin typeface="Cambria Math" panose="02040503050406030204" pitchFamily="18" charset="0"/>
                            </a:rPr>
                            <m:t>)</m:t>
                          </m:r>
                        </m:den>
                      </m:f>
                    </m:oMath>
                  </m:oMathPara>
                </a14:m>
                <a:endParaRPr lang="en-US" sz="2400" dirty="0"/>
              </a:p>
            </p:txBody>
          </p:sp>
        </mc:Choice>
        <mc:Fallback xmlns="">
          <p:sp>
            <p:nvSpPr>
              <p:cNvPr id="3" name="Rectangle 2">
                <a:extLst>
                  <a:ext uri="{FF2B5EF4-FFF2-40B4-BE49-F238E27FC236}">
                    <a16:creationId xmlns:a16="http://schemas.microsoft.com/office/drawing/2014/main" id="{3173779F-3777-4C41-AB93-86D6221590EB}"/>
                  </a:ext>
                </a:extLst>
              </p:cNvPr>
              <p:cNvSpPr>
                <a:spLocks noRot="1" noChangeAspect="1" noMove="1" noResize="1" noEditPoints="1" noAdjustHandles="1" noChangeArrowheads="1" noChangeShapeType="1" noTextEdit="1"/>
              </p:cNvSpPr>
              <p:nvPr/>
            </p:nvSpPr>
            <p:spPr>
              <a:xfrm>
                <a:off x="4366260" y="4724172"/>
                <a:ext cx="3459480" cy="861326"/>
              </a:xfrm>
              <a:prstGeom prst="rect">
                <a:avLst/>
              </a:prstGeom>
              <a:blipFill>
                <a:blip r:embed="rId3"/>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137FFE77-7154-49CD-83D9-719080894FA0}"/>
              </a:ext>
            </a:extLst>
          </p:cNvPr>
          <p:cNvSpPr/>
          <p:nvPr/>
        </p:nvSpPr>
        <p:spPr>
          <a:xfrm>
            <a:off x="838200" y="1372103"/>
            <a:ext cx="10515600" cy="7432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Multinomial Naïve Bayes Independence Assumptions</a:t>
            </a:r>
            <a:endParaRPr lang="en-US" sz="2800" b="1" i="1" dirty="0">
              <a:solidFill>
                <a:schemeClr val="bg1"/>
              </a:solidFill>
            </a:endParaRPr>
          </a:p>
        </p:txBody>
      </p:sp>
      <p:sp>
        <p:nvSpPr>
          <p:cNvPr id="22" name="Rectangle: Rounded Corners 21">
            <a:extLst>
              <a:ext uri="{FF2B5EF4-FFF2-40B4-BE49-F238E27FC236}">
                <a16:creationId xmlns:a16="http://schemas.microsoft.com/office/drawing/2014/main" id="{461616C3-753A-4665-A253-B4D26DE743B2}"/>
              </a:ext>
            </a:extLst>
          </p:cNvPr>
          <p:cNvSpPr/>
          <p:nvPr/>
        </p:nvSpPr>
        <p:spPr>
          <a:xfrm>
            <a:off x="838200" y="2358654"/>
            <a:ext cx="4912360" cy="2111746"/>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Bag of Words assumption</a:t>
            </a:r>
          </a:p>
          <a:p>
            <a:pPr algn="ctr"/>
            <a:endParaRPr lang="en-US" sz="2400" b="1" dirty="0">
              <a:solidFill>
                <a:schemeClr val="bg1"/>
              </a:solidFill>
            </a:endParaRPr>
          </a:p>
          <a:p>
            <a:pPr algn="ctr"/>
            <a:r>
              <a:rPr lang="en-US" sz="2400" dirty="0">
                <a:solidFill>
                  <a:schemeClr val="bg1"/>
                </a:solidFill>
              </a:rPr>
              <a:t>Position does not matter</a:t>
            </a:r>
          </a:p>
        </p:txBody>
      </p:sp>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248F1BD4-512F-4D23-A8C2-A81B46139065}"/>
                  </a:ext>
                </a:extLst>
              </p:cNvPr>
              <p:cNvSpPr/>
              <p:nvPr/>
            </p:nvSpPr>
            <p:spPr>
              <a:xfrm>
                <a:off x="6441443" y="2358655"/>
                <a:ext cx="4912360" cy="2111746"/>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Conditional independence</a:t>
                </a:r>
              </a:p>
              <a:p>
                <a:pPr algn="ctr"/>
                <a:endParaRPr lang="en-US" sz="2400" b="1" i="1" dirty="0">
                  <a:solidFill>
                    <a:schemeClr val="bg1"/>
                  </a:solidFill>
                </a:endParaRPr>
              </a:p>
              <a:p>
                <a:pPr algn="ctr"/>
                <a:r>
                  <a:rPr lang="en-US" sz="2400" dirty="0">
                    <a:solidFill>
                      <a:schemeClr val="bg1"/>
                    </a:solidFill>
                  </a:rPr>
                  <a:t>Feature probabilities </a:t>
                </a:r>
                <a14:m>
                  <m:oMath xmlns:m="http://schemas.openxmlformats.org/officeDocument/2006/math">
                    <m:r>
                      <a:rPr lang="en-US" sz="2400" i="1">
                        <a:solidFill>
                          <a:schemeClr val="bg1"/>
                        </a:solidFill>
                        <a:latin typeface="Cambria Math" panose="02040503050406030204" pitchFamily="18" charset="0"/>
                      </a:rPr>
                      <m:t>𝑃</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 </m:t>
                        </m:r>
                      </m:e>
                      <m:e>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𝑐</m:t>
                            </m:r>
                          </m:e>
                          <m:sub>
                            <m:r>
                              <a:rPr lang="en-US" sz="2400" b="0" i="1" smtClean="0">
                                <a:solidFill>
                                  <a:schemeClr val="bg1"/>
                                </a:solidFill>
                                <a:latin typeface="Cambria Math" panose="02040503050406030204" pitchFamily="18" charset="0"/>
                              </a:rPr>
                              <m:t>𝑗</m:t>
                            </m:r>
                          </m:sub>
                        </m:sSub>
                      </m:e>
                    </m:d>
                    <m:r>
                      <a:rPr lang="en-US" sz="2400" i="1">
                        <a:solidFill>
                          <a:schemeClr val="bg1"/>
                        </a:solidFill>
                        <a:latin typeface="Cambria Math" panose="02040503050406030204" pitchFamily="18" charset="0"/>
                      </a:rPr>
                      <m:t> </m:t>
                    </m:r>
                  </m:oMath>
                </a14:m>
                <a:r>
                  <a:rPr lang="en-US" sz="2400" dirty="0">
                    <a:solidFill>
                      <a:schemeClr val="bg1"/>
                    </a:solidFill>
                  </a:rPr>
                  <a:t>are independent given the class </a:t>
                </a:r>
                <a:r>
                  <a:rPr lang="en-US" sz="2400" i="1" dirty="0">
                    <a:solidFill>
                      <a:schemeClr val="bg1"/>
                    </a:solidFill>
                  </a:rPr>
                  <a:t>c</a:t>
                </a:r>
                <a:r>
                  <a:rPr lang="en-US" sz="2400" dirty="0">
                    <a:solidFill>
                      <a:schemeClr val="bg1"/>
                    </a:solidFill>
                  </a:rPr>
                  <a:t>.</a:t>
                </a:r>
              </a:p>
            </p:txBody>
          </p:sp>
        </mc:Choice>
        <mc:Fallback xmlns="">
          <p:sp>
            <p:nvSpPr>
              <p:cNvPr id="23" name="Rectangle: Rounded Corners 22">
                <a:extLst>
                  <a:ext uri="{FF2B5EF4-FFF2-40B4-BE49-F238E27FC236}">
                    <a16:creationId xmlns:a16="http://schemas.microsoft.com/office/drawing/2014/main" id="{248F1BD4-512F-4D23-A8C2-A81B46139065}"/>
                  </a:ext>
                </a:extLst>
              </p:cNvPr>
              <p:cNvSpPr>
                <a:spLocks noRot="1" noChangeAspect="1" noMove="1" noResize="1" noEditPoints="1" noAdjustHandles="1" noChangeArrowheads="1" noChangeShapeType="1" noTextEdit="1"/>
              </p:cNvSpPr>
              <p:nvPr/>
            </p:nvSpPr>
            <p:spPr>
              <a:xfrm>
                <a:off x="6441443" y="2358655"/>
                <a:ext cx="4912360" cy="2111746"/>
              </a:xfrm>
              <a:prstGeom prst="roundRect">
                <a:avLst/>
              </a:prstGeom>
              <a:blipFill>
                <a:blip r:embed="rId4"/>
                <a:stretch>
                  <a:fillRect/>
                </a:stretch>
              </a:blipFill>
              <a:ln>
                <a:noFill/>
              </a:ln>
            </p:spPr>
            <p:txBody>
              <a:bodyPr/>
              <a:lstStyle/>
              <a:p>
                <a:r>
                  <a:rPr lang="en-US">
                    <a:noFill/>
                  </a:rPr>
                  <a:t> </a:t>
                </a:r>
              </a:p>
            </p:txBody>
          </p:sp>
        </mc:Fallback>
      </mc:AlternateContent>
      <p:sp>
        <p:nvSpPr>
          <p:cNvPr id="24" name="Title 1">
            <a:extLst>
              <a:ext uri="{FF2B5EF4-FFF2-40B4-BE49-F238E27FC236}">
                <a16:creationId xmlns:a16="http://schemas.microsoft.com/office/drawing/2014/main" id="{7EA8ECB8-D107-4DEE-B4DF-4FED2D0D0017}"/>
              </a:ext>
            </a:extLst>
          </p:cNvPr>
          <p:cNvSpPr txBox="1">
            <a:spLocks/>
          </p:cNvSpPr>
          <p:nvPr/>
        </p:nvSpPr>
        <p:spPr>
          <a:xfrm>
            <a:off x="838200" y="5725037"/>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d</a:t>
            </a:r>
            <a:r>
              <a:rPr lang="en-US" sz="2000" dirty="0">
                <a:solidFill>
                  <a:schemeClr val="tx1">
                    <a:lumMod val="75000"/>
                    <a:lumOff val="25000"/>
                  </a:schemeClr>
                </a:solidFill>
              </a:rPr>
              <a:t> – document; </a:t>
            </a:r>
            <a:r>
              <a:rPr lang="en-US" sz="2000" b="1" dirty="0">
                <a:solidFill>
                  <a:schemeClr val="tx1">
                    <a:lumMod val="75000"/>
                    <a:lumOff val="25000"/>
                  </a:schemeClr>
                </a:solidFill>
              </a:rPr>
              <a:t>c</a:t>
            </a:r>
            <a:r>
              <a:rPr lang="en-US" sz="2000" dirty="0">
                <a:solidFill>
                  <a:schemeClr val="tx1">
                    <a:lumMod val="75000"/>
                    <a:lumOff val="25000"/>
                  </a:schemeClr>
                </a:solidFill>
              </a:rPr>
              <a:t> - class</a:t>
            </a:r>
          </a:p>
        </p:txBody>
      </p:sp>
    </p:spTree>
    <p:extLst>
      <p:ext uri="{BB962C8B-B14F-4D97-AF65-F5344CB8AC3E}">
        <p14:creationId xmlns:p14="http://schemas.microsoft.com/office/powerpoint/2010/main" val="262975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normAutofit/>
          </a:bodyPr>
          <a:lstStyle/>
          <a:p>
            <a:r>
              <a:rPr lang="en-US" sz="3600" b="1" dirty="0">
                <a:solidFill>
                  <a:schemeClr val="tx1">
                    <a:lumMod val="75000"/>
                    <a:lumOff val="25000"/>
                  </a:schemeClr>
                </a:solidFill>
              </a:rPr>
              <a:t>Modeling </a:t>
            </a:r>
            <a:r>
              <a:rPr lang="en-US" sz="2800" b="1" dirty="0">
                <a:solidFill>
                  <a:schemeClr val="tx1">
                    <a:lumMod val="75000"/>
                    <a:lumOff val="25000"/>
                  </a:schemeClr>
                </a:solidFill>
              </a:rPr>
              <a:t>*</a:t>
            </a:r>
            <a:endParaRPr lang="en-US" sz="3600" b="1" dirty="0">
              <a:solidFill>
                <a:schemeClr val="tx1">
                  <a:lumMod val="75000"/>
                  <a:lumOff val="25000"/>
                </a:schemeClr>
              </a:solidFill>
            </a:endParaRP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trike="sngStrike" dirty="0">
                <a:solidFill>
                  <a:schemeClr val="tx1">
                    <a:lumMod val="75000"/>
                    <a:lumOff val="25000"/>
                  </a:schemeClr>
                </a:solidFill>
              </a:rPr>
              <a:t>Logistics regression</a:t>
            </a:r>
            <a:r>
              <a:rPr lang="en-US" sz="2000" dirty="0">
                <a:solidFill>
                  <a:schemeClr val="tx1">
                    <a:lumMod val="75000"/>
                    <a:lumOff val="25000"/>
                  </a:schemeClr>
                </a:solidFill>
              </a:rPr>
              <a:t>, </a:t>
            </a:r>
            <a:r>
              <a:rPr lang="en-US" sz="2000" b="1" dirty="0">
                <a:solidFill>
                  <a:schemeClr val="tx1">
                    <a:lumMod val="75000"/>
                    <a:lumOff val="25000"/>
                  </a:schemeClr>
                </a:solidFill>
              </a:rPr>
              <a:t>Naïve Bayes</a:t>
            </a:r>
            <a:r>
              <a:rPr lang="en-US" sz="2000" dirty="0">
                <a:solidFill>
                  <a:schemeClr val="tx1">
                    <a:lumMod val="75000"/>
                    <a:lumOff val="25000"/>
                  </a:schemeClr>
                </a:solidFill>
              </a:rPr>
              <a:t>, SVM (with n-grams)</a:t>
            </a:r>
          </a:p>
        </p:txBody>
      </p:sp>
      <p:sp>
        <p:nvSpPr>
          <p:cNvPr id="11" name="Title 1">
            <a:extLst>
              <a:ext uri="{FF2B5EF4-FFF2-40B4-BE49-F238E27FC236}">
                <a16:creationId xmlns:a16="http://schemas.microsoft.com/office/drawing/2014/main" id="{2CCBD048-4B4A-4404-A156-D4E24A9C22A0}"/>
              </a:ext>
            </a:extLst>
          </p:cNvPr>
          <p:cNvSpPr txBox="1">
            <a:spLocks/>
          </p:cNvSpPr>
          <p:nvPr/>
        </p:nvSpPr>
        <p:spPr>
          <a:xfrm>
            <a:off x="838200" y="6420899"/>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solidFill>
                  <a:schemeClr val="tx1">
                    <a:lumMod val="75000"/>
                    <a:lumOff val="25000"/>
                  </a:schemeClr>
                </a:solidFill>
              </a:rPr>
              <a:t>* Neutral sentiment removed from analysis for simple illustration and down-sampling performed on positive sentiment to balance working dataset.</a:t>
            </a:r>
          </a:p>
        </p:txBody>
      </p:sp>
      <p:pic>
        <p:nvPicPr>
          <p:cNvPr id="10" name="Picture 9">
            <a:extLst>
              <a:ext uri="{FF2B5EF4-FFF2-40B4-BE49-F238E27FC236}">
                <a16:creationId xmlns:a16="http://schemas.microsoft.com/office/drawing/2014/main" id="{68E033DF-0D50-4B2E-9729-129ACCFBFCD4}"/>
              </a:ext>
            </a:extLst>
          </p:cNvPr>
          <p:cNvPicPr>
            <a:picLocks noChangeAspect="1"/>
          </p:cNvPicPr>
          <p:nvPr/>
        </p:nvPicPr>
        <p:blipFill>
          <a:blip r:embed="rId3"/>
          <a:stretch>
            <a:fillRect/>
          </a:stretch>
        </p:blipFill>
        <p:spPr>
          <a:xfrm>
            <a:off x="838200" y="1669886"/>
            <a:ext cx="3825207" cy="2495714"/>
          </a:xfrm>
          <a:prstGeom prst="rect">
            <a:avLst/>
          </a:prstGeom>
        </p:spPr>
      </p:pic>
      <p:pic>
        <p:nvPicPr>
          <p:cNvPr id="8" name="Picture 7">
            <a:extLst>
              <a:ext uri="{FF2B5EF4-FFF2-40B4-BE49-F238E27FC236}">
                <a16:creationId xmlns:a16="http://schemas.microsoft.com/office/drawing/2014/main" id="{8FD32B0C-C61B-4E66-A78A-E7CE0CBAA09E}"/>
              </a:ext>
            </a:extLst>
          </p:cNvPr>
          <p:cNvPicPr>
            <a:picLocks noChangeAspect="1"/>
          </p:cNvPicPr>
          <p:nvPr/>
        </p:nvPicPr>
        <p:blipFill>
          <a:blip r:embed="rId4"/>
          <a:stretch>
            <a:fillRect/>
          </a:stretch>
        </p:blipFill>
        <p:spPr>
          <a:xfrm>
            <a:off x="3195320" y="3402972"/>
            <a:ext cx="3602350" cy="2849272"/>
          </a:xfrm>
          <a:prstGeom prst="rect">
            <a:avLst/>
          </a:prstGeom>
        </p:spPr>
      </p:pic>
      <p:sp>
        <p:nvSpPr>
          <p:cNvPr id="17" name="Title 1">
            <a:extLst>
              <a:ext uri="{FF2B5EF4-FFF2-40B4-BE49-F238E27FC236}">
                <a16:creationId xmlns:a16="http://schemas.microsoft.com/office/drawing/2014/main" id="{40562AD8-355F-4161-B163-62058F282428}"/>
              </a:ext>
            </a:extLst>
          </p:cNvPr>
          <p:cNvSpPr txBox="1">
            <a:spLocks/>
          </p:cNvSpPr>
          <p:nvPr/>
        </p:nvSpPr>
        <p:spPr>
          <a:xfrm>
            <a:off x="395973" y="4964483"/>
            <a:ext cx="2951747" cy="44726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b="1" dirty="0">
                <a:solidFill>
                  <a:schemeClr val="tx1">
                    <a:lumMod val="75000"/>
                    <a:lumOff val="25000"/>
                  </a:schemeClr>
                </a:solidFill>
              </a:rPr>
              <a:t>Accuracy</a:t>
            </a:r>
          </a:p>
          <a:p>
            <a:pPr algn="ctr"/>
            <a:endParaRPr lang="en-US" sz="7200" b="1" dirty="0">
              <a:solidFill>
                <a:schemeClr val="tx1">
                  <a:lumMod val="75000"/>
                  <a:lumOff val="25000"/>
                </a:schemeClr>
              </a:solidFill>
            </a:endParaRPr>
          </a:p>
          <a:p>
            <a:pPr algn="ctr"/>
            <a:r>
              <a:rPr lang="en-US" sz="21600" b="1" dirty="0">
                <a:solidFill>
                  <a:schemeClr val="tx1">
                    <a:lumMod val="75000"/>
                    <a:lumOff val="25000"/>
                  </a:schemeClr>
                </a:solidFill>
              </a:rPr>
              <a:t>~79%</a:t>
            </a:r>
          </a:p>
          <a:p>
            <a:endParaRPr lang="en-US" sz="7200" b="1" dirty="0">
              <a:solidFill>
                <a:schemeClr val="tx1">
                  <a:lumMod val="75000"/>
                  <a:lumOff val="25000"/>
                </a:schemeClr>
              </a:solidFill>
            </a:endParaRPr>
          </a:p>
          <a:p>
            <a:pPr algn="ctr"/>
            <a:r>
              <a:rPr lang="en-US" sz="7200" b="1" dirty="0">
                <a:solidFill>
                  <a:schemeClr val="tx1">
                    <a:lumMod val="75000"/>
                    <a:lumOff val="25000"/>
                  </a:schemeClr>
                </a:solidFill>
              </a:rPr>
              <a:t>only text features used</a:t>
            </a:r>
          </a:p>
        </p:txBody>
      </p:sp>
      <p:sp>
        <p:nvSpPr>
          <p:cNvPr id="19" name="Rectangle: Rounded Corners 18">
            <a:extLst>
              <a:ext uri="{FF2B5EF4-FFF2-40B4-BE49-F238E27FC236}">
                <a16:creationId xmlns:a16="http://schemas.microsoft.com/office/drawing/2014/main" id="{95733ADE-98C0-49BC-8D8B-0329DE75092E}"/>
              </a:ext>
            </a:extLst>
          </p:cNvPr>
          <p:cNvSpPr/>
          <p:nvPr/>
        </p:nvSpPr>
        <p:spPr>
          <a:xfrm>
            <a:off x="7097580" y="1547966"/>
            <a:ext cx="4074160" cy="4582358"/>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latin typeface="Consolas" panose="020B0609020204030204" pitchFamily="49" charset="0"/>
              </a:rPr>
              <a:t>nb</a:t>
            </a:r>
            <a:r>
              <a:rPr lang="en-US" sz="1400" dirty="0">
                <a:latin typeface="Consolas" panose="020B0609020204030204" pitchFamily="49" charset="0"/>
              </a:rPr>
              <a:t> = </a:t>
            </a:r>
            <a:r>
              <a:rPr lang="en-US" sz="1400" b="1" dirty="0" err="1">
                <a:latin typeface="Consolas" panose="020B0609020204030204" pitchFamily="49" charset="0"/>
              </a:rPr>
              <a:t>NaiveBayes</a:t>
            </a:r>
            <a:r>
              <a:rPr lang="en-US" sz="1400" dirty="0">
                <a:latin typeface="Consolas" panose="020B0609020204030204" pitchFamily="49" charset="0"/>
              </a:rPr>
              <a:t>(smoothing=1.0, </a:t>
            </a:r>
            <a:r>
              <a:rPr lang="en-US" sz="1400" dirty="0" err="1">
                <a:latin typeface="Consolas" panose="020B0609020204030204" pitchFamily="49" charset="0"/>
              </a:rPr>
              <a:t>modelType</a:t>
            </a:r>
            <a:r>
              <a:rPr lang="en-US" sz="1400" dirty="0">
                <a:latin typeface="Consolas" panose="020B0609020204030204" pitchFamily="49" charset="0"/>
              </a:rPr>
              <a:t>="multinomial")</a:t>
            </a:r>
          </a:p>
          <a:p>
            <a:endParaRPr lang="en-US" sz="1400" dirty="0">
              <a:latin typeface="Consolas" panose="020B0609020204030204" pitchFamily="49" charset="0"/>
            </a:endParaRPr>
          </a:p>
          <a:p>
            <a:r>
              <a:rPr lang="en-US" sz="1400" dirty="0">
                <a:latin typeface="Consolas" panose="020B0609020204030204" pitchFamily="49" charset="0"/>
              </a:rPr>
              <a:t>model = </a:t>
            </a:r>
            <a:r>
              <a:rPr lang="en-US" sz="1400" dirty="0" err="1">
                <a:latin typeface="Consolas" panose="020B0609020204030204" pitchFamily="49" charset="0"/>
              </a:rPr>
              <a:t>nb.fit</a:t>
            </a:r>
            <a:r>
              <a:rPr lang="en-US" sz="1400" dirty="0">
                <a:latin typeface="Consolas" panose="020B0609020204030204" pitchFamily="49" charset="0"/>
              </a:rPr>
              <a:t>(train)</a:t>
            </a:r>
          </a:p>
          <a:p>
            <a:endParaRPr lang="en-US" sz="1400" dirty="0">
              <a:latin typeface="Consolas" panose="020B0609020204030204" pitchFamily="49" charset="0"/>
            </a:endParaRPr>
          </a:p>
          <a:p>
            <a:r>
              <a:rPr lang="en-US" sz="1400" dirty="0">
                <a:latin typeface="Consolas" panose="020B0609020204030204" pitchFamily="49" charset="0"/>
              </a:rPr>
              <a:t>predictions = </a:t>
            </a:r>
            <a:r>
              <a:rPr lang="en-US" sz="1400" dirty="0" err="1">
                <a:latin typeface="Consolas" panose="020B0609020204030204" pitchFamily="49" charset="0"/>
              </a:rPr>
              <a:t>model.transform</a:t>
            </a:r>
            <a:r>
              <a:rPr lang="en-US" sz="1400" dirty="0">
                <a:latin typeface="Consolas" panose="020B0609020204030204" pitchFamily="49" charset="0"/>
              </a:rPr>
              <a:t>(test)</a:t>
            </a:r>
          </a:p>
          <a:p>
            <a:endParaRPr lang="en-US" sz="1400" dirty="0">
              <a:latin typeface="Consolas" panose="020B0609020204030204" pitchFamily="49" charset="0"/>
            </a:endParaRPr>
          </a:p>
          <a:p>
            <a:r>
              <a:rPr lang="en-US" sz="1400" dirty="0">
                <a:latin typeface="Consolas" panose="020B0609020204030204" pitchFamily="49" charset="0"/>
              </a:rPr>
              <a:t>evaluator = </a:t>
            </a:r>
            <a:r>
              <a:rPr lang="en-US" sz="1400" b="1" dirty="0" err="1">
                <a:latin typeface="Consolas" panose="020B0609020204030204" pitchFamily="49" charset="0"/>
              </a:rPr>
              <a:t>MulticlassClassificationEvaluator</a:t>
            </a:r>
            <a:r>
              <a:rPr lang="en-US" sz="1400" dirty="0">
                <a:latin typeface="Consolas" panose="020B0609020204030204" pitchFamily="49" charset="0"/>
              </a:rPr>
              <a:t>(</a:t>
            </a:r>
          </a:p>
          <a:p>
            <a:r>
              <a:rPr lang="en-US" sz="1400" dirty="0" err="1">
                <a:latin typeface="Consolas" panose="020B0609020204030204" pitchFamily="49" charset="0"/>
              </a:rPr>
              <a:t>labelCol</a:t>
            </a:r>
            <a:r>
              <a:rPr lang="en-US" sz="1400" dirty="0">
                <a:latin typeface="Consolas" panose="020B0609020204030204" pitchFamily="49" charset="0"/>
              </a:rPr>
              <a:t>="label", </a:t>
            </a:r>
            <a:r>
              <a:rPr lang="en-US" sz="1400" dirty="0" err="1">
                <a:latin typeface="Consolas" panose="020B0609020204030204" pitchFamily="49" charset="0"/>
              </a:rPr>
              <a:t>predictionCol</a:t>
            </a:r>
            <a:r>
              <a:rPr lang="en-US" sz="1400" dirty="0">
                <a:latin typeface="Consolas" panose="020B0609020204030204" pitchFamily="49" charset="0"/>
              </a:rPr>
              <a:t>="prediction", </a:t>
            </a:r>
            <a:r>
              <a:rPr lang="en-US" sz="1400" dirty="0" err="1">
                <a:latin typeface="Consolas" panose="020B0609020204030204" pitchFamily="49" charset="0"/>
              </a:rPr>
              <a:t>metricName</a:t>
            </a:r>
            <a:r>
              <a:rPr lang="en-US" sz="1400" dirty="0">
                <a:latin typeface="Consolas" panose="020B0609020204030204" pitchFamily="49" charset="0"/>
              </a:rPr>
              <a:t>="accuracy")</a:t>
            </a:r>
          </a:p>
          <a:p>
            <a:endParaRPr lang="en-US" sz="1400" dirty="0">
              <a:latin typeface="Consolas" panose="020B0609020204030204" pitchFamily="49" charset="0"/>
            </a:endParaRPr>
          </a:p>
          <a:p>
            <a:r>
              <a:rPr lang="en-US" sz="1400" dirty="0">
                <a:latin typeface="Consolas" panose="020B0609020204030204" pitchFamily="49" charset="0"/>
              </a:rPr>
              <a:t>accuracy = </a:t>
            </a:r>
            <a:r>
              <a:rPr lang="en-US" sz="1400" dirty="0" err="1">
                <a:latin typeface="Consolas" panose="020B0609020204030204" pitchFamily="49" charset="0"/>
              </a:rPr>
              <a:t>evaluator.evaluate</a:t>
            </a:r>
            <a:r>
              <a:rPr lang="en-US" sz="1400" dirty="0">
                <a:latin typeface="Consolas" panose="020B0609020204030204" pitchFamily="49" charset="0"/>
              </a:rPr>
              <a:t>(predictions)</a:t>
            </a:r>
          </a:p>
        </p:txBody>
      </p:sp>
      <p:sp>
        <p:nvSpPr>
          <p:cNvPr id="21" name="Footer Placeholder 2">
            <a:extLst>
              <a:ext uri="{FF2B5EF4-FFF2-40B4-BE49-F238E27FC236}">
                <a16:creationId xmlns:a16="http://schemas.microsoft.com/office/drawing/2014/main" id="{E1C359F8-FBFF-48CD-8DF3-F3B4ABB15D1F}"/>
              </a:ext>
            </a:extLst>
          </p:cNvPr>
          <p:cNvSpPr>
            <a:spLocks noGrp="1"/>
          </p:cNvSpPr>
          <p:nvPr>
            <p:ph type="ftr" sz="quarter" idx="11"/>
          </p:nvPr>
        </p:nvSpPr>
        <p:spPr>
          <a:xfrm>
            <a:off x="7077260" y="6082889"/>
            <a:ext cx="4114800" cy="365125"/>
          </a:xfrm>
        </p:spPr>
        <p:txBody>
          <a:bodyPr/>
          <a:lstStyle/>
          <a:p>
            <a:r>
              <a:rPr lang="en-US" dirty="0"/>
              <a:t>Check GitHub for details</a:t>
            </a:r>
          </a:p>
        </p:txBody>
      </p:sp>
    </p:spTree>
    <p:extLst>
      <p:ext uri="{BB962C8B-B14F-4D97-AF65-F5344CB8AC3E}">
        <p14:creationId xmlns:p14="http://schemas.microsoft.com/office/powerpoint/2010/main" val="232878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normAutofit/>
          </a:bodyPr>
          <a:lstStyle/>
          <a:p>
            <a:r>
              <a:rPr lang="en-US" sz="3600" b="1" dirty="0">
                <a:solidFill>
                  <a:schemeClr val="tx1">
                    <a:lumMod val="75000"/>
                    <a:lumOff val="25000"/>
                  </a:schemeClr>
                </a:solidFill>
              </a:rPr>
              <a:t>Modeling *</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858951" y="85279"/>
            <a:ext cx="2223391" cy="707886"/>
            <a:chOff x="838200" y="1113293"/>
            <a:chExt cx="2165448"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5</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773742" cy="510593"/>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0C118DD3-9319-4801-91D7-1969F0275A68}"/>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trike="sngStrike" dirty="0">
                <a:solidFill>
                  <a:schemeClr val="tx1">
                    <a:lumMod val="75000"/>
                    <a:lumOff val="25000"/>
                  </a:schemeClr>
                </a:solidFill>
              </a:rPr>
              <a:t>Logistics regression</a:t>
            </a:r>
            <a:r>
              <a:rPr lang="en-US" sz="2000" dirty="0">
                <a:solidFill>
                  <a:schemeClr val="tx1">
                    <a:lumMod val="75000"/>
                    <a:lumOff val="25000"/>
                  </a:schemeClr>
                </a:solidFill>
              </a:rPr>
              <a:t>, Naïve Bayes, </a:t>
            </a:r>
            <a:r>
              <a:rPr lang="en-US" sz="2000" b="1" dirty="0">
                <a:solidFill>
                  <a:schemeClr val="tx1">
                    <a:lumMod val="75000"/>
                    <a:lumOff val="25000"/>
                  </a:schemeClr>
                </a:solidFill>
              </a:rPr>
              <a:t>SVM (with n-grams)</a:t>
            </a:r>
          </a:p>
        </p:txBody>
      </p:sp>
      <p:sp>
        <p:nvSpPr>
          <p:cNvPr id="11" name="Title 1">
            <a:extLst>
              <a:ext uri="{FF2B5EF4-FFF2-40B4-BE49-F238E27FC236}">
                <a16:creationId xmlns:a16="http://schemas.microsoft.com/office/drawing/2014/main" id="{2CCBD048-4B4A-4404-A156-D4E24A9C22A0}"/>
              </a:ext>
            </a:extLst>
          </p:cNvPr>
          <p:cNvSpPr txBox="1">
            <a:spLocks/>
          </p:cNvSpPr>
          <p:nvPr/>
        </p:nvSpPr>
        <p:spPr>
          <a:xfrm>
            <a:off x="838200" y="6410739"/>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solidFill>
                  <a:schemeClr val="tx1">
                    <a:lumMod val="75000"/>
                    <a:lumOff val="25000"/>
                  </a:schemeClr>
                </a:solidFill>
              </a:rPr>
              <a:t>* Neutral sentiment removed from analysis for simple illustration and down-sampling performed on positive sentiment to balance working dataset.</a:t>
            </a:r>
          </a:p>
        </p:txBody>
      </p:sp>
      <p:sp>
        <p:nvSpPr>
          <p:cNvPr id="17" name="Title 1">
            <a:extLst>
              <a:ext uri="{FF2B5EF4-FFF2-40B4-BE49-F238E27FC236}">
                <a16:creationId xmlns:a16="http://schemas.microsoft.com/office/drawing/2014/main" id="{40562AD8-355F-4161-B163-62058F282428}"/>
              </a:ext>
            </a:extLst>
          </p:cNvPr>
          <p:cNvSpPr txBox="1">
            <a:spLocks/>
          </p:cNvSpPr>
          <p:nvPr/>
        </p:nvSpPr>
        <p:spPr>
          <a:xfrm>
            <a:off x="395973" y="3737434"/>
            <a:ext cx="2951747" cy="44726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b="1" dirty="0">
                <a:solidFill>
                  <a:schemeClr val="tx1">
                    <a:lumMod val="75000"/>
                    <a:lumOff val="25000"/>
                  </a:schemeClr>
                </a:solidFill>
              </a:rPr>
              <a:t>Accuracy</a:t>
            </a:r>
          </a:p>
          <a:p>
            <a:pPr algn="ctr"/>
            <a:endParaRPr lang="en-US" sz="7200" b="1" dirty="0">
              <a:solidFill>
                <a:schemeClr val="tx1">
                  <a:lumMod val="75000"/>
                  <a:lumOff val="25000"/>
                </a:schemeClr>
              </a:solidFill>
            </a:endParaRPr>
          </a:p>
          <a:p>
            <a:pPr algn="ctr"/>
            <a:r>
              <a:rPr lang="en-US" sz="21600" b="1" dirty="0">
                <a:solidFill>
                  <a:schemeClr val="tx1">
                    <a:lumMod val="75000"/>
                    <a:lumOff val="25000"/>
                  </a:schemeClr>
                </a:solidFill>
              </a:rPr>
              <a:t>~81%</a:t>
            </a:r>
          </a:p>
          <a:p>
            <a:endParaRPr lang="en-US" sz="7200" b="1" dirty="0">
              <a:solidFill>
                <a:schemeClr val="tx1">
                  <a:lumMod val="75000"/>
                  <a:lumOff val="25000"/>
                </a:schemeClr>
              </a:solidFill>
            </a:endParaRPr>
          </a:p>
          <a:p>
            <a:pPr algn="ctr"/>
            <a:r>
              <a:rPr lang="en-US" sz="7200" b="1" dirty="0">
                <a:solidFill>
                  <a:schemeClr val="tx1">
                    <a:lumMod val="75000"/>
                    <a:lumOff val="25000"/>
                  </a:schemeClr>
                </a:solidFill>
              </a:rPr>
              <a:t>only text features used</a:t>
            </a:r>
          </a:p>
        </p:txBody>
      </p:sp>
      <p:sp>
        <p:nvSpPr>
          <p:cNvPr id="19" name="Rectangle: Rounded Corners 18">
            <a:extLst>
              <a:ext uri="{FF2B5EF4-FFF2-40B4-BE49-F238E27FC236}">
                <a16:creationId xmlns:a16="http://schemas.microsoft.com/office/drawing/2014/main" id="{95733ADE-98C0-49BC-8D8B-0329DE75092E}"/>
              </a:ext>
            </a:extLst>
          </p:cNvPr>
          <p:cNvSpPr/>
          <p:nvPr/>
        </p:nvSpPr>
        <p:spPr>
          <a:xfrm>
            <a:off x="3162738" y="1739998"/>
            <a:ext cx="8191062" cy="4342891"/>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latin typeface="Consolas" panose="020B0609020204030204" pitchFamily="49" charset="0"/>
              </a:rPr>
              <a:t>ngram</a:t>
            </a:r>
            <a:r>
              <a:rPr lang="en-US" sz="1400" dirty="0">
                <a:latin typeface="Consolas" panose="020B0609020204030204" pitchFamily="49" charset="0"/>
              </a:rPr>
              <a:t> = </a:t>
            </a:r>
            <a:r>
              <a:rPr lang="en-US" sz="1400" b="1" dirty="0" err="1">
                <a:latin typeface="Consolas" panose="020B0609020204030204" pitchFamily="49" charset="0"/>
              </a:rPr>
              <a:t>NGram</a:t>
            </a:r>
            <a:r>
              <a:rPr lang="en-US" sz="1400" dirty="0">
                <a:latin typeface="Consolas" panose="020B0609020204030204" pitchFamily="49" charset="0"/>
              </a:rPr>
              <a:t>(</a:t>
            </a:r>
            <a:r>
              <a:rPr lang="en-US" sz="1400" dirty="0" err="1">
                <a:latin typeface="Consolas" panose="020B0609020204030204" pitchFamily="49" charset="0"/>
              </a:rPr>
              <a:t>inputCol</a:t>
            </a:r>
            <a:r>
              <a:rPr lang="en-US" sz="1400" dirty="0">
                <a:latin typeface="Consolas" panose="020B0609020204030204" pitchFamily="49" charset="0"/>
              </a:rPr>
              <a:t> = 'Lemmatized', </a:t>
            </a:r>
            <a:r>
              <a:rPr lang="en-US" sz="1400" dirty="0" err="1">
                <a:latin typeface="Consolas" panose="020B0609020204030204" pitchFamily="49" charset="0"/>
              </a:rPr>
              <a:t>outputCol</a:t>
            </a:r>
            <a:r>
              <a:rPr lang="en-US" sz="1400" dirty="0">
                <a:latin typeface="Consolas" panose="020B0609020204030204" pitchFamily="49" charset="0"/>
              </a:rPr>
              <a:t> = '</a:t>
            </a:r>
            <a:r>
              <a:rPr lang="en-US" sz="1400" dirty="0" err="1">
                <a:latin typeface="Consolas" panose="020B0609020204030204" pitchFamily="49" charset="0"/>
              </a:rPr>
              <a:t>ngram</a:t>
            </a:r>
            <a:r>
              <a:rPr lang="en-US" sz="1400" dirty="0">
                <a:latin typeface="Consolas" panose="020B0609020204030204" pitchFamily="49" charset="0"/>
              </a:rPr>
              <a:t>', n = 2)</a:t>
            </a:r>
          </a:p>
          <a:p>
            <a:r>
              <a:rPr lang="en-US" sz="1400" dirty="0" err="1">
                <a:latin typeface="Consolas" panose="020B0609020204030204" pitchFamily="49" charset="0"/>
              </a:rPr>
              <a:t>add_ngram</a:t>
            </a:r>
            <a:r>
              <a:rPr lang="en-US" sz="1400" dirty="0">
                <a:latin typeface="Consolas" panose="020B0609020204030204" pitchFamily="49" charset="0"/>
              </a:rPr>
              <a:t> = </a:t>
            </a:r>
            <a:r>
              <a:rPr lang="en-US" sz="1400" dirty="0" err="1">
                <a:latin typeface="Consolas" panose="020B0609020204030204" pitchFamily="49" charset="0"/>
              </a:rPr>
              <a:t>ngram.transform</a:t>
            </a:r>
            <a:r>
              <a:rPr lang="en-US" sz="1400" dirty="0">
                <a:latin typeface="Consolas" panose="020B0609020204030204" pitchFamily="49" charset="0"/>
              </a:rPr>
              <a:t>(</a:t>
            </a:r>
            <a:r>
              <a:rPr lang="en-US" sz="1400" dirty="0" err="1">
                <a:latin typeface="Consolas" panose="020B0609020204030204" pitchFamily="49" charset="0"/>
              </a:rPr>
              <a:t>stratified_data</a:t>
            </a:r>
            <a:r>
              <a:rPr lang="en-US" sz="1400" dirty="0">
                <a:latin typeface="Consolas" panose="020B0609020204030204" pitchFamily="49" charset="0"/>
              </a:rPr>
              <a:t>)</a:t>
            </a:r>
          </a:p>
          <a:p>
            <a:r>
              <a:rPr lang="en-US" sz="1400" dirty="0" err="1">
                <a:latin typeface="Consolas" panose="020B0609020204030204" pitchFamily="49" charset="0"/>
              </a:rPr>
              <a:t>cv_ngram</a:t>
            </a:r>
            <a:r>
              <a:rPr lang="en-US" sz="1400" dirty="0">
                <a:latin typeface="Consolas" panose="020B0609020204030204" pitchFamily="49" charset="0"/>
              </a:rPr>
              <a:t> = </a:t>
            </a:r>
            <a:r>
              <a:rPr lang="en-US" sz="1400" b="1" dirty="0" err="1">
                <a:latin typeface="Consolas" panose="020B0609020204030204" pitchFamily="49" charset="0"/>
              </a:rPr>
              <a:t>CountVectorizer</a:t>
            </a:r>
            <a:r>
              <a:rPr lang="en-US" sz="1400" dirty="0">
                <a:latin typeface="Consolas" panose="020B0609020204030204" pitchFamily="49" charset="0"/>
              </a:rPr>
              <a:t>(</a:t>
            </a:r>
            <a:r>
              <a:rPr lang="en-US" sz="1400" dirty="0" err="1">
                <a:latin typeface="Consolas" panose="020B0609020204030204" pitchFamily="49" charset="0"/>
              </a:rPr>
              <a:t>inputCol</a:t>
            </a:r>
            <a:r>
              <a:rPr lang="en-US" sz="1400" dirty="0">
                <a:latin typeface="Consolas" panose="020B0609020204030204" pitchFamily="49" charset="0"/>
              </a:rPr>
              <a:t>='</a:t>
            </a:r>
            <a:r>
              <a:rPr lang="en-US" sz="1400" dirty="0" err="1">
                <a:latin typeface="Consolas" panose="020B0609020204030204" pitchFamily="49" charset="0"/>
              </a:rPr>
              <a:t>ngram</a:t>
            </a:r>
            <a:r>
              <a:rPr lang="en-US" sz="1400" dirty="0">
                <a:latin typeface="Consolas" panose="020B0609020204030204" pitchFamily="49" charset="0"/>
              </a:rPr>
              <a:t>', </a:t>
            </a:r>
            <a:r>
              <a:rPr lang="en-US" sz="1400" dirty="0" err="1">
                <a:latin typeface="Consolas" panose="020B0609020204030204" pitchFamily="49" charset="0"/>
              </a:rPr>
              <a:t>outputCol</a:t>
            </a:r>
            <a:r>
              <a:rPr lang="en-US" sz="1400" dirty="0">
                <a:latin typeface="Consolas" panose="020B0609020204030204" pitchFamily="49" charset="0"/>
              </a:rPr>
              <a:t>='</a:t>
            </a:r>
            <a:r>
              <a:rPr lang="en-US" sz="1400" dirty="0" err="1">
                <a:latin typeface="Consolas" panose="020B0609020204030204" pitchFamily="49" charset="0"/>
              </a:rPr>
              <a:t>tf_ngram</a:t>
            </a:r>
            <a:r>
              <a:rPr lang="en-US" sz="1400" dirty="0">
                <a:latin typeface="Consolas" panose="020B0609020204030204" pitchFamily="49" charset="0"/>
              </a:rPr>
              <a:t>’)</a:t>
            </a:r>
          </a:p>
          <a:p>
            <a:r>
              <a:rPr lang="en-US" sz="1400" dirty="0" err="1">
                <a:latin typeface="Consolas" panose="020B0609020204030204" pitchFamily="49" charset="0"/>
              </a:rPr>
              <a:t>cvModel_ngram</a:t>
            </a:r>
            <a:r>
              <a:rPr lang="en-US" sz="1400" dirty="0">
                <a:latin typeface="Consolas" panose="020B0609020204030204" pitchFamily="49" charset="0"/>
              </a:rPr>
              <a:t> = </a:t>
            </a:r>
            <a:r>
              <a:rPr lang="en-US" sz="1400" dirty="0" err="1">
                <a:latin typeface="Consolas" panose="020B0609020204030204" pitchFamily="49" charset="0"/>
              </a:rPr>
              <a:t>cv_ngram.fit</a:t>
            </a:r>
            <a:r>
              <a:rPr lang="en-US" sz="1400" dirty="0">
                <a:latin typeface="Consolas" panose="020B0609020204030204" pitchFamily="49" charset="0"/>
              </a:rPr>
              <a:t>(</a:t>
            </a:r>
            <a:r>
              <a:rPr lang="en-US" sz="1400" dirty="0" err="1">
                <a:latin typeface="Consolas" panose="020B0609020204030204" pitchFamily="49" charset="0"/>
              </a:rPr>
              <a:t>add_ngram</a:t>
            </a:r>
            <a:r>
              <a:rPr lang="en-US" sz="1400" dirty="0">
                <a:latin typeface="Consolas" panose="020B0609020204030204" pitchFamily="49" charset="0"/>
              </a:rPr>
              <a:t>)</a:t>
            </a:r>
          </a:p>
          <a:p>
            <a:r>
              <a:rPr lang="en-US" sz="1400" dirty="0" err="1">
                <a:latin typeface="Consolas" panose="020B0609020204030204" pitchFamily="49" charset="0"/>
              </a:rPr>
              <a:t>cv_df_ngram</a:t>
            </a:r>
            <a:r>
              <a:rPr lang="en-US" sz="1400" dirty="0">
                <a:latin typeface="Consolas" panose="020B0609020204030204" pitchFamily="49" charset="0"/>
              </a:rPr>
              <a:t> = </a:t>
            </a:r>
            <a:r>
              <a:rPr lang="en-US" sz="1400" dirty="0" err="1">
                <a:latin typeface="Consolas" panose="020B0609020204030204" pitchFamily="49" charset="0"/>
              </a:rPr>
              <a:t>cvModel_ngram.transform</a:t>
            </a:r>
            <a:r>
              <a:rPr lang="en-US" sz="1400" dirty="0">
                <a:latin typeface="Consolas" panose="020B0609020204030204" pitchFamily="49" charset="0"/>
              </a:rPr>
              <a:t>(</a:t>
            </a:r>
            <a:r>
              <a:rPr lang="en-US" sz="1400" dirty="0" err="1">
                <a:latin typeface="Consolas" panose="020B0609020204030204" pitchFamily="49" charset="0"/>
              </a:rPr>
              <a:t>add_ngram</a:t>
            </a:r>
            <a:r>
              <a:rPr lang="en-US" sz="1400" dirty="0">
                <a:latin typeface="Consolas" panose="020B0609020204030204" pitchFamily="49" charset="0"/>
              </a:rPr>
              <a:t>)</a:t>
            </a:r>
          </a:p>
          <a:p>
            <a:r>
              <a:rPr lang="en-US" sz="1400" dirty="0" err="1">
                <a:latin typeface="Consolas" panose="020B0609020204030204" pitchFamily="49" charset="0"/>
              </a:rPr>
              <a:t>idf_ngram</a:t>
            </a:r>
            <a:r>
              <a:rPr lang="en-US" sz="1400" dirty="0">
                <a:latin typeface="Consolas" panose="020B0609020204030204" pitchFamily="49" charset="0"/>
              </a:rPr>
              <a:t> = </a:t>
            </a:r>
            <a:r>
              <a:rPr lang="en-US" sz="1400" b="1" dirty="0">
                <a:latin typeface="Consolas" panose="020B0609020204030204" pitchFamily="49" charset="0"/>
              </a:rPr>
              <a:t>IDF</a:t>
            </a:r>
            <a:r>
              <a:rPr lang="en-US" sz="1400" dirty="0">
                <a:latin typeface="Consolas" panose="020B0609020204030204" pitchFamily="49" charset="0"/>
              </a:rPr>
              <a:t>().</a:t>
            </a:r>
            <a:r>
              <a:rPr lang="en-US" sz="1400" dirty="0" err="1">
                <a:latin typeface="Consolas" panose="020B0609020204030204" pitchFamily="49" charset="0"/>
              </a:rPr>
              <a:t>setInputCol</a:t>
            </a:r>
            <a:r>
              <a:rPr lang="en-US" sz="1400" dirty="0">
                <a:latin typeface="Consolas" panose="020B0609020204030204" pitchFamily="49" charset="0"/>
              </a:rPr>
              <a:t>('</a:t>
            </a:r>
            <a:r>
              <a:rPr lang="en-US" sz="1400" dirty="0" err="1">
                <a:latin typeface="Consolas" panose="020B0609020204030204" pitchFamily="49" charset="0"/>
              </a:rPr>
              <a:t>tf_ngram</a:t>
            </a:r>
            <a:r>
              <a:rPr lang="en-US" sz="1400" dirty="0">
                <a:latin typeface="Consolas" panose="020B0609020204030204" pitchFamily="49" charset="0"/>
              </a:rPr>
              <a:t>').</a:t>
            </a:r>
            <a:r>
              <a:rPr lang="en-US" sz="1400" dirty="0" err="1">
                <a:latin typeface="Consolas" panose="020B0609020204030204" pitchFamily="49" charset="0"/>
              </a:rPr>
              <a:t>setOutputCol</a:t>
            </a:r>
            <a:r>
              <a:rPr lang="en-US" sz="1400" dirty="0">
                <a:latin typeface="Consolas" panose="020B0609020204030204" pitchFamily="49" charset="0"/>
              </a:rPr>
              <a:t>('</a:t>
            </a:r>
            <a:r>
              <a:rPr lang="en-US" sz="1400" dirty="0" err="1">
                <a:latin typeface="Consolas" panose="020B0609020204030204" pitchFamily="49" charset="0"/>
              </a:rPr>
              <a:t>tfidf_ngram</a:t>
            </a:r>
            <a:r>
              <a:rPr lang="en-US" sz="1400" dirty="0">
                <a:latin typeface="Consolas" panose="020B0609020204030204" pitchFamily="49" charset="0"/>
              </a:rPr>
              <a:t>’)</a:t>
            </a:r>
          </a:p>
          <a:p>
            <a:r>
              <a:rPr lang="en-US" sz="1400" dirty="0" err="1">
                <a:latin typeface="Consolas" panose="020B0609020204030204" pitchFamily="49" charset="0"/>
              </a:rPr>
              <a:t>tfidfModel_ngram</a:t>
            </a:r>
            <a:r>
              <a:rPr lang="en-US" sz="1400" dirty="0">
                <a:latin typeface="Consolas" panose="020B0609020204030204" pitchFamily="49" charset="0"/>
              </a:rPr>
              <a:t> = </a:t>
            </a:r>
            <a:r>
              <a:rPr lang="en-US" sz="1400" dirty="0" err="1">
                <a:latin typeface="Consolas" panose="020B0609020204030204" pitchFamily="49" charset="0"/>
              </a:rPr>
              <a:t>idf_ngram.fit</a:t>
            </a:r>
            <a:r>
              <a:rPr lang="en-US" sz="1400" dirty="0">
                <a:latin typeface="Consolas" panose="020B0609020204030204" pitchFamily="49" charset="0"/>
              </a:rPr>
              <a:t>(</a:t>
            </a:r>
            <a:r>
              <a:rPr lang="en-US" sz="1400" dirty="0" err="1">
                <a:latin typeface="Consolas" panose="020B0609020204030204" pitchFamily="49" charset="0"/>
              </a:rPr>
              <a:t>cv_df_ngram</a:t>
            </a:r>
            <a:r>
              <a:rPr lang="en-US" sz="1400" dirty="0">
                <a:latin typeface="Consolas" panose="020B0609020204030204" pitchFamily="49" charset="0"/>
              </a:rPr>
              <a:t>)</a:t>
            </a:r>
          </a:p>
          <a:p>
            <a:r>
              <a:rPr lang="en-US" sz="1400" dirty="0" err="1">
                <a:latin typeface="Consolas" panose="020B0609020204030204" pitchFamily="49" charset="0"/>
              </a:rPr>
              <a:t>tfidf_df_ngram</a:t>
            </a:r>
            <a:r>
              <a:rPr lang="en-US" sz="1400" dirty="0">
                <a:latin typeface="Consolas" panose="020B0609020204030204" pitchFamily="49" charset="0"/>
              </a:rPr>
              <a:t> = </a:t>
            </a:r>
            <a:r>
              <a:rPr lang="en-US" sz="1400" dirty="0" err="1">
                <a:latin typeface="Consolas" panose="020B0609020204030204" pitchFamily="49" charset="0"/>
              </a:rPr>
              <a:t>tfidfModel_ngram.transform</a:t>
            </a:r>
            <a:r>
              <a:rPr lang="en-US" sz="1400" dirty="0">
                <a:latin typeface="Consolas" panose="020B0609020204030204" pitchFamily="49" charset="0"/>
              </a:rPr>
              <a:t>(</a:t>
            </a:r>
            <a:r>
              <a:rPr lang="en-US" sz="1400" dirty="0" err="1">
                <a:latin typeface="Consolas" panose="020B0609020204030204" pitchFamily="49" charset="0"/>
              </a:rPr>
              <a:t>cv_df_ngram</a:t>
            </a:r>
            <a:r>
              <a:rPr lang="en-US" sz="1400" dirty="0">
                <a:latin typeface="Consolas" panose="020B0609020204030204" pitchFamily="49" charset="0"/>
              </a:rPr>
              <a:t>)</a:t>
            </a:r>
          </a:p>
          <a:p>
            <a:r>
              <a:rPr lang="en-US" sz="1400" dirty="0" err="1">
                <a:latin typeface="Consolas" panose="020B0609020204030204" pitchFamily="49" charset="0"/>
              </a:rPr>
              <a:t>splits_ngram</a:t>
            </a:r>
            <a:r>
              <a:rPr lang="en-US" sz="1400" dirty="0">
                <a:latin typeface="Consolas" panose="020B0609020204030204" pitchFamily="49" charset="0"/>
              </a:rPr>
              <a:t> = </a:t>
            </a:r>
            <a:r>
              <a:rPr lang="en-US" sz="1400" dirty="0" err="1">
                <a:latin typeface="Consolas" panose="020B0609020204030204" pitchFamily="49" charset="0"/>
              </a:rPr>
              <a:t>tfidf_df_ngram.select</a:t>
            </a:r>
            <a:r>
              <a:rPr lang="en-US" sz="1400" dirty="0">
                <a:latin typeface="Consolas" panose="020B0609020204030204" pitchFamily="49" charset="0"/>
              </a:rPr>
              <a:t>(['</a:t>
            </a:r>
            <a:r>
              <a:rPr lang="en-US" sz="1400" dirty="0" err="1">
                <a:latin typeface="Consolas" panose="020B0609020204030204" pitchFamily="49" charset="0"/>
              </a:rPr>
              <a:t>tfidf_ngram</a:t>
            </a:r>
            <a:r>
              <a:rPr lang="en-US" sz="1400" dirty="0">
                <a:latin typeface="Consolas" panose="020B0609020204030204" pitchFamily="49" charset="0"/>
              </a:rPr>
              <a:t>’, 						'label']).</a:t>
            </a:r>
            <a:r>
              <a:rPr lang="en-US" sz="1400" dirty="0" err="1">
                <a:latin typeface="Consolas" panose="020B0609020204030204" pitchFamily="49" charset="0"/>
              </a:rPr>
              <a:t>randomSplit</a:t>
            </a:r>
            <a:r>
              <a:rPr lang="en-US" sz="1400" dirty="0">
                <a:latin typeface="Consolas" panose="020B0609020204030204" pitchFamily="49" charset="0"/>
              </a:rPr>
              <a:t>([0.8,0.2] ,seed=123)</a:t>
            </a:r>
          </a:p>
          <a:p>
            <a:endParaRPr lang="en-US" sz="1400" dirty="0">
              <a:latin typeface="Consolas" panose="020B0609020204030204" pitchFamily="49" charset="0"/>
            </a:endParaRPr>
          </a:p>
          <a:p>
            <a:r>
              <a:rPr lang="en-US" sz="1400" dirty="0" err="1">
                <a:latin typeface="Consolas" panose="020B0609020204030204" pitchFamily="49" charset="0"/>
              </a:rPr>
              <a:t>train_lb_ngram</a:t>
            </a:r>
            <a:r>
              <a:rPr lang="en-US" sz="1400" dirty="0">
                <a:latin typeface="Consolas" panose="020B0609020204030204" pitchFamily="49" charset="0"/>
              </a:rPr>
              <a:t> = </a:t>
            </a:r>
            <a:r>
              <a:rPr lang="en-US" sz="1400" dirty="0" err="1">
                <a:latin typeface="Consolas" panose="020B0609020204030204" pitchFamily="49" charset="0"/>
              </a:rPr>
              <a:t>splits_ngram</a:t>
            </a:r>
            <a:r>
              <a:rPr lang="en-US" sz="1400" dirty="0">
                <a:latin typeface="Consolas" panose="020B0609020204030204" pitchFamily="49" charset="0"/>
              </a:rPr>
              <a:t>[0].</a:t>
            </a:r>
            <a:r>
              <a:rPr lang="en-US" sz="1400" dirty="0" err="1">
                <a:latin typeface="Consolas" panose="020B0609020204030204" pitchFamily="49" charset="0"/>
              </a:rPr>
              <a:t>rdd.map</a:t>
            </a:r>
            <a:r>
              <a:rPr lang="en-US" sz="1400" dirty="0">
                <a:latin typeface="Consolas" panose="020B0609020204030204" pitchFamily="49" charset="0"/>
              </a:rPr>
              <a:t>(lambda row: </a:t>
            </a:r>
            <a:r>
              <a:rPr lang="en-US" sz="1400" dirty="0" err="1">
                <a:latin typeface="Consolas" panose="020B0609020204030204" pitchFamily="49" charset="0"/>
              </a:rPr>
              <a:t>LabeledPoint</a:t>
            </a:r>
            <a:r>
              <a:rPr lang="en-US" sz="1400" dirty="0">
                <a:latin typeface="Consolas" panose="020B0609020204030204" pitchFamily="49" charset="0"/>
              </a:rPr>
              <a:t>(row[1], 					    </a:t>
            </a:r>
            <a:r>
              <a:rPr lang="en-US" sz="1400" dirty="0" err="1">
                <a:latin typeface="Consolas" panose="020B0609020204030204" pitchFamily="49" charset="0"/>
              </a:rPr>
              <a:t>MLLibVectors.fromML</a:t>
            </a:r>
            <a:r>
              <a:rPr lang="en-US" sz="1400" dirty="0">
                <a:latin typeface="Consolas" panose="020B0609020204030204" pitchFamily="49" charset="0"/>
              </a:rPr>
              <a:t>(row[0])))</a:t>
            </a:r>
          </a:p>
          <a:p>
            <a:r>
              <a:rPr lang="en-US" sz="1400" dirty="0" err="1">
                <a:latin typeface="Consolas" panose="020B0609020204030204" pitchFamily="49" charset="0"/>
              </a:rPr>
              <a:t>test_lb_ngram</a:t>
            </a:r>
            <a:r>
              <a:rPr lang="en-US" sz="1400" dirty="0">
                <a:latin typeface="Consolas" panose="020B0609020204030204" pitchFamily="49" charset="0"/>
              </a:rPr>
              <a:t> = </a:t>
            </a:r>
            <a:r>
              <a:rPr lang="en-US" sz="1400" dirty="0" err="1">
                <a:latin typeface="Consolas" panose="020B0609020204030204" pitchFamily="49" charset="0"/>
              </a:rPr>
              <a:t>splits_ngram</a:t>
            </a:r>
            <a:r>
              <a:rPr lang="en-US" sz="1400" dirty="0">
                <a:latin typeface="Consolas" panose="020B0609020204030204" pitchFamily="49" charset="0"/>
              </a:rPr>
              <a:t>[1].</a:t>
            </a:r>
            <a:r>
              <a:rPr lang="en-US" sz="1400" dirty="0" err="1">
                <a:latin typeface="Consolas" panose="020B0609020204030204" pitchFamily="49" charset="0"/>
              </a:rPr>
              <a:t>rdd.map</a:t>
            </a:r>
            <a:r>
              <a:rPr lang="en-US" sz="1400" dirty="0">
                <a:latin typeface="Consolas" panose="020B0609020204030204" pitchFamily="49" charset="0"/>
              </a:rPr>
              <a:t>(lambda row: </a:t>
            </a:r>
            <a:r>
              <a:rPr lang="en-US" sz="1400" dirty="0" err="1">
                <a:latin typeface="Consolas" panose="020B0609020204030204" pitchFamily="49" charset="0"/>
              </a:rPr>
              <a:t>LabeledPoint</a:t>
            </a:r>
            <a:r>
              <a:rPr lang="en-US" sz="1400" dirty="0">
                <a:latin typeface="Consolas" panose="020B0609020204030204" pitchFamily="49" charset="0"/>
              </a:rPr>
              <a:t>(row[1], 					   </a:t>
            </a:r>
            <a:r>
              <a:rPr lang="en-US" sz="1400" dirty="0" err="1">
                <a:latin typeface="Consolas" panose="020B0609020204030204" pitchFamily="49" charset="0"/>
              </a:rPr>
              <a:t>MLLibVectors.fromML</a:t>
            </a:r>
            <a:r>
              <a:rPr lang="en-US" sz="1400" dirty="0">
                <a:latin typeface="Consolas" panose="020B0609020204030204" pitchFamily="49" charset="0"/>
              </a:rPr>
              <a:t>(row[0])))</a:t>
            </a:r>
          </a:p>
          <a:p>
            <a:endParaRPr lang="en-US" sz="1400" dirty="0">
              <a:latin typeface="Consolas" panose="020B0609020204030204" pitchFamily="49" charset="0"/>
            </a:endParaRPr>
          </a:p>
          <a:p>
            <a:r>
              <a:rPr lang="en-US" sz="1400" dirty="0" err="1">
                <a:latin typeface="Consolas" panose="020B0609020204030204" pitchFamily="49" charset="0"/>
              </a:rPr>
              <a:t>svm</a:t>
            </a:r>
            <a:r>
              <a:rPr lang="en-US" sz="1400" dirty="0">
                <a:latin typeface="Consolas" panose="020B0609020204030204" pitchFamily="49" charset="0"/>
              </a:rPr>
              <a:t> = </a:t>
            </a:r>
            <a:r>
              <a:rPr lang="en-US" sz="1400" b="1" dirty="0" err="1">
                <a:latin typeface="Consolas" panose="020B0609020204030204" pitchFamily="49" charset="0"/>
              </a:rPr>
              <a:t>SVMWithSGD</a:t>
            </a:r>
            <a:r>
              <a:rPr lang="en-US" sz="1400" dirty="0" err="1">
                <a:latin typeface="Consolas" panose="020B0609020204030204" pitchFamily="49" charset="0"/>
              </a:rPr>
              <a:t>.train</a:t>
            </a:r>
            <a:r>
              <a:rPr lang="en-US" sz="1400" dirty="0">
                <a:latin typeface="Consolas" panose="020B0609020204030204" pitchFamily="49" charset="0"/>
              </a:rPr>
              <a:t>(</a:t>
            </a:r>
            <a:r>
              <a:rPr lang="en-US" sz="1400" dirty="0" err="1">
                <a:latin typeface="Consolas" panose="020B0609020204030204" pitchFamily="49" charset="0"/>
              </a:rPr>
              <a:t>train_lb_ngram</a:t>
            </a:r>
            <a:r>
              <a:rPr lang="en-US" sz="1400" dirty="0">
                <a:latin typeface="Consolas" panose="020B0609020204030204" pitchFamily="49" charset="0"/>
              </a:rPr>
              <a:t>, </a:t>
            </a:r>
            <a:r>
              <a:rPr lang="en-US" sz="1400" dirty="0" err="1">
                <a:latin typeface="Consolas" panose="020B0609020204030204" pitchFamily="49" charset="0"/>
              </a:rPr>
              <a:t>numIterations</a:t>
            </a:r>
            <a:r>
              <a:rPr lang="en-US" sz="1400" dirty="0">
                <a:latin typeface="Consolas" panose="020B0609020204030204" pitchFamily="49" charset="0"/>
              </a:rPr>
              <a:t>=50, </a:t>
            </a:r>
            <a:r>
              <a:rPr lang="en-US" sz="1400" dirty="0" err="1">
                <a:latin typeface="Consolas" panose="020B0609020204030204" pitchFamily="49" charset="0"/>
              </a:rPr>
              <a:t>regParam</a:t>
            </a:r>
            <a:r>
              <a:rPr lang="en-US" sz="1400" dirty="0">
                <a:latin typeface="Consolas" panose="020B0609020204030204" pitchFamily="49" charset="0"/>
              </a:rPr>
              <a:t>=0.3)</a:t>
            </a:r>
          </a:p>
        </p:txBody>
      </p:sp>
      <p:sp>
        <p:nvSpPr>
          <p:cNvPr id="13" name="Footer Placeholder 2">
            <a:extLst>
              <a:ext uri="{FF2B5EF4-FFF2-40B4-BE49-F238E27FC236}">
                <a16:creationId xmlns:a16="http://schemas.microsoft.com/office/drawing/2014/main" id="{9B46D041-31F3-4C91-86D4-B9475BE24B2F}"/>
              </a:ext>
            </a:extLst>
          </p:cNvPr>
          <p:cNvSpPr>
            <a:spLocks noGrp="1"/>
          </p:cNvSpPr>
          <p:nvPr>
            <p:ph type="ftr" sz="quarter" idx="11"/>
          </p:nvPr>
        </p:nvSpPr>
        <p:spPr>
          <a:xfrm>
            <a:off x="5200869" y="6042249"/>
            <a:ext cx="4114800" cy="365125"/>
          </a:xfrm>
        </p:spPr>
        <p:txBody>
          <a:bodyPr/>
          <a:lstStyle/>
          <a:p>
            <a:r>
              <a:rPr lang="en-US" dirty="0"/>
              <a:t>Check GitHub for details</a:t>
            </a:r>
          </a:p>
        </p:txBody>
      </p:sp>
    </p:spTree>
    <p:extLst>
      <p:ext uri="{BB962C8B-B14F-4D97-AF65-F5344CB8AC3E}">
        <p14:creationId xmlns:p14="http://schemas.microsoft.com/office/powerpoint/2010/main" val="262289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lstStyle/>
          <a:p>
            <a:r>
              <a:rPr lang="en-US" sz="3600" b="1" dirty="0">
                <a:solidFill>
                  <a:schemeClr val="tx1">
                    <a:lumMod val="75000"/>
                    <a:lumOff val="25000"/>
                  </a:schemeClr>
                </a:solidFill>
              </a:rPr>
              <a:t>Key takeaways and open points</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10324446" y="95439"/>
            <a:ext cx="1776154" cy="707886"/>
            <a:chOff x="838200" y="1113293"/>
            <a:chExt cx="1729863"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1"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6</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338157" cy="510593"/>
            </a:xfrm>
            <a:prstGeom prst="rect">
              <a:avLst/>
            </a:prstGeom>
            <a:noFill/>
          </p:spPr>
          <p:txBody>
            <a:bodyPr wrap="none" rtlCol="0">
              <a:spAutoFit/>
            </a:bodyPr>
            <a:lstStyle/>
            <a:p>
              <a:r>
                <a:rPr lang="en-US" sz="2400" dirty="0">
                  <a:solidFill>
                    <a:schemeClr val="tx1">
                      <a:lumMod val="75000"/>
                      <a:lumOff val="25000"/>
                    </a:schemeClr>
                  </a:solidFill>
                </a:rPr>
                <a:t>Summary</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E5FEC3FC-4952-4FED-A779-2D3E1A1A467E}"/>
              </a:ext>
            </a:extLst>
          </p:cNvPr>
          <p:cNvSpPr txBox="1">
            <a:spLocks/>
          </p:cNvSpPr>
          <p:nvPr/>
        </p:nvSpPr>
        <p:spPr>
          <a:xfrm>
            <a:off x="9143997" y="3881852"/>
            <a:ext cx="2940392" cy="892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8" name="Title 1">
            <a:extLst>
              <a:ext uri="{FF2B5EF4-FFF2-40B4-BE49-F238E27FC236}">
                <a16:creationId xmlns:a16="http://schemas.microsoft.com/office/drawing/2014/main" id="{C852866D-C0EF-4416-A36B-73F0D7B6E896}"/>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Naïve Bayes – simple yet well performing model</a:t>
            </a:r>
          </a:p>
        </p:txBody>
      </p:sp>
      <p:sp>
        <p:nvSpPr>
          <p:cNvPr id="9" name="Rectangle: Rounded Corners 8">
            <a:extLst>
              <a:ext uri="{FF2B5EF4-FFF2-40B4-BE49-F238E27FC236}">
                <a16:creationId xmlns:a16="http://schemas.microsoft.com/office/drawing/2014/main" id="{5647535D-36C1-49D1-B791-E14C9BBDE0BF}"/>
              </a:ext>
            </a:extLst>
          </p:cNvPr>
          <p:cNvSpPr/>
          <p:nvPr/>
        </p:nvSpPr>
        <p:spPr>
          <a:xfrm>
            <a:off x="838200" y="1824812"/>
            <a:ext cx="4912360" cy="442743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b="1" dirty="0">
                <a:solidFill>
                  <a:schemeClr val="bg1"/>
                </a:solidFill>
              </a:rPr>
              <a:t>Apache Spark </a:t>
            </a:r>
            <a:r>
              <a:rPr lang="en-US" dirty="0">
                <a:solidFill>
                  <a:schemeClr val="bg1"/>
                </a:solidFill>
              </a:rPr>
              <a:t>performance in combination with </a:t>
            </a:r>
            <a:r>
              <a:rPr lang="en-US" b="1" dirty="0">
                <a:solidFill>
                  <a:schemeClr val="bg1"/>
                </a:solidFill>
              </a:rPr>
              <a:t>AWS Spot Instances </a:t>
            </a:r>
            <a:r>
              <a:rPr lang="en-US" dirty="0">
                <a:solidFill>
                  <a:schemeClr val="bg1"/>
                </a:solidFill>
              </a:rPr>
              <a:t>cost efficiency makes distributed computing easy and accessible for prototyping on big datasets.</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Usage of </a:t>
            </a:r>
            <a:r>
              <a:rPr lang="en-US" b="1" dirty="0">
                <a:solidFill>
                  <a:schemeClr val="bg1"/>
                </a:solidFill>
              </a:rPr>
              <a:t>sparse</a:t>
            </a:r>
            <a:r>
              <a:rPr lang="en-US" dirty="0">
                <a:solidFill>
                  <a:schemeClr val="bg1"/>
                </a:solidFill>
              </a:rPr>
              <a:t> vector representation improve model training time.</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b="1" dirty="0">
                <a:solidFill>
                  <a:schemeClr val="bg1"/>
                </a:solidFill>
              </a:rPr>
              <a:t>Naïve Bayes </a:t>
            </a:r>
            <a:r>
              <a:rPr lang="en-US" dirty="0">
                <a:solidFill>
                  <a:schemeClr val="bg1"/>
                </a:solidFill>
              </a:rPr>
              <a:t>– extensively used for documents classification and disease prediction. Relatively easy to implement and scale.</a:t>
            </a:r>
          </a:p>
        </p:txBody>
      </p:sp>
      <p:sp>
        <p:nvSpPr>
          <p:cNvPr id="10" name="Rectangle: Rounded Corners 9">
            <a:extLst>
              <a:ext uri="{FF2B5EF4-FFF2-40B4-BE49-F238E27FC236}">
                <a16:creationId xmlns:a16="http://schemas.microsoft.com/office/drawing/2014/main" id="{61779A97-4285-4CDE-8B27-3292D8F92FA0}"/>
              </a:ext>
            </a:extLst>
          </p:cNvPr>
          <p:cNvSpPr/>
          <p:nvPr/>
        </p:nvSpPr>
        <p:spPr>
          <a:xfrm>
            <a:off x="6441440" y="1768932"/>
            <a:ext cx="4912360" cy="442743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dirty="0">
                <a:solidFill>
                  <a:schemeClr val="bg1"/>
                </a:solidFill>
              </a:rPr>
              <a:t>Use </a:t>
            </a:r>
            <a:r>
              <a:rPr lang="en-US" b="1" dirty="0">
                <a:solidFill>
                  <a:schemeClr val="bg1"/>
                </a:solidFill>
              </a:rPr>
              <a:t>compute optimized instances </a:t>
            </a:r>
            <a:r>
              <a:rPr lang="en-US" dirty="0">
                <a:solidFill>
                  <a:schemeClr val="bg1"/>
                </a:solidFill>
              </a:rPr>
              <a:t>to run your Spark cluster rather then general use machines.</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b="1" dirty="0">
                <a:solidFill>
                  <a:schemeClr val="bg1"/>
                </a:solidFill>
              </a:rPr>
              <a:t>Additional preprocessing </a:t>
            </a:r>
            <a:r>
              <a:rPr lang="en-US" dirty="0">
                <a:solidFill>
                  <a:schemeClr val="bg1"/>
                </a:solidFill>
              </a:rPr>
              <a:t>will improve model in term of its accuracy. Use more information from </a:t>
            </a:r>
            <a:r>
              <a:rPr lang="en-US" b="1" dirty="0">
                <a:solidFill>
                  <a:schemeClr val="bg1"/>
                </a:solidFill>
              </a:rPr>
              <a:t>metadata</a:t>
            </a:r>
            <a:r>
              <a:rPr lang="en-US" dirty="0">
                <a:solidFill>
                  <a:schemeClr val="bg1"/>
                </a:solidFill>
              </a:rPr>
              <a:t>. Use </a:t>
            </a:r>
            <a:r>
              <a:rPr lang="en-US" b="1" dirty="0">
                <a:solidFill>
                  <a:schemeClr val="bg1"/>
                </a:solidFill>
              </a:rPr>
              <a:t>stemming</a:t>
            </a:r>
            <a:r>
              <a:rPr lang="en-US" dirty="0">
                <a:solidFill>
                  <a:schemeClr val="bg1"/>
                </a:solidFill>
              </a:rPr>
              <a:t> within text augmentation steps.</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Extraction of the topics using </a:t>
            </a:r>
            <a:r>
              <a:rPr lang="en-US" b="1" dirty="0">
                <a:solidFill>
                  <a:schemeClr val="bg1"/>
                </a:solidFill>
              </a:rPr>
              <a:t>LDA</a:t>
            </a:r>
            <a:r>
              <a:rPr lang="en-US" dirty="0">
                <a:solidFill>
                  <a:schemeClr val="bg1"/>
                </a:solidFill>
              </a:rPr>
              <a:t> before fitting the model will reduce dimensionality and improve learning time.</a:t>
            </a:r>
          </a:p>
        </p:txBody>
      </p:sp>
      <p:sp>
        <p:nvSpPr>
          <p:cNvPr id="3" name="Oval 2">
            <a:extLst>
              <a:ext uri="{FF2B5EF4-FFF2-40B4-BE49-F238E27FC236}">
                <a16:creationId xmlns:a16="http://schemas.microsoft.com/office/drawing/2014/main" id="{E9EFE9B8-50CA-4129-ADBE-A6B96C783B23}"/>
              </a:ext>
            </a:extLst>
          </p:cNvPr>
          <p:cNvSpPr/>
          <p:nvPr/>
        </p:nvSpPr>
        <p:spPr>
          <a:xfrm>
            <a:off x="4866640" y="1998085"/>
            <a:ext cx="386080" cy="386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518CDA-B54F-4598-B484-629063F0E8D9}"/>
              </a:ext>
            </a:extLst>
          </p:cNvPr>
          <p:cNvSpPr/>
          <p:nvPr/>
        </p:nvSpPr>
        <p:spPr>
          <a:xfrm>
            <a:off x="10433518" y="1966442"/>
            <a:ext cx="386080" cy="386080"/>
          </a:xfrm>
          <a:prstGeom prst="ellipse">
            <a:avLst/>
          </a:prstGeom>
          <a:solidFill>
            <a:srgbClr val="F0E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831FFDE-7173-48E8-90AE-E87D99F7B93E}"/>
              </a:ext>
            </a:extLst>
          </p:cNvPr>
          <p:cNvSpPr/>
          <p:nvPr/>
        </p:nvSpPr>
        <p:spPr>
          <a:xfrm>
            <a:off x="4963160" y="6357621"/>
            <a:ext cx="386080" cy="386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3A885EC-0F2D-4E40-8CA3-EB4A4C1B15E3}"/>
              </a:ext>
            </a:extLst>
          </p:cNvPr>
          <p:cNvSpPr txBox="1">
            <a:spLocks/>
          </p:cNvSpPr>
          <p:nvPr/>
        </p:nvSpPr>
        <p:spPr>
          <a:xfrm>
            <a:off x="5349240" y="6327030"/>
            <a:ext cx="76708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tx1">
                    <a:lumMod val="75000"/>
                    <a:lumOff val="25000"/>
                  </a:schemeClr>
                </a:solidFill>
              </a:rPr>
              <a:t>Done</a:t>
            </a:r>
          </a:p>
        </p:txBody>
      </p:sp>
      <p:sp>
        <p:nvSpPr>
          <p:cNvPr id="15" name="Oval 14">
            <a:extLst>
              <a:ext uri="{FF2B5EF4-FFF2-40B4-BE49-F238E27FC236}">
                <a16:creationId xmlns:a16="http://schemas.microsoft.com/office/drawing/2014/main" id="{7C8EDE13-9D62-46F3-B998-782C7A02232E}"/>
              </a:ext>
            </a:extLst>
          </p:cNvPr>
          <p:cNvSpPr/>
          <p:nvPr/>
        </p:nvSpPr>
        <p:spPr>
          <a:xfrm>
            <a:off x="6096000" y="6358665"/>
            <a:ext cx="386080" cy="386080"/>
          </a:xfrm>
          <a:prstGeom prst="ellipse">
            <a:avLst/>
          </a:prstGeom>
          <a:solidFill>
            <a:srgbClr val="F0E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11319C34-F2BA-4AD1-BBB0-0A836CA6B587}"/>
              </a:ext>
            </a:extLst>
          </p:cNvPr>
          <p:cNvSpPr txBox="1">
            <a:spLocks/>
          </p:cNvSpPr>
          <p:nvPr/>
        </p:nvSpPr>
        <p:spPr>
          <a:xfrm>
            <a:off x="6527800" y="6334540"/>
            <a:ext cx="145796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tx1">
                    <a:lumMod val="75000"/>
                    <a:lumOff val="25000"/>
                  </a:schemeClr>
                </a:solidFill>
              </a:rPr>
              <a:t>Could be done</a:t>
            </a:r>
          </a:p>
        </p:txBody>
      </p:sp>
    </p:spTree>
    <p:extLst>
      <p:ext uri="{BB962C8B-B14F-4D97-AF65-F5344CB8AC3E}">
        <p14:creationId xmlns:p14="http://schemas.microsoft.com/office/powerpoint/2010/main" val="2295611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Znalezione obrazy dla zapytania question mark">
            <a:extLst>
              <a:ext uri="{FF2B5EF4-FFF2-40B4-BE49-F238E27FC236}">
                <a16:creationId xmlns:a16="http://schemas.microsoft.com/office/drawing/2014/main" id="{8EEB2620-1AC8-466F-AB46-33B9E98D96F8}"/>
              </a:ext>
            </a:extLst>
          </p:cNvPr>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t="5711" b="3520"/>
          <a:stretch/>
        </p:blipFill>
        <p:spPr bwMode="auto">
          <a:xfrm>
            <a:off x="4459361" y="562062"/>
            <a:ext cx="3608837" cy="57338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8429B5-6C00-4C2E-85A6-370E8A7550DA}"/>
              </a:ext>
            </a:extLst>
          </p:cNvPr>
          <p:cNvSpPr>
            <a:spLocks noGrp="1"/>
          </p:cNvSpPr>
          <p:nvPr>
            <p:ph type="title"/>
          </p:nvPr>
        </p:nvSpPr>
        <p:spPr>
          <a:xfrm>
            <a:off x="838199" y="1759537"/>
            <a:ext cx="10515600" cy="748772"/>
          </a:xfrm>
        </p:spPr>
        <p:txBody>
          <a:bodyPr/>
          <a:lstStyle/>
          <a:p>
            <a:pPr algn="ctr"/>
            <a:r>
              <a:rPr lang="en-US" b="1" dirty="0">
                <a:solidFill>
                  <a:schemeClr val="bg2">
                    <a:lumMod val="25000"/>
                  </a:schemeClr>
                </a:solidFill>
              </a:rPr>
              <a:t>Q&amp;A</a:t>
            </a:r>
          </a:p>
        </p:txBody>
      </p:sp>
    </p:spTree>
    <p:extLst>
      <p:ext uri="{BB962C8B-B14F-4D97-AF65-F5344CB8AC3E}">
        <p14:creationId xmlns:p14="http://schemas.microsoft.com/office/powerpoint/2010/main" val="170763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D974-4E1F-4CF9-85C6-A83249866395}"/>
              </a:ext>
            </a:extLst>
          </p:cNvPr>
          <p:cNvSpPr>
            <a:spLocks noGrp="1"/>
          </p:cNvSpPr>
          <p:nvPr>
            <p:ph type="title"/>
          </p:nvPr>
        </p:nvSpPr>
        <p:spPr>
          <a:xfrm>
            <a:off x="838200" y="365126"/>
            <a:ext cx="10515600" cy="782965"/>
          </a:xfrm>
        </p:spPr>
        <p:txBody>
          <a:bodyPr>
            <a:normAutofit/>
          </a:bodyPr>
          <a:lstStyle/>
          <a:p>
            <a:r>
              <a:rPr lang="en-US" sz="3300" b="1" dirty="0">
                <a:solidFill>
                  <a:schemeClr val="tx1">
                    <a:lumMod val="75000"/>
                    <a:lumOff val="25000"/>
                  </a:schemeClr>
                </a:solidFill>
              </a:rPr>
              <a:t>Agenda</a:t>
            </a:r>
          </a:p>
        </p:txBody>
      </p:sp>
      <p:grpSp>
        <p:nvGrpSpPr>
          <p:cNvPr id="12" name="Group 11">
            <a:extLst>
              <a:ext uri="{FF2B5EF4-FFF2-40B4-BE49-F238E27FC236}">
                <a16:creationId xmlns:a16="http://schemas.microsoft.com/office/drawing/2014/main" id="{54CBD60D-3FB9-4190-998E-48735725D16A}"/>
              </a:ext>
            </a:extLst>
          </p:cNvPr>
          <p:cNvGrpSpPr/>
          <p:nvPr/>
        </p:nvGrpSpPr>
        <p:grpSpPr>
          <a:xfrm>
            <a:off x="838200" y="1541132"/>
            <a:ext cx="3339248" cy="1446550"/>
            <a:chOff x="838200" y="1113293"/>
            <a:chExt cx="3339248" cy="1446550"/>
          </a:xfrm>
        </p:grpSpPr>
        <p:sp>
          <p:nvSpPr>
            <p:cNvPr id="5" name="TextBox 4">
              <a:extLst>
                <a:ext uri="{FF2B5EF4-FFF2-40B4-BE49-F238E27FC236}">
                  <a16:creationId xmlns:a16="http://schemas.microsoft.com/office/drawing/2014/main" id="{8A6F376D-84D8-4D73-A7CC-85852B7DE3E7}"/>
                </a:ext>
              </a:extLst>
            </p:cNvPr>
            <p:cNvSpPr txBox="1"/>
            <p:nvPr/>
          </p:nvSpPr>
          <p:spPr>
            <a:xfrm>
              <a:off x="838200" y="1113293"/>
              <a:ext cx="756938" cy="1446550"/>
            </a:xfrm>
            <a:prstGeom prst="rect">
              <a:avLst/>
            </a:prstGeom>
            <a:noFill/>
          </p:spPr>
          <p:txBody>
            <a:bodyPr wrap="none" rtlCol="0">
              <a:spAutoFit/>
            </a:bodyPr>
            <a:lstStyle/>
            <a:p>
              <a:r>
                <a:rPr lang="en-US" sz="8800" dirty="0">
                  <a:ln w="19050">
                    <a:solidFill>
                      <a:schemeClr val="tx1">
                        <a:lumMod val="65000"/>
                        <a:lumOff val="35000"/>
                      </a:schemeClr>
                    </a:solidFill>
                  </a:ln>
                  <a:solidFill>
                    <a:schemeClr val="tx1">
                      <a:lumMod val="75000"/>
                      <a:lumOff val="25000"/>
                    </a:schemeClr>
                  </a:solidFill>
                </a:rPr>
                <a:t>1</a:t>
              </a:r>
            </a:p>
          </p:txBody>
        </p:sp>
        <p:sp>
          <p:nvSpPr>
            <p:cNvPr id="4" name="TextBox 3">
              <a:extLst>
                <a:ext uri="{FF2B5EF4-FFF2-40B4-BE49-F238E27FC236}">
                  <a16:creationId xmlns:a16="http://schemas.microsoft.com/office/drawing/2014/main" id="{AAA74CDB-6A12-4CE6-AFE0-2A2EBA6E5003}"/>
                </a:ext>
              </a:extLst>
            </p:cNvPr>
            <p:cNvSpPr txBox="1"/>
            <p:nvPr/>
          </p:nvSpPr>
          <p:spPr>
            <a:xfrm>
              <a:off x="1595138" y="1605735"/>
              <a:ext cx="2582310" cy="461665"/>
            </a:xfrm>
            <a:prstGeom prst="rect">
              <a:avLst/>
            </a:prstGeom>
            <a:noFill/>
          </p:spPr>
          <p:txBody>
            <a:bodyPr wrap="none" rtlCol="0">
              <a:spAutoFit/>
            </a:bodyPr>
            <a:lstStyle/>
            <a:p>
              <a:r>
                <a:rPr lang="en-US" sz="2400" dirty="0">
                  <a:solidFill>
                    <a:schemeClr val="tx1">
                      <a:lumMod val="75000"/>
                      <a:lumOff val="25000"/>
                    </a:schemeClr>
                  </a:solidFill>
                </a:rPr>
                <a:t>Problem statement</a:t>
              </a:r>
            </a:p>
          </p:txBody>
        </p:sp>
        <p:cxnSp>
          <p:nvCxnSpPr>
            <p:cNvPr id="7" name="Straight Connector 6">
              <a:extLst>
                <a:ext uri="{FF2B5EF4-FFF2-40B4-BE49-F238E27FC236}">
                  <a16:creationId xmlns:a16="http://schemas.microsoft.com/office/drawing/2014/main" id="{8F072EB9-4AAF-42BE-A221-94C493E78AD6}"/>
                </a:ext>
              </a:extLst>
            </p:cNvPr>
            <p:cNvCxnSpPr>
              <a:cxnSpLocks/>
            </p:cNvCxnSpPr>
            <p:nvPr/>
          </p:nvCxnSpPr>
          <p:spPr>
            <a:xfrm>
              <a:off x="1595138" y="1417740"/>
              <a:ext cx="0" cy="8724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63FCF75-AD64-4BE6-A0B7-FD89AE0F8244}"/>
              </a:ext>
            </a:extLst>
          </p:cNvPr>
          <p:cNvGrpSpPr/>
          <p:nvPr/>
        </p:nvGrpSpPr>
        <p:grpSpPr>
          <a:xfrm>
            <a:off x="8061129" y="3973980"/>
            <a:ext cx="2130904" cy="1446550"/>
            <a:chOff x="838200" y="1113293"/>
            <a:chExt cx="2130904" cy="1446550"/>
          </a:xfrm>
        </p:grpSpPr>
        <p:sp>
          <p:nvSpPr>
            <p:cNvPr id="20" name="TextBox 19">
              <a:extLst>
                <a:ext uri="{FF2B5EF4-FFF2-40B4-BE49-F238E27FC236}">
                  <a16:creationId xmlns:a16="http://schemas.microsoft.com/office/drawing/2014/main" id="{13A223D7-ED3A-4D77-B21C-1DC82E4B7D2A}"/>
                </a:ext>
              </a:extLst>
            </p:cNvPr>
            <p:cNvSpPr txBox="1"/>
            <p:nvPr/>
          </p:nvSpPr>
          <p:spPr>
            <a:xfrm>
              <a:off x="838200" y="1113293"/>
              <a:ext cx="756938" cy="1446550"/>
            </a:xfrm>
            <a:prstGeom prst="rect">
              <a:avLst/>
            </a:prstGeom>
            <a:noFill/>
          </p:spPr>
          <p:txBody>
            <a:bodyPr wrap="none" rtlCol="0">
              <a:spAutoFit/>
            </a:bodyPr>
            <a:lstStyle/>
            <a:p>
              <a:r>
                <a:rPr lang="en-US" sz="8800" dirty="0">
                  <a:ln w="19050">
                    <a:solidFill>
                      <a:schemeClr val="tx1">
                        <a:lumMod val="65000"/>
                        <a:lumOff val="35000"/>
                      </a:schemeClr>
                    </a:solidFill>
                  </a:ln>
                  <a:solidFill>
                    <a:schemeClr val="tx1">
                      <a:lumMod val="75000"/>
                      <a:lumOff val="25000"/>
                    </a:schemeClr>
                  </a:solidFill>
                </a:rPr>
                <a:t>6</a:t>
              </a:r>
            </a:p>
          </p:txBody>
        </p:sp>
        <p:sp>
          <p:nvSpPr>
            <p:cNvPr id="21" name="TextBox 20">
              <a:extLst>
                <a:ext uri="{FF2B5EF4-FFF2-40B4-BE49-F238E27FC236}">
                  <a16:creationId xmlns:a16="http://schemas.microsoft.com/office/drawing/2014/main" id="{AC151B28-6152-4FB7-8B88-D4F58B110AEA}"/>
                </a:ext>
              </a:extLst>
            </p:cNvPr>
            <p:cNvSpPr txBox="1"/>
            <p:nvPr/>
          </p:nvSpPr>
          <p:spPr>
            <a:xfrm>
              <a:off x="1595138" y="1605735"/>
              <a:ext cx="1373966" cy="461665"/>
            </a:xfrm>
            <a:prstGeom prst="rect">
              <a:avLst/>
            </a:prstGeom>
            <a:noFill/>
          </p:spPr>
          <p:txBody>
            <a:bodyPr wrap="none" rtlCol="0">
              <a:spAutoFit/>
            </a:bodyPr>
            <a:lstStyle/>
            <a:p>
              <a:r>
                <a:rPr lang="en-US" sz="2400" dirty="0">
                  <a:solidFill>
                    <a:schemeClr val="tx1">
                      <a:lumMod val="75000"/>
                      <a:lumOff val="25000"/>
                    </a:schemeClr>
                  </a:solidFill>
                </a:rPr>
                <a:t>Summary</a:t>
              </a:r>
            </a:p>
          </p:txBody>
        </p:sp>
        <p:cxnSp>
          <p:nvCxnSpPr>
            <p:cNvPr id="22" name="Straight Connector 21">
              <a:extLst>
                <a:ext uri="{FF2B5EF4-FFF2-40B4-BE49-F238E27FC236}">
                  <a16:creationId xmlns:a16="http://schemas.microsoft.com/office/drawing/2014/main" id="{7230AF75-8864-41E0-8C07-2EB9E77AE253}"/>
                </a:ext>
              </a:extLst>
            </p:cNvPr>
            <p:cNvCxnSpPr>
              <a:cxnSpLocks/>
            </p:cNvCxnSpPr>
            <p:nvPr/>
          </p:nvCxnSpPr>
          <p:spPr>
            <a:xfrm>
              <a:off x="1595138" y="1417740"/>
              <a:ext cx="0" cy="8724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168AEBD-2C2A-4F5B-BE36-14AEEE7EDE76}"/>
              </a:ext>
            </a:extLst>
          </p:cNvPr>
          <p:cNvGrpSpPr/>
          <p:nvPr/>
        </p:nvGrpSpPr>
        <p:grpSpPr>
          <a:xfrm>
            <a:off x="4623366" y="3970986"/>
            <a:ext cx="2540832" cy="1446550"/>
            <a:chOff x="838200" y="1113293"/>
            <a:chExt cx="2578142" cy="1446550"/>
          </a:xfrm>
        </p:grpSpPr>
        <p:sp>
          <p:nvSpPr>
            <p:cNvPr id="24" name="TextBox 23">
              <a:extLst>
                <a:ext uri="{FF2B5EF4-FFF2-40B4-BE49-F238E27FC236}">
                  <a16:creationId xmlns:a16="http://schemas.microsoft.com/office/drawing/2014/main" id="{00B5CA2F-C4CE-4EE2-82AE-E834EC2F8043}"/>
                </a:ext>
              </a:extLst>
            </p:cNvPr>
            <p:cNvSpPr txBox="1"/>
            <p:nvPr/>
          </p:nvSpPr>
          <p:spPr>
            <a:xfrm>
              <a:off x="838200" y="1113293"/>
              <a:ext cx="756938" cy="1446550"/>
            </a:xfrm>
            <a:prstGeom prst="rect">
              <a:avLst/>
            </a:prstGeom>
            <a:noFill/>
          </p:spPr>
          <p:txBody>
            <a:bodyPr wrap="none" rtlCol="0">
              <a:spAutoFit/>
            </a:bodyPr>
            <a:lstStyle/>
            <a:p>
              <a:r>
                <a:rPr lang="en-US" sz="8800" dirty="0">
                  <a:ln w="19050">
                    <a:solidFill>
                      <a:schemeClr val="tx1">
                        <a:lumMod val="65000"/>
                        <a:lumOff val="35000"/>
                      </a:schemeClr>
                    </a:solidFill>
                  </a:ln>
                  <a:solidFill>
                    <a:schemeClr val="tx1">
                      <a:lumMod val="75000"/>
                      <a:lumOff val="25000"/>
                    </a:schemeClr>
                  </a:solidFill>
                </a:rPr>
                <a:t>5</a:t>
              </a:r>
            </a:p>
          </p:txBody>
        </p:sp>
        <p:sp>
          <p:nvSpPr>
            <p:cNvPr id="25" name="TextBox 24">
              <a:extLst>
                <a:ext uri="{FF2B5EF4-FFF2-40B4-BE49-F238E27FC236}">
                  <a16:creationId xmlns:a16="http://schemas.microsoft.com/office/drawing/2014/main" id="{A9954B25-295D-40D1-9F25-F651B36B01B8}"/>
                </a:ext>
              </a:extLst>
            </p:cNvPr>
            <p:cNvSpPr txBox="1"/>
            <p:nvPr/>
          </p:nvSpPr>
          <p:spPr>
            <a:xfrm>
              <a:off x="1595138" y="1605735"/>
              <a:ext cx="1821204" cy="461665"/>
            </a:xfrm>
            <a:prstGeom prst="rect">
              <a:avLst/>
            </a:prstGeom>
            <a:noFill/>
          </p:spPr>
          <p:txBody>
            <a:bodyPr wrap="none" rtlCol="0">
              <a:spAutoFit/>
            </a:bodyPr>
            <a:lstStyle/>
            <a:p>
              <a:r>
                <a:rPr lang="en-US" sz="2400" dirty="0">
                  <a:solidFill>
                    <a:schemeClr val="tx1">
                      <a:lumMod val="75000"/>
                      <a:lumOff val="25000"/>
                    </a:schemeClr>
                  </a:solidFill>
                </a:rPr>
                <a:t>ML approach</a:t>
              </a:r>
            </a:p>
          </p:txBody>
        </p:sp>
        <p:cxnSp>
          <p:nvCxnSpPr>
            <p:cNvPr id="26" name="Straight Connector 25">
              <a:extLst>
                <a:ext uri="{FF2B5EF4-FFF2-40B4-BE49-F238E27FC236}">
                  <a16:creationId xmlns:a16="http://schemas.microsoft.com/office/drawing/2014/main" id="{359C1395-6EE5-4DE6-9827-C8D203D43E09}"/>
                </a:ext>
              </a:extLst>
            </p:cNvPr>
            <p:cNvCxnSpPr>
              <a:cxnSpLocks/>
            </p:cNvCxnSpPr>
            <p:nvPr/>
          </p:nvCxnSpPr>
          <p:spPr>
            <a:xfrm>
              <a:off x="1595138" y="1417740"/>
              <a:ext cx="0" cy="8724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8E46348B-6605-463C-90E0-117142D48997}"/>
              </a:ext>
            </a:extLst>
          </p:cNvPr>
          <p:cNvGrpSpPr/>
          <p:nvPr/>
        </p:nvGrpSpPr>
        <p:grpSpPr>
          <a:xfrm>
            <a:off x="4623366" y="1538690"/>
            <a:ext cx="2991845" cy="1446550"/>
            <a:chOff x="838200" y="1113293"/>
            <a:chExt cx="2991845" cy="1446550"/>
          </a:xfrm>
        </p:grpSpPr>
        <p:sp>
          <p:nvSpPr>
            <p:cNvPr id="28" name="TextBox 27">
              <a:extLst>
                <a:ext uri="{FF2B5EF4-FFF2-40B4-BE49-F238E27FC236}">
                  <a16:creationId xmlns:a16="http://schemas.microsoft.com/office/drawing/2014/main" id="{126C3D94-7F26-44A8-A3BF-D48646AD4FC1}"/>
                </a:ext>
              </a:extLst>
            </p:cNvPr>
            <p:cNvSpPr txBox="1"/>
            <p:nvPr/>
          </p:nvSpPr>
          <p:spPr>
            <a:xfrm>
              <a:off x="838200" y="1113293"/>
              <a:ext cx="756938" cy="1446550"/>
            </a:xfrm>
            <a:prstGeom prst="rect">
              <a:avLst/>
            </a:prstGeom>
            <a:noFill/>
          </p:spPr>
          <p:txBody>
            <a:bodyPr wrap="none" rtlCol="0">
              <a:spAutoFit/>
            </a:bodyPr>
            <a:lstStyle/>
            <a:p>
              <a:r>
                <a:rPr lang="en-US" sz="8800" dirty="0">
                  <a:ln w="19050">
                    <a:solidFill>
                      <a:schemeClr val="tx1">
                        <a:lumMod val="65000"/>
                        <a:lumOff val="35000"/>
                      </a:schemeClr>
                    </a:solidFill>
                  </a:ln>
                  <a:solidFill>
                    <a:schemeClr val="tx1">
                      <a:lumMod val="75000"/>
                      <a:lumOff val="25000"/>
                    </a:schemeClr>
                  </a:solidFill>
                </a:rPr>
                <a:t>2</a:t>
              </a:r>
            </a:p>
          </p:txBody>
        </p:sp>
        <p:sp>
          <p:nvSpPr>
            <p:cNvPr id="29" name="TextBox 28">
              <a:extLst>
                <a:ext uri="{FF2B5EF4-FFF2-40B4-BE49-F238E27FC236}">
                  <a16:creationId xmlns:a16="http://schemas.microsoft.com/office/drawing/2014/main" id="{B555CC96-33BD-4043-BE39-A2AB6B0A35FE}"/>
                </a:ext>
              </a:extLst>
            </p:cNvPr>
            <p:cNvSpPr txBox="1"/>
            <p:nvPr/>
          </p:nvSpPr>
          <p:spPr>
            <a:xfrm>
              <a:off x="1595138" y="1605735"/>
              <a:ext cx="2234907" cy="461665"/>
            </a:xfrm>
            <a:prstGeom prst="rect">
              <a:avLst/>
            </a:prstGeom>
            <a:noFill/>
          </p:spPr>
          <p:txBody>
            <a:bodyPr wrap="none" rtlCol="0">
              <a:spAutoFit/>
            </a:bodyPr>
            <a:lstStyle/>
            <a:p>
              <a:r>
                <a:rPr lang="en-US" sz="2400" dirty="0">
                  <a:solidFill>
                    <a:schemeClr val="tx1">
                      <a:lumMod val="75000"/>
                      <a:lumOff val="25000"/>
                    </a:schemeClr>
                  </a:solidFill>
                </a:rPr>
                <a:t>Data description</a:t>
              </a:r>
            </a:p>
          </p:txBody>
        </p:sp>
        <p:cxnSp>
          <p:nvCxnSpPr>
            <p:cNvPr id="30" name="Straight Connector 29">
              <a:extLst>
                <a:ext uri="{FF2B5EF4-FFF2-40B4-BE49-F238E27FC236}">
                  <a16:creationId xmlns:a16="http://schemas.microsoft.com/office/drawing/2014/main" id="{2225A40A-059F-4357-B9CA-515AB26C5F55}"/>
                </a:ext>
              </a:extLst>
            </p:cNvPr>
            <p:cNvCxnSpPr>
              <a:cxnSpLocks/>
            </p:cNvCxnSpPr>
            <p:nvPr/>
          </p:nvCxnSpPr>
          <p:spPr>
            <a:xfrm>
              <a:off x="1595138" y="1417740"/>
              <a:ext cx="0" cy="8724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B0B1416-610D-4A1A-8324-EB9CCFBEAA0F}"/>
              </a:ext>
            </a:extLst>
          </p:cNvPr>
          <p:cNvGrpSpPr/>
          <p:nvPr/>
        </p:nvGrpSpPr>
        <p:grpSpPr>
          <a:xfrm>
            <a:off x="8061129" y="1541132"/>
            <a:ext cx="2489464" cy="1446550"/>
            <a:chOff x="838200" y="1113293"/>
            <a:chExt cx="2489464" cy="1446550"/>
          </a:xfrm>
        </p:grpSpPr>
        <p:sp>
          <p:nvSpPr>
            <p:cNvPr id="32" name="TextBox 31">
              <a:extLst>
                <a:ext uri="{FF2B5EF4-FFF2-40B4-BE49-F238E27FC236}">
                  <a16:creationId xmlns:a16="http://schemas.microsoft.com/office/drawing/2014/main" id="{D015351B-6E0F-4BCC-82AB-03EB4F95CB41}"/>
                </a:ext>
              </a:extLst>
            </p:cNvPr>
            <p:cNvSpPr txBox="1"/>
            <p:nvPr/>
          </p:nvSpPr>
          <p:spPr>
            <a:xfrm>
              <a:off x="838200" y="1113293"/>
              <a:ext cx="756938" cy="1446550"/>
            </a:xfrm>
            <a:prstGeom prst="rect">
              <a:avLst/>
            </a:prstGeom>
            <a:noFill/>
          </p:spPr>
          <p:txBody>
            <a:bodyPr wrap="none" rtlCol="0">
              <a:spAutoFit/>
            </a:bodyPr>
            <a:lstStyle/>
            <a:p>
              <a:r>
                <a:rPr lang="en-US" sz="8800" dirty="0">
                  <a:ln w="19050">
                    <a:solidFill>
                      <a:schemeClr val="tx1">
                        <a:lumMod val="65000"/>
                        <a:lumOff val="35000"/>
                      </a:schemeClr>
                    </a:solidFill>
                  </a:ln>
                  <a:solidFill>
                    <a:schemeClr val="tx1">
                      <a:lumMod val="75000"/>
                      <a:lumOff val="25000"/>
                    </a:schemeClr>
                  </a:solidFill>
                </a:rPr>
                <a:t>3</a:t>
              </a:r>
            </a:p>
          </p:txBody>
        </p:sp>
        <p:sp>
          <p:nvSpPr>
            <p:cNvPr id="33" name="TextBox 32">
              <a:extLst>
                <a:ext uri="{FF2B5EF4-FFF2-40B4-BE49-F238E27FC236}">
                  <a16:creationId xmlns:a16="http://schemas.microsoft.com/office/drawing/2014/main" id="{663A465C-F1A2-40C1-9FCD-0121E738341A}"/>
                </a:ext>
              </a:extLst>
            </p:cNvPr>
            <p:cNvSpPr txBox="1"/>
            <p:nvPr/>
          </p:nvSpPr>
          <p:spPr>
            <a:xfrm>
              <a:off x="1595138" y="1605735"/>
              <a:ext cx="1732526" cy="461665"/>
            </a:xfrm>
            <a:prstGeom prst="rect">
              <a:avLst/>
            </a:prstGeom>
            <a:noFill/>
          </p:spPr>
          <p:txBody>
            <a:bodyPr wrap="none" rtlCol="0">
              <a:spAutoFit/>
            </a:bodyPr>
            <a:lstStyle/>
            <a:p>
              <a:r>
                <a:rPr lang="en-US" sz="2400" dirty="0">
                  <a:solidFill>
                    <a:schemeClr val="tx1">
                      <a:lumMod val="75000"/>
                      <a:lumOff val="25000"/>
                    </a:schemeClr>
                  </a:solidFill>
                </a:rPr>
                <a:t>Architecture</a:t>
              </a:r>
            </a:p>
          </p:txBody>
        </p:sp>
        <p:cxnSp>
          <p:nvCxnSpPr>
            <p:cNvPr id="34" name="Straight Connector 33">
              <a:extLst>
                <a:ext uri="{FF2B5EF4-FFF2-40B4-BE49-F238E27FC236}">
                  <a16:creationId xmlns:a16="http://schemas.microsoft.com/office/drawing/2014/main" id="{4407DB37-9021-4206-AF5F-B84951A02778}"/>
                </a:ext>
              </a:extLst>
            </p:cNvPr>
            <p:cNvCxnSpPr>
              <a:cxnSpLocks/>
            </p:cNvCxnSpPr>
            <p:nvPr/>
          </p:nvCxnSpPr>
          <p:spPr>
            <a:xfrm>
              <a:off x="1595138" y="1417740"/>
              <a:ext cx="0" cy="8724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F3F680B-FE41-45E1-AE28-29B0B0F62EEC}"/>
              </a:ext>
            </a:extLst>
          </p:cNvPr>
          <p:cNvGrpSpPr/>
          <p:nvPr/>
        </p:nvGrpSpPr>
        <p:grpSpPr>
          <a:xfrm>
            <a:off x="838200" y="3970987"/>
            <a:ext cx="2748637" cy="1446550"/>
            <a:chOff x="838200" y="1113293"/>
            <a:chExt cx="2748637" cy="1446550"/>
          </a:xfrm>
        </p:grpSpPr>
        <p:sp>
          <p:nvSpPr>
            <p:cNvPr id="36" name="TextBox 35">
              <a:extLst>
                <a:ext uri="{FF2B5EF4-FFF2-40B4-BE49-F238E27FC236}">
                  <a16:creationId xmlns:a16="http://schemas.microsoft.com/office/drawing/2014/main" id="{EB98A2A7-1841-4010-B840-EB1C1CD8E5F9}"/>
                </a:ext>
              </a:extLst>
            </p:cNvPr>
            <p:cNvSpPr txBox="1"/>
            <p:nvPr/>
          </p:nvSpPr>
          <p:spPr>
            <a:xfrm>
              <a:off x="838200" y="1113293"/>
              <a:ext cx="756938" cy="1446550"/>
            </a:xfrm>
            <a:prstGeom prst="rect">
              <a:avLst/>
            </a:prstGeom>
            <a:noFill/>
          </p:spPr>
          <p:txBody>
            <a:bodyPr wrap="none" rtlCol="0">
              <a:spAutoFit/>
            </a:bodyPr>
            <a:lstStyle/>
            <a:p>
              <a:r>
                <a:rPr lang="en-US" sz="8800" dirty="0">
                  <a:ln w="19050">
                    <a:solidFill>
                      <a:schemeClr val="tx1">
                        <a:lumMod val="65000"/>
                        <a:lumOff val="35000"/>
                      </a:schemeClr>
                    </a:solidFill>
                  </a:ln>
                  <a:solidFill>
                    <a:schemeClr val="tx1">
                      <a:lumMod val="75000"/>
                      <a:lumOff val="25000"/>
                    </a:schemeClr>
                  </a:solidFill>
                </a:rPr>
                <a:t>4</a:t>
              </a:r>
            </a:p>
          </p:txBody>
        </p:sp>
        <p:sp>
          <p:nvSpPr>
            <p:cNvPr id="37" name="TextBox 36">
              <a:extLst>
                <a:ext uri="{FF2B5EF4-FFF2-40B4-BE49-F238E27FC236}">
                  <a16:creationId xmlns:a16="http://schemas.microsoft.com/office/drawing/2014/main" id="{6A014027-FF6D-4040-AF4C-B4A0DDFF3740}"/>
                </a:ext>
              </a:extLst>
            </p:cNvPr>
            <p:cNvSpPr txBox="1"/>
            <p:nvPr/>
          </p:nvSpPr>
          <p:spPr>
            <a:xfrm>
              <a:off x="1595138" y="1605735"/>
              <a:ext cx="1991699" cy="461665"/>
            </a:xfrm>
            <a:prstGeom prst="rect">
              <a:avLst/>
            </a:prstGeom>
            <a:noFill/>
          </p:spPr>
          <p:txBody>
            <a:bodyPr wrap="none" rtlCol="0">
              <a:spAutoFit/>
            </a:bodyPr>
            <a:lstStyle/>
            <a:p>
              <a:r>
                <a:rPr lang="en-US" sz="2400" dirty="0">
                  <a:solidFill>
                    <a:schemeClr val="tx1">
                      <a:lumMod val="75000"/>
                      <a:lumOff val="25000"/>
                    </a:schemeClr>
                  </a:solidFill>
                </a:rPr>
                <a:t>Cost efficiency</a:t>
              </a:r>
            </a:p>
          </p:txBody>
        </p:sp>
        <p:cxnSp>
          <p:nvCxnSpPr>
            <p:cNvPr id="38" name="Straight Connector 37">
              <a:extLst>
                <a:ext uri="{FF2B5EF4-FFF2-40B4-BE49-F238E27FC236}">
                  <a16:creationId xmlns:a16="http://schemas.microsoft.com/office/drawing/2014/main" id="{62576A5F-A9B9-40B4-91F4-656AFCC6D3EE}"/>
                </a:ext>
              </a:extLst>
            </p:cNvPr>
            <p:cNvCxnSpPr>
              <a:cxnSpLocks/>
            </p:cNvCxnSpPr>
            <p:nvPr/>
          </p:nvCxnSpPr>
          <p:spPr>
            <a:xfrm>
              <a:off x="1595138" y="1417740"/>
              <a:ext cx="0" cy="8724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6008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8A47-DE47-4BD9-93A9-536C95C35308}"/>
              </a:ext>
            </a:extLst>
          </p:cNvPr>
          <p:cNvSpPr>
            <a:spLocks noGrp="1"/>
          </p:cNvSpPr>
          <p:nvPr>
            <p:ph type="title"/>
          </p:nvPr>
        </p:nvSpPr>
        <p:spPr>
          <a:xfrm>
            <a:off x="838200" y="725852"/>
            <a:ext cx="10515600" cy="1325563"/>
          </a:xfrm>
        </p:spPr>
        <p:txBody>
          <a:bodyPr/>
          <a:lstStyle/>
          <a:p>
            <a:pPr algn="ctr"/>
            <a:r>
              <a:rPr lang="en-US" b="1" dirty="0">
                <a:solidFill>
                  <a:schemeClr val="bg2">
                    <a:lumMod val="25000"/>
                  </a:schemeClr>
                </a:solidFill>
              </a:rPr>
              <a:t>Thank you and let’s keep in touch </a:t>
            </a:r>
            <a:r>
              <a:rPr lang="en-US" b="1" dirty="0">
                <a:solidFill>
                  <a:schemeClr val="bg2">
                    <a:lumMod val="25000"/>
                  </a:schemeClr>
                </a:solidFill>
                <a:sym typeface="Wingdings" panose="05000000000000000000" pitchFamily="2" charset="2"/>
              </a:rPr>
              <a:t></a:t>
            </a:r>
            <a:endParaRPr lang="en-US" b="1" dirty="0">
              <a:solidFill>
                <a:schemeClr val="bg2">
                  <a:lumMod val="25000"/>
                </a:schemeClr>
              </a:solidFill>
            </a:endParaRPr>
          </a:p>
        </p:txBody>
      </p:sp>
      <p:pic>
        <p:nvPicPr>
          <p:cNvPr id="2054" name="Picture 6" descr="Znalezione obrazy dla zapytania twitter logo">
            <a:extLst>
              <a:ext uri="{FF2B5EF4-FFF2-40B4-BE49-F238E27FC236}">
                <a16:creationId xmlns:a16="http://schemas.microsoft.com/office/drawing/2014/main" id="{DC76CC04-2B51-486C-BC51-35A26060F1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08902" y="4295213"/>
            <a:ext cx="796653" cy="8050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nalezione obrazy dla zapytania linkedin logo">
            <a:extLst>
              <a:ext uri="{FF2B5EF4-FFF2-40B4-BE49-F238E27FC236}">
                <a16:creationId xmlns:a16="http://schemas.microsoft.com/office/drawing/2014/main" id="{5459581E-F46A-4AFA-B5AD-2D21FF5BB4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902" y="3364035"/>
            <a:ext cx="796653" cy="805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1A19B3-FCAC-4727-AB30-4B6FBF3333CF}"/>
              </a:ext>
            </a:extLst>
          </p:cNvPr>
          <p:cNvSpPr txBox="1"/>
          <p:nvPr/>
        </p:nvSpPr>
        <p:spPr>
          <a:xfrm>
            <a:off x="4647500" y="4502018"/>
            <a:ext cx="1898405" cy="400110"/>
          </a:xfrm>
          <a:prstGeom prst="rect">
            <a:avLst/>
          </a:prstGeom>
          <a:noFill/>
        </p:spPr>
        <p:txBody>
          <a:bodyPr wrap="none" rtlCol="0">
            <a:spAutoFit/>
          </a:bodyPr>
          <a:lstStyle/>
          <a:p>
            <a:r>
              <a:rPr lang="en-US" sz="2000" dirty="0">
                <a:solidFill>
                  <a:schemeClr val="tx1">
                    <a:lumMod val="75000"/>
                    <a:lumOff val="25000"/>
                  </a:schemeClr>
                </a:solidFill>
              </a:rPr>
              <a:t>@TkachukSergiy</a:t>
            </a:r>
          </a:p>
        </p:txBody>
      </p:sp>
      <p:sp>
        <p:nvSpPr>
          <p:cNvPr id="9" name="TextBox 8">
            <a:extLst>
              <a:ext uri="{FF2B5EF4-FFF2-40B4-BE49-F238E27FC236}">
                <a16:creationId xmlns:a16="http://schemas.microsoft.com/office/drawing/2014/main" id="{06BBC17C-1B17-4443-92E0-B0B3C65BDEC1}"/>
              </a:ext>
            </a:extLst>
          </p:cNvPr>
          <p:cNvSpPr txBox="1"/>
          <p:nvPr/>
        </p:nvSpPr>
        <p:spPr>
          <a:xfrm>
            <a:off x="4647500" y="3541356"/>
            <a:ext cx="4789388" cy="400110"/>
          </a:xfrm>
          <a:prstGeom prst="rect">
            <a:avLst/>
          </a:prstGeom>
          <a:noFill/>
        </p:spPr>
        <p:txBody>
          <a:bodyPr wrap="none" rtlCol="0">
            <a:spAutoFit/>
          </a:bodyPr>
          <a:lstStyle/>
          <a:p>
            <a:r>
              <a:rPr lang="en-US" sz="2000" dirty="0">
                <a:solidFill>
                  <a:schemeClr val="tx1">
                    <a:lumMod val="75000"/>
                    <a:lumOff val="25000"/>
                  </a:schemeClr>
                </a:solidFill>
              </a:rPr>
              <a:t>linkedin.com/in/sergiy-tkachuk-6aa008a1/</a:t>
            </a:r>
          </a:p>
        </p:txBody>
      </p:sp>
      <p:pic>
        <p:nvPicPr>
          <p:cNvPr id="2058" name="Picture 10" descr="Znalezione obrazy dla zapytania wordpress logo">
            <a:extLst>
              <a:ext uri="{FF2B5EF4-FFF2-40B4-BE49-F238E27FC236}">
                <a16:creationId xmlns:a16="http://schemas.microsoft.com/office/drawing/2014/main" id="{020CE95C-3CAE-4BAB-8F7D-8B2EE5EA2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012" y="2119543"/>
            <a:ext cx="1284214" cy="12842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5FA8311-E6E8-4C27-9CC7-BEAB431A0524}"/>
              </a:ext>
            </a:extLst>
          </p:cNvPr>
          <p:cNvSpPr txBox="1"/>
          <p:nvPr/>
        </p:nvSpPr>
        <p:spPr>
          <a:xfrm>
            <a:off x="4649993" y="2558519"/>
            <a:ext cx="4359720" cy="400110"/>
          </a:xfrm>
          <a:prstGeom prst="rect">
            <a:avLst/>
          </a:prstGeom>
          <a:noFill/>
        </p:spPr>
        <p:txBody>
          <a:bodyPr wrap="none" rtlCol="0">
            <a:spAutoFit/>
          </a:bodyPr>
          <a:lstStyle/>
          <a:p>
            <a:r>
              <a:rPr lang="en-US" sz="2000" dirty="0">
                <a:solidFill>
                  <a:schemeClr val="tx1">
                    <a:lumMod val="75000"/>
                    <a:lumOff val="25000"/>
                  </a:schemeClr>
                </a:solidFill>
              </a:rPr>
              <a:t>datasciencenote.wordpress.com/about/</a:t>
            </a:r>
          </a:p>
        </p:txBody>
      </p:sp>
      <p:pic>
        <p:nvPicPr>
          <p:cNvPr id="1028" name="Picture 4" descr="Znalezione obrazy dla zapytania github logo">
            <a:extLst>
              <a:ext uri="{FF2B5EF4-FFF2-40B4-BE49-F238E27FC236}">
                <a16:creationId xmlns:a16="http://schemas.microsoft.com/office/drawing/2014/main" id="{1033DFB7-1B95-4716-930D-183A0DB172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914" y="5226392"/>
            <a:ext cx="1848410" cy="48289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BEF3792-CB71-414C-BBCD-C08DB579FBD8}"/>
              </a:ext>
            </a:extLst>
          </p:cNvPr>
          <p:cNvSpPr txBox="1"/>
          <p:nvPr/>
        </p:nvSpPr>
        <p:spPr>
          <a:xfrm>
            <a:off x="5252906" y="5271014"/>
            <a:ext cx="2890984" cy="400110"/>
          </a:xfrm>
          <a:prstGeom prst="rect">
            <a:avLst/>
          </a:prstGeom>
          <a:noFill/>
        </p:spPr>
        <p:txBody>
          <a:bodyPr wrap="none" rtlCol="0">
            <a:spAutoFit/>
          </a:bodyPr>
          <a:lstStyle/>
          <a:p>
            <a:r>
              <a:rPr lang="en-US" sz="2000" dirty="0">
                <a:solidFill>
                  <a:schemeClr val="tx1">
                    <a:lumMod val="75000"/>
                    <a:lumOff val="25000"/>
                  </a:schemeClr>
                </a:solidFill>
              </a:rPr>
              <a:t>github.com/</a:t>
            </a:r>
            <a:r>
              <a:rPr lang="en-US" sz="2000" dirty="0" err="1">
                <a:solidFill>
                  <a:schemeClr val="tx1">
                    <a:lumMod val="75000"/>
                    <a:lumOff val="25000"/>
                  </a:schemeClr>
                </a:solidFill>
              </a:rPr>
              <a:t>tkachuksergiy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22651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D974-4E1F-4CF9-85C6-A83249866395}"/>
              </a:ext>
            </a:extLst>
          </p:cNvPr>
          <p:cNvSpPr>
            <a:spLocks noGrp="1"/>
          </p:cNvSpPr>
          <p:nvPr>
            <p:ph type="title"/>
          </p:nvPr>
        </p:nvSpPr>
        <p:spPr/>
        <p:txBody>
          <a:bodyPr>
            <a:normAutofit/>
          </a:bodyPr>
          <a:lstStyle/>
          <a:p>
            <a:r>
              <a:rPr lang="en-US" sz="3200" b="1" dirty="0">
                <a:solidFill>
                  <a:schemeClr val="bg2">
                    <a:lumMod val="25000"/>
                  </a:schemeClr>
                </a:solidFill>
              </a:rPr>
              <a:t>Education and professional background</a:t>
            </a:r>
          </a:p>
        </p:txBody>
      </p:sp>
      <p:grpSp>
        <p:nvGrpSpPr>
          <p:cNvPr id="10" name="Group 9">
            <a:extLst>
              <a:ext uri="{FF2B5EF4-FFF2-40B4-BE49-F238E27FC236}">
                <a16:creationId xmlns:a16="http://schemas.microsoft.com/office/drawing/2014/main" id="{900A6D02-8CEF-4C85-B177-004251D46855}"/>
              </a:ext>
            </a:extLst>
          </p:cNvPr>
          <p:cNvGrpSpPr/>
          <p:nvPr/>
        </p:nvGrpSpPr>
        <p:grpSpPr>
          <a:xfrm>
            <a:off x="942469" y="1659131"/>
            <a:ext cx="10374279" cy="4800188"/>
            <a:chOff x="942469" y="1508129"/>
            <a:chExt cx="10374279" cy="4800188"/>
          </a:xfrm>
        </p:grpSpPr>
        <p:pic>
          <p:nvPicPr>
            <p:cNvPr id="4098" name="Picture 2" descr="Znalezione obrazy dla zapytania sgh logo">
              <a:extLst>
                <a:ext uri="{FF2B5EF4-FFF2-40B4-BE49-F238E27FC236}">
                  <a16:creationId xmlns:a16="http://schemas.microsoft.com/office/drawing/2014/main" id="{294A4E6B-C8D2-4997-8516-ECD04CA03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001" y="4869915"/>
              <a:ext cx="1438402" cy="14384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Znalezione obrazy dla zapytania rb logo">
              <a:extLst>
                <a:ext uri="{FF2B5EF4-FFF2-40B4-BE49-F238E27FC236}">
                  <a16:creationId xmlns:a16="http://schemas.microsoft.com/office/drawing/2014/main" id="{35F5BD2A-CFFD-4CC0-8F89-B755F39CC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808" y="3085051"/>
              <a:ext cx="2258454" cy="17805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Znalezione obrazy dla zapytania schneider electric logo">
              <a:extLst>
                <a:ext uri="{FF2B5EF4-FFF2-40B4-BE49-F238E27FC236}">
                  <a16:creationId xmlns:a16="http://schemas.microsoft.com/office/drawing/2014/main" id="{F8FDEFFA-2565-4DDD-BE41-CBB1A0017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693" y="1903162"/>
              <a:ext cx="2111018" cy="636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29C6E3-B50E-4079-B7B2-CC5264958DC8}"/>
                </a:ext>
              </a:extLst>
            </p:cNvPr>
            <p:cNvSpPr txBox="1"/>
            <p:nvPr/>
          </p:nvSpPr>
          <p:spPr>
            <a:xfrm>
              <a:off x="3405354" y="5127451"/>
              <a:ext cx="7692427" cy="923330"/>
            </a:xfrm>
            <a:prstGeom prst="rect">
              <a:avLst/>
            </a:prstGeom>
            <a:noFill/>
          </p:spPr>
          <p:txBody>
            <a:bodyPr wrap="none" rtlCol="0">
              <a:spAutoFit/>
            </a:bodyPr>
            <a:lstStyle/>
            <a:p>
              <a:r>
                <a:rPr lang="en-US" dirty="0">
                  <a:solidFill>
                    <a:schemeClr val="bg2">
                      <a:lumMod val="25000"/>
                    </a:schemeClr>
                  </a:solidFill>
                </a:rPr>
                <a:t>Master’s degree, Advanced Analytics – Big Data</a:t>
              </a:r>
            </a:p>
            <a:p>
              <a:endParaRPr lang="en-US" dirty="0">
                <a:solidFill>
                  <a:schemeClr val="bg2">
                    <a:lumMod val="25000"/>
                  </a:schemeClr>
                </a:solidFill>
              </a:endParaRPr>
            </a:p>
            <a:p>
              <a:r>
                <a:rPr lang="en-US" dirty="0">
                  <a:solidFill>
                    <a:schemeClr val="bg2">
                      <a:lumMod val="25000"/>
                    </a:schemeClr>
                  </a:solidFill>
                </a:rPr>
                <a:t>Bachelor’s degree, Quantitative Methods in Economics and Information Systems</a:t>
              </a:r>
            </a:p>
          </p:txBody>
        </p:sp>
        <p:sp>
          <p:nvSpPr>
            <p:cNvPr id="11" name="TextBox 10">
              <a:extLst>
                <a:ext uri="{FF2B5EF4-FFF2-40B4-BE49-F238E27FC236}">
                  <a16:creationId xmlns:a16="http://schemas.microsoft.com/office/drawing/2014/main" id="{EF3192AD-2E0A-4A7A-BECC-13AE14FCCB6E}"/>
                </a:ext>
              </a:extLst>
            </p:cNvPr>
            <p:cNvSpPr txBox="1"/>
            <p:nvPr/>
          </p:nvSpPr>
          <p:spPr>
            <a:xfrm>
              <a:off x="3405353" y="1508129"/>
              <a:ext cx="3054554" cy="1477328"/>
            </a:xfrm>
            <a:prstGeom prst="rect">
              <a:avLst/>
            </a:prstGeom>
            <a:noFill/>
          </p:spPr>
          <p:txBody>
            <a:bodyPr wrap="none" rtlCol="0">
              <a:spAutoFit/>
            </a:bodyPr>
            <a:lstStyle/>
            <a:p>
              <a:r>
                <a:rPr lang="en-US" b="1" dirty="0">
                  <a:solidFill>
                    <a:schemeClr val="bg2">
                      <a:lumMod val="25000"/>
                    </a:schemeClr>
                  </a:solidFill>
                </a:rPr>
                <a:t>Data scientist</a:t>
              </a:r>
              <a:endParaRPr lang="en-US" b="1" i="1" dirty="0">
                <a:solidFill>
                  <a:schemeClr val="bg2">
                    <a:lumMod val="25000"/>
                  </a:schemeClr>
                </a:solidFill>
              </a:endParaRPr>
            </a:p>
            <a:p>
              <a:endParaRPr lang="en-US" dirty="0">
                <a:solidFill>
                  <a:schemeClr val="bg2">
                    <a:lumMod val="25000"/>
                  </a:schemeClr>
                </a:solidFill>
              </a:endParaRPr>
            </a:p>
            <a:p>
              <a:r>
                <a:rPr lang="en-US" dirty="0">
                  <a:solidFill>
                    <a:schemeClr val="bg2">
                      <a:lumMod val="25000"/>
                    </a:schemeClr>
                  </a:solidFill>
                </a:rPr>
                <a:t>Business Intelligence Specialist</a:t>
              </a:r>
            </a:p>
            <a:p>
              <a:endParaRPr lang="en-US" dirty="0">
                <a:solidFill>
                  <a:schemeClr val="bg2">
                    <a:lumMod val="25000"/>
                  </a:schemeClr>
                </a:solidFill>
              </a:endParaRPr>
            </a:p>
            <a:p>
              <a:r>
                <a:rPr lang="en-US" dirty="0">
                  <a:solidFill>
                    <a:schemeClr val="bg2">
                      <a:lumMod val="25000"/>
                    </a:schemeClr>
                  </a:solidFill>
                </a:rPr>
                <a:t>Reporting Specialist</a:t>
              </a:r>
            </a:p>
          </p:txBody>
        </p:sp>
        <p:sp>
          <p:nvSpPr>
            <p:cNvPr id="12" name="TextBox 11">
              <a:extLst>
                <a:ext uri="{FF2B5EF4-FFF2-40B4-BE49-F238E27FC236}">
                  <a16:creationId xmlns:a16="http://schemas.microsoft.com/office/drawing/2014/main" id="{3235E5DD-A301-4C83-8094-1A5E8095C509}"/>
                </a:ext>
              </a:extLst>
            </p:cNvPr>
            <p:cNvSpPr txBox="1"/>
            <p:nvPr/>
          </p:nvSpPr>
          <p:spPr>
            <a:xfrm>
              <a:off x="3405353" y="3507802"/>
              <a:ext cx="1985352" cy="923330"/>
            </a:xfrm>
            <a:prstGeom prst="rect">
              <a:avLst/>
            </a:prstGeom>
            <a:noFill/>
          </p:spPr>
          <p:txBody>
            <a:bodyPr wrap="none" rtlCol="0">
              <a:spAutoFit/>
            </a:bodyPr>
            <a:lstStyle/>
            <a:p>
              <a:r>
                <a:rPr lang="en-US" dirty="0">
                  <a:solidFill>
                    <a:schemeClr val="bg2">
                      <a:lumMod val="25000"/>
                    </a:schemeClr>
                  </a:solidFill>
                </a:rPr>
                <a:t>Database Specialist</a:t>
              </a:r>
            </a:p>
            <a:p>
              <a:endParaRPr lang="en-US" dirty="0">
                <a:solidFill>
                  <a:schemeClr val="bg2">
                    <a:lumMod val="25000"/>
                  </a:schemeClr>
                </a:solidFill>
              </a:endParaRPr>
            </a:p>
            <a:p>
              <a:r>
                <a:rPr lang="en-US" dirty="0">
                  <a:solidFill>
                    <a:schemeClr val="bg2">
                      <a:lumMod val="25000"/>
                    </a:schemeClr>
                  </a:solidFill>
                </a:rPr>
                <a:t>Analytics Intern</a:t>
              </a:r>
            </a:p>
          </p:txBody>
        </p:sp>
        <p:cxnSp>
          <p:nvCxnSpPr>
            <p:cNvPr id="9" name="Straight Connector 8">
              <a:extLst>
                <a:ext uri="{FF2B5EF4-FFF2-40B4-BE49-F238E27FC236}">
                  <a16:creationId xmlns:a16="http://schemas.microsoft.com/office/drawing/2014/main" id="{C22ECB4F-DB92-4F4A-A8AE-9FC966DB6B53}"/>
                </a:ext>
              </a:extLst>
            </p:cNvPr>
            <p:cNvCxnSpPr/>
            <p:nvPr/>
          </p:nvCxnSpPr>
          <p:spPr>
            <a:xfrm>
              <a:off x="942469" y="3103927"/>
              <a:ext cx="10374279"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D056D6-19B1-4C1E-AAC8-3FFA7613D6B1}"/>
                </a:ext>
              </a:extLst>
            </p:cNvPr>
            <p:cNvCxnSpPr/>
            <p:nvPr/>
          </p:nvCxnSpPr>
          <p:spPr>
            <a:xfrm>
              <a:off x="942469" y="4829209"/>
              <a:ext cx="10374279"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2E3A8E72-1D01-465D-9954-6859CEC4759D}"/>
              </a:ext>
            </a:extLst>
          </p:cNvPr>
          <p:cNvSpPr txBox="1"/>
          <p:nvPr/>
        </p:nvSpPr>
        <p:spPr>
          <a:xfrm>
            <a:off x="10359919" y="154417"/>
            <a:ext cx="1738168" cy="461665"/>
          </a:xfrm>
          <a:prstGeom prst="rect">
            <a:avLst/>
          </a:prstGeom>
          <a:noFill/>
        </p:spPr>
        <p:txBody>
          <a:bodyPr wrap="none" rtlCol="0">
            <a:spAutoFit/>
          </a:bodyPr>
          <a:lstStyle/>
          <a:p>
            <a:r>
              <a:rPr lang="en-US" sz="2400" dirty="0">
                <a:solidFill>
                  <a:schemeClr val="tx1">
                    <a:lumMod val="75000"/>
                    <a:lumOff val="25000"/>
                  </a:schemeClr>
                </a:solidFill>
              </a:rPr>
              <a:t>Introduction</a:t>
            </a:r>
          </a:p>
        </p:txBody>
      </p:sp>
    </p:spTree>
    <p:extLst>
      <p:ext uri="{BB962C8B-B14F-4D97-AF65-F5344CB8AC3E}">
        <p14:creationId xmlns:p14="http://schemas.microsoft.com/office/powerpoint/2010/main" val="19261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702012"/>
            <a:ext cx="10515600" cy="617481"/>
          </a:xfrm>
        </p:spPr>
        <p:txBody>
          <a:bodyPr/>
          <a:lstStyle/>
          <a:p>
            <a:r>
              <a:rPr lang="en-US" sz="3600" b="1" dirty="0">
                <a:solidFill>
                  <a:schemeClr val="tx1">
                    <a:lumMod val="75000"/>
                    <a:lumOff val="25000"/>
                  </a:schemeClr>
                </a:solidFill>
              </a:rPr>
              <a:t>Master thesis inspiration</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076888" y="85279"/>
            <a:ext cx="3053594" cy="640052"/>
            <a:chOff x="838200" y="1113293"/>
            <a:chExt cx="2974016" cy="707886"/>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44352" cy="707886"/>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1</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2582310" cy="461665"/>
            </a:xfrm>
            <a:prstGeom prst="rect">
              <a:avLst/>
            </a:prstGeom>
            <a:noFill/>
          </p:spPr>
          <p:txBody>
            <a:bodyPr wrap="none" rtlCol="0">
              <a:spAutoFit/>
            </a:bodyPr>
            <a:lstStyle/>
            <a:p>
              <a:r>
                <a:rPr lang="en-US" sz="2400" dirty="0">
                  <a:solidFill>
                    <a:schemeClr val="tx1">
                      <a:lumMod val="75000"/>
                      <a:lumOff val="25000"/>
                    </a:schemeClr>
                  </a:solidFill>
                </a:rPr>
                <a:t>Problem statement</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 name="Title 1">
            <a:extLst>
              <a:ext uri="{FF2B5EF4-FFF2-40B4-BE49-F238E27FC236}">
                <a16:creationId xmlns:a16="http://schemas.microsoft.com/office/drawing/2014/main" id="{D1041668-5F8B-476E-AC6F-0D53A3E04FCB}"/>
              </a:ext>
            </a:extLst>
          </p:cNvPr>
          <p:cNvSpPr txBox="1">
            <a:spLocks/>
          </p:cNvSpPr>
          <p:nvPr/>
        </p:nvSpPr>
        <p:spPr>
          <a:xfrm>
            <a:off x="838200" y="126749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“The use of natural language processing for predictive purposes in socio-economic applications”</a:t>
            </a:r>
          </a:p>
        </p:txBody>
      </p:sp>
      <p:sp>
        <p:nvSpPr>
          <p:cNvPr id="9" name="Rectangle: Rounded Corners 8">
            <a:extLst>
              <a:ext uri="{FF2B5EF4-FFF2-40B4-BE49-F238E27FC236}">
                <a16:creationId xmlns:a16="http://schemas.microsoft.com/office/drawing/2014/main" id="{A126925F-D4FE-41B8-8428-A55F6A42C49E}"/>
              </a:ext>
            </a:extLst>
          </p:cNvPr>
          <p:cNvSpPr/>
          <p:nvPr/>
        </p:nvSpPr>
        <p:spPr>
          <a:xfrm>
            <a:off x="931178" y="1948875"/>
            <a:ext cx="10422622" cy="7432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Most common commercial utilization of NLP</a:t>
            </a:r>
          </a:p>
        </p:txBody>
      </p:sp>
      <p:sp>
        <p:nvSpPr>
          <p:cNvPr id="11" name="Rectangle: Rounded Corners 10">
            <a:extLst>
              <a:ext uri="{FF2B5EF4-FFF2-40B4-BE49-F238E27FC236}">
                <a16:creationId xmlns:a16="http://schemas.microsoft.com/office/drawing/2014/main" id="{BF172001-F824-4F1E-8AD0-D4CDAB3FA1D5}"/>
              </a:ext>
            </a:extLst>
          </p:cNvPr>
          <p:cNvSpPr/>
          <p:nvPr/>
        </p:nvSpPr>
        <p:spPr>
          <a:xfrm>
            <a:off x="931178" y="2794065"/>
            <a:ext cx="2365475" cy="3361923"/>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Conversational systems</a:t>
            </a:r>
          </a:p>
          <a:p>
            <a:pPr algn="ctr"/>
            <a:endParaRPr lang="en-US" sz="2000" dirty="0"/>
          </a:p>
          <a:p>
            <a:pPr marL="342900" indent="-342900">
              <a:buFont typeface="Arial" panose="020B0604020202020204" pitchFamily="34" charset="0"/>
              <a:buChar char="•"/>
            </a:pPr>
            <a:r>
              <a:rPr lang="en-US" sz="2000" dirty="0"/>
              <a:t>Chatbots</a:t>
            </a:r>
          </a:p>
          <a:p>
            <a:pPr marL="342900" indent="-342900">
              <a:buFont typeface="Arial" panose="020B0604020202020204" pitchFamily="34" charset="0"/>
              <a:buChar char="•"/>
            </a:pPr>
            <a:r>
              <a:rPr lang="en-US" sz="2000" dirty="0"/>
              <a:t>Speech recognition</a:t>
            </a:r>
          </a:p>
          <a:p>
            <a:pPr marL="342900" indent="-342900">
              <a:buFont typeface="Arial" panose="020B0604020202020204" pitchFamily="34" charset="0"/>
              <a:buChar char="•"/>
            </a:pPr>
            <a:r>
              <a:rPr lang="en-US" sz="2000" dirty="0"/>
              <a:t>Voice-driven systems</a:t>
            </a:r>
          </a:p>
        </p:txBody>
      </p:sp>
      <p:sp>
        <p:nvSpPr>
          <p:cNvPr id="12" name="Rectangle: Rounded Corners 11">
            <a:extLst>
              <a:ext uri="{FF2B5EF4-FFF2-40B4-BE49-F238E27FC236}">
                <a16:creationId xmlns:a16="http://schemas.microsoft.com/office/drawing/2014/main" id="{32584325-4F91-401B-ACEF-A3AD1A79FF6B}"/>
              </a:ext>
            </a:extLst>
          </p:cNvPr>
          <p:cNvSpPr/>
          <p:nvPr/>
        </p:nvSpPr>
        <p:spPr>
          <a:xfrm>
            <a:off x="6312552" y="2794066"/>
            <a:ext cx="2365475" cy="33619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Text analytics</a:t>
            </a:r>
          </a:p>
          <a:p>
            <a:pPr algn="ctr"/>
            <a:endParaRPr lang="en-US" sz="2000" dirty="0"/>
          </a:p>
          <a:p>
            <a:pPr marL="342900" indent="-342900">
              <a:buFont typeface="Arial" panose="020B0604020202020204" pitchFamily="34" charset="0"/>
              <a:buChar char="•"/>
            </a:pPr>
            <a:r>
              <a:rPr lang="en-US" sz="2000" dirty="0"/>
              <a:t>Social media analysis</a:t>
            </a:r>
          </a:p>
          <a:p>
            <a:pPr marL="342900" indent="-342900">
              <a:buFont typeface="Arial" panose="020B0604020202020204" pitchFamily="34" charset="0"/>
              <a:buChar char="•"/>
            </a:pPr>
            <a:r>
              <a:rPr lang="en-US" sz="2000" b="1" dirty="0">
                <a:solidFill>
                  <a:schemeClr val="accent6">
                    <a:lumMod val="50000"/>
                  </a:schemeClr>
                </a:solidFill>
              </a:rPr>
              <a:t>Sentiment analysis</a:t>
            </a:r>
          </a:p>
          <a:p>
            <a:pPr marL="342900" indent="-342900">
              <a:buFont typeface="Arial" panose="020B0604020202020204" pitchFamily="34" charset="0"/>
              <a:buChar char="•"/>
            </a:pPr>
            <a:r>
              <a:rPr lang="en-US" sz="2000" dirty="0"/>
              <a:t>Summarization</a:t>
            </a:r>
          </a:p>
        </p:txBody>
      </p:sp>
      <p:sp>
        <p:nvSpPr>
          <p:cNvPr id="13" name="Rectangle: Rounded Corners 12">
            <a:extLst>
              <a:ext uri="{FF2B5EF4-FFF2-40B4-BE49-F238E27FC236}">
                <a16:creationId xmlns:a16="http://schemas.microsoft.com/office/drawing/2014/main" id="{B1B45360-46CB-43FD-A882-B4CA95F67762}"/>
              </a:ext>
            </a:extLst>
          </p:cNvPr>
          <p:cNvSpPr/>
          <p:nvPr/>
        </p:nvSpPr>
        <p:spPr>
          <a:xfrm>
            <a:off x="3606951" y="2794066"/>
            <a:ext cx="2365475" cy="33619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Machine translation (MT)</a:t>
            </a:r>
          </a:p>
          <a:p>
            <a:pPr algn="ctr"/>
            <a:endParaRPr lang="en-US" sz="2000" dirty="0"/>
          </a:p>
          <a:p>
            <a:pPr marL="342900" indent="-342900">
              <a:buFont typeface="Arial" panose="020B0604020202020204" pitchFamily="34" charset="0"/>
              <a:buChar char="•"/>
            </a:pPr>
            <a:r>
              <a:rPr lang="en-US" sz="2000" dirty="0"/>
              <a:t>Neural MT</a:t>
            </a:r>
          </a:p>
          <a:p>
            <a:pPr marL="342900" indent="-342900">
              <a:buFont typeface="Arial" panose="020B0604020202020204" pitchFamily="34" charset="0"/>
              <a:buChar char="•"/>
            </a:pPr>
            <a:r>
              <a:rPr lang="en-US" sz="2000" dirty="0"/>
              <a:t>Google Translator</a:t>
            </a:r>
          </a:p>
          <a:p>
            <a:pPr marL="342900" indent="-342900">
              <a:buFont typeface="Arial" panose="020B0604020202020204" pitchFamily="34" charset="0"/>
              <a:buChar char="•"/>
            </a:pPr>
            <a:r>
              <a:rPr lang="en-US" sz="2000" dirty="0"/>
              <a:t>Microsoft Translator</a:t>
            </a:r>
          </a:p>
        </p:txBody>
      </p:sp>
      <p:sp>
        <p:nvSpPr>
          <p:cNvPr id="14" name="Rectangle: Rounded Corners 13">
            <a:extLst>
              <a:ext uri="{FF2B5EF4-FFF2-40B4-BE49-F238E27FC236}">
                <a16:creationId xmlns:a16="http://schemas.microsoft.com/office/drawing/2014/main" id="{7176E45B-5D95-45AB-9397-42C01F10D202}"/>
              </a:ext>
            </a:extLst>
          </p:cNvPr>
          <p:cNvSpPr/>
          <p:nvPr/>
        </p:nvSpPr>
        <p:spPr>
          <a:xfrm>
            <a:off x="8988325" y="2764286"/>
            <a:ext cx="2365475" cy="339170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Text correction</a:t>
            </a:r>
          </a:p>
          <a:p>
            <a:pPr algn="ctr"/>
            <a:endParaRPr lang="en-US" sz="2000" dirty="0"/>
          </a:p>
          <a:p>
            <a:pPr marL="342900" indent="-342900">
              <a:buFont typeface="Arial" panose="020B0604020202020204" pitchFamily="34" charset="0"/>
              <a:buChar char="•"/>
            </a:pPr>
            <a:r>
              <a:rPr lang="en-US" sz="2000" dirty="0"/>
              <a:t>Spelling correction</a:t>
            </a:r>
          </a:p>
          <a:p>
            <a:pPr marL="342900" indent="-342900">
              <a:buFont typeface="Arial" panose="020B0604020202020204" pitchFamily="34" charset="0"/>
              <a:buChar char="•"/>
            </a:pPr>
            <a:r>
              <a:rPr lang="en-US" sz="2000" dirty="0"/>
              <a:t>Style/grammar checking</a:t>
            </a:r>
          </a:p>
        </p:txBody>
      </p:sp>
      <p:sp>
        <p:nvSpPr>
          <p:cNvPr id="3" name="Rectangle 2">
            <a:extLst>
              <a:ext uri="{FF2B5EF4-FFF2-40B4-BE49-F238E27FC236}">
                <a16:creationId xmlns:a16="http://schemas.microsoft.com/office/drawing/2014/main" id="{F54F6B09-25B3-4C0A-A52C-9790A8210A40}"/>
              </a:ext>
            </a:extLst>
          </p:cNvPr>
          <p:cNvSpPr/>
          <p:nvPr/>
        </p:nvSpPr>
        <p:spPr>
          <a:xfrm>
            <a:off x="6312552" y="4659329"/>
            <a:ext cx="2365475" cy="601579"/>
          </a:xfrm>
          <a:prstGeom prst="rect">
            <a:avLst/>
          </a:prstGeom>
          <a:solidFill>
            <a:srgbClr val="00206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66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702012"/>
            <a:ext cx="10515600" cy="617481"/>
          </a:xfrm>
        </p:spPr>
        <p:txBody>
          <a:bodyPr/>
          <a:lstStyle/>
          <a:p>
            <a:r>
              <a:rPr lang="en-US" sz="3600" b="1" dirty="0">
                <a:solidFill>
                  <a:schemeClr val="tx1">
                    <a:lumMod val="75000"/>
                    <a:lumOff val="25000"/>
                  </a:schemeClr>
                </a:solidFill>
              </a:rPr>
              <a:t>Books reviews on amazon.com</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437842" y="85279"/>
            <a:ext cx="2637094" cy="707886"/>
            <a:chOff x="838200" y="1113293"/>
            <a:chExt cx="2568373"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2</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2176667" cy="510593"/>
            </a:xfrm>
            <a:prstGeom prst="rect">
              <a:avLst/>
            </a:prstGeom>
            <a:noFill/>
          </p:spPr>
          <p:txBody>
            <a:bodyPr wrap="none" rtlCol="0">
              <a:spAutoFit/>
            </a:bodyPr>
            <a:lstStyle/>
            <a:p>
              <a:r>
                <a:rPr lang="en-US" sz="2400" dirty="0">
                  <a:solidFill>
                    <a:schemeClr val="tx1">
                      <a:lumMod val="75000"/>
                      <a:lumOff val="25000"/>
                    </a:schemeClr>
                  </a:solidFill>
                </a:rPr>
                <a:t>Data description</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 name="Title 1">
            <a:extLst>
              <a:ext uri="{FF2B5EF4-FFF2-40B4-BE49-F238E27FC236}">
                <a16:creationId xmlns:a16="http://schemas.microsoft.com/office/drawing/2014/main" id="{D1041668-5F8B-476E-AC6F-0D53A3E04FCB}"/>
              </a:ext>
            </a:extLst>
          </p:cNvPr>
          <p:cNvSpPr txBox="1">
            <a:spLocks/>
          </p:cNvSpPr>
          <p:nvPr/>
        </p:nvSpPr>
        <p:spPr>
          <a:xfrm>
            <a:off x="838200" y="126749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5-core dataset - subset of the data in which all users and items have at least 5 reviews  </a:t>
            </a:r>
          </a:p>
        </p:txBody>
      </p:sp>
      <p:sp>
        <p:nvSpPr>
          <p:cNvPr id="11" name="Rectangle: Rounded Corners 10">
            <a:extLst>
              <a:ext uri="{FF2B5EF4-FFF2-40B4-BE49-F238E27FC236}">
                <a16:creationId xmlns:a16="http://schemas.microsoft.com/office/drawing/2014/main" id="{BF172001-F824-4F1E-8AD0-D4CDAB3FA1D5}"/>
              </a:ext>
            </a:extLst>
          </p:cNvPr>
          <p:cNvSpPr/>
          <p:nvPr/>
        </p:nvSpPr>
        <p:spPr>
          <a:xfrm>
            <a:off x="838200" y="1714751"/>
            <a:ext cx="6452937" cy="4986837"/>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t>
            </a:r>
          </a:p>
          <a:p>
            <a:r>
              <a:rPr lang="en-US" sz="2000" dirty="0"/>
              <a:t>  "</a:t>
            </a:r>
            <a:r>
              <a:rPr lang="en-US" sz="2000" b="1" dirty="0"/>
              <a:t>reviewerID</a:t>
            </a:r>
            <a:r>
              <a:rPr lang="en-US" sz="2000" dirty="0"/>
              <a:t>": "A2SUAM1J3GNN3B",</a:t>
            </a:r>
          </a:p>
          <a:p>
            <a:r>
              <a:rPr lang="en-US" sz="2000" dirty="0"/>
              <a:t>  "</a:t>
            </a:r>
            <a:r>
              <a:rPr lang="en-US" sz="2000" b="1" dirty="0"/>
              <a:t>asin</a:t>
            </a:r>
            <a:r>
              <a:rPr lang="en-US" sz="2000" dirty="0"/>
              <a:t>": "0000013714",</a:t>
            </a:r>
          </a:p>
          <a:p>
            <a:r>
              <a:rPr lang="en-US" sz="2000" dirty="0"/>
              <a:t>  "</a:t>
            </a:r>
            <a:r>
              <a:rPr lang="en-US" sz="2000" b="1" dirty="0"/>
              <a:t>reviewerName</a:t>
            </a:r>
            <a:r>
              <a:rPr lang="en-US" sz="2000" dirty="0"/>
              <a:t>": "J. McDonald",</a:t>
            </a:r>
          </a:p>
          <a:p>
            <a:r>
              <a:rPr lang="en-US" sz="2000" dirty="0"/>
              <a:t>  "</a:t>
            </a:r>
            <a:r>
              <a:rPr lang="en-US" sz="2000" b="1" dirty="0"/>
              <a:t>helpful</a:t>
            </a:r>
            <a:r>
              <a:rPr lang="en-US" sz="2000" dirty="0"/>
              <a:t>": [2, 3],</a:t>
            </a:r>
          </a:p>
          <a:p>
            <a:r>
              <a:rPr lang="en-US" sz="2000" dirty="0"/>
              <a:t>  "</a:t>
            </a:r>
            <a:r>
              <a:rPr lang="en-US" sz="2000" b="1" dirty="0"/>
              <a:t>reviewText</a:t>
            </a:r>
            <a:r>
              <a:rPr lang="en-US" sz="2000" dirty="0"/>
              <a:t>": "I bought this for my husband who plays the piano.  He is having a wonderful time playing these old hymns.  The music  is at times hard to read because we think the book was published for singing from more than playing from.  Great purchase though!",</a:t>
            </a:r>
          </a:p>
          <a:p>
            <a:r>
              <a:rPr lang="en-US" sz="2000" dirty="0"/>
              <a:t>  "</a:t>
            </a:r>
            <a:r>
              <a:rPr lang="en-US" sz="2000" b="1" dirty="0"/>
              <a:t>overall</a:t>
            </a:r>
            <a:r>
              <a:rPr lang="en-US" sz="2000" dirty="0"/>
              <a:t>": 5.0,</a:t>
            </a:r>
          </a:p>
          <a:p>
            <a:r>
              <a:rPr lang="en-US" sz="2000" dirty="0"/>
              <a:t>  "</a:t>
            </a:r>
            <a:r>
              <a:rPr lang="en-US" sz="2000" b="1" dirty="0"/>
              <a:t>summary</a:t>
            </a:r>
            <a:r>
              <a:rPr lang="en-US" sz="2000" dirty="0"/>
              <a:t>": "Heavenly Highway Hymns",</a:t>
            </a:r>
          </a:p>
          <a:p>
            <a:r>
              <a:rPr lang="en-US" sz="2000" dirty="0"/>
              <a:t>  "</a:t>
            </a:r>
            <a:r>
              <a:rPr lang="en-US" sz="2000" b="1" dirty="0"/>
              <a:t>unixReviewTime</a:t>
            </a:r>
            <a:r>
              <a:rPr lang="en-US" sz="2000" dirty="0"/>
              <a:t>": 1252800000,</a:t>
            </a:r>
          </a:p>
          <a:p>
            <a:r>
              <a:rPr lang="en-US" sz="2000" dirty="0"/>
              <a:t>  "</a:t>
            </a:r>
            <a:r>
              <a:rPr lang="en-US" sz="2000" b="1" dirty="0"/>
              <a:t>reviewTime</a:t>
            </a:r>
            <a:r>
              <a:rPr lang="en-US" sz="2000" dirty="0"/>
              <a:t>": "09 13, 2009"</a:t>
            </a:r>
          </a:p>
          <a:p>
            <a:r>
              <a:rPr lang="en-US" sz="2000" dirty="0"/>
              <a:t>}</a:t>
            </a:r>
          </a:p>
        </p:txBody>
      </p:sp>
      <p:sp>
        <p:nvSpPr>
          <p:cNvPr id="40" name="TextBox 39">
            <a:extLst>
              <a:ext uri="{FF2B5EF4-FFF2-40B4-BE49-F238E27FC236}">
                <a16:creationId xmlns:a16="http://schemas.microsoft.com/office/drawing/2014/main" id="{99070CF9-E8D6-488E-8489-AAB9815DB977}"/>
              </a:ext>
            </a:extLst>
          </p:cNvPr>
          <p:cNvSpPr txBox="1"/>
          <p:nvPr/>
        </p:nvSpPr>
        <p:spPr>
          <a:xfrm>
            <a:off x="8312145" y="2072602"/>
            <a:ext cx="1696298" cy="830997"/>
          </a:xfrm>
          <a:prstGeom prst="rect">
            <a:avLst/>
          </a:prstGeom>
          <a:noFill/>
        </p:spPr>
        <p:txBody>
          <a:bodyPr wrap="none" rtlCol="0">
            <a:spAutoFit/>
          </a:bodyPr>
          <a:lstStyle/>
          <a:p>
            <a:r>
              <a:rPr lang="en-US" sz="4800" dirty="0">
                <a:ln w="19050">
                  <a:solidFill>
                    <a:schemeClr val="tx1">
                      <a:lumMod val="65000"/>
                      <a:lumOff val="35000"/>
                    </a:schemeClr>
                  </a:solidFill>
                </a:ln>
                <a:solidFill>
                  <a:schemeClr val="tx1">
                    <a:lumMod val="75000"/>
                    <a:lumOff val="25000"/>
                  </a:schemeClr>
                </a:solidFill>
              </a:rPr>
              <a:t>9.9</a:t>
            </a:r>
            <a:r>
              <a:rPr lang="en-US" sz="4400" dirty="0">
                <a:ln w="19050">
                  <a:solidFill>
                    <a:schemeClr val="tx1">
                      <a:lumMod val="65000"/>
                      <a:lumOff val="35000"/>
                    </a:schemeClr>
                  </a:solidFill>
                </a:ln>
                <a:solidFill>
                  <a:schemeClr val="tx1">
                    <a:lumMod val="75000"/>
                    <a:lumOff val="25000"/>
                  </a:schemeClr>
                </a:solidFill>
              </a:rPr>
              <a:t> </a:t>
            </a:r>
            <a:r>
              <a:rPr lang="en-US" sz="4000" dirty="0">
                <a:ln w="19050">
                  <a:solidFill>
                    <a:schemeClr val="tx1">
                      <a:lumMod val="65000"/>
                      <a:lumOff val="35000"/>
                    </a:schemeClr>
                  </a:solidFill>
                </a:ln>
                <a:solidFill>
                  <a:schemeClr val="tx1">
                    <a:lumMod val="75000"/>
                    <a:lumOff val="25000"/>
                  </a:schemeClr>
                </a:solidFill>
              </a:rPr>
              <a:t>GB</a:t>
            </a:r>
            <a:endParaRPr lang="en-US" sz="5400" dirty="0">
              <a:ln w="19050">
                <a:solidFill>
                  <a:schemeClr val="tx1">
                    <a:lumMod val="65000"/>
                    <a:lumOff val="35000"/>
                  </a:schemeClr>
                </a:solidFill>
              </a:ln>
              <a:solidFill>
                <a:schemeClr val="tx1">
                  <a:lumMod val="75000"/>
                  <a:lumOff val="25000"/>
                </a:schemeClr>
              </a:solidFill>
            </a:endParaRPr>
          </a:p>
        </p:txBody>
      </p:sp>
      <p:sp>
        <p:nvSpPr>
          <p:cNvPr id="44" name="TextBox 43">
            <a:extLst>
              <a:ext uri="{FF2B5EF4-FFF2-40B4-BE49-F238E27FC236}">
                <a16:creationId xmlns:a16="http://schemas.microsoft.com/office/drawing/2014/main" id="{A96F25B2-7A91-4096-9209-D70DCDE41306}"/>
              </a:ext>
            </a:extLst>
          </p:cNvPr>
          <p:cNvSpPr txBox="1"/>
          <p:nvPr/>
        </p:nvSpPr>
        <p:spPr>
          <a:xfrm>
            <a:off x="8312145" y="2823175"/>
            <a:ext cx="3602205" cy="923330"/>
          </a:xfrm>
          <a:prstGeom prst="rect">
            <a:avLst/>
          </a:prstGeom>
          <a:noFill/>
        </p:spPr>
        <p:txBody>
          <a:bodyPr wrap="none" rtlCol="0">
            <a:spAutoFit/>
          </a:bodyPr>
          <a:lstStyle/>
          <a:p>
            <a:r>
              <a:rPr lang="en-US" sz="4800" dirty="0">
                <a:ln w="19050">
                  <a:solidFill>
                    <a:schemeClr val="tx1">
                      <a:lumMod val="65000"/>
                      <a:lumOff val="35000"/>
                    </a:schemeClr>
                  </a:solidFill>
                </a:ln>
                <a:solidFill>
                  <a:schemeClr val="tx1">
                    <a:lumMod val="75000"/>
                    <a:lumOff val="25000"/>
                  </a:schemeClr>
                </a:solidFill>
              </a:rPr>
              <a:t>41.13</a:t>
            </a:r>
            <a:r>
              <a:rPr lang="en-US" sz="5400" dirty="0">
                <a:ln w="19050">
                  <a:solidFill>
                    <a:schemeClr val="tx1">
                      <a:lumMod val="65000"/>
                      <a:lumOff val="35000"/>
                    </a:schemeClr>
                  </a:solidFill>
                </a:ln>
                <a:solidFill>
                  <a:schemeClr val="tx1">
                    <a:lumMod val="75000"/>
                    <a:lumOff val="25000"/>
                  </a:schemeClr>
                </a:solidFill>
              </a:rPr>
              <a:t> </a:t>
            </a:r>
            <a:r>
              <a:rPr lang="en-US" sz="4000" dirty="0">
                <a:ln w="19050">
                  <a:solidFill>
                    <a:schemeClr val="tx1">
                      <a:lumMod val="65000"/>
                      <a:lumOff val="35000"/>
                    </a:schemeClr>
                  </a:solidFill>
                </a:ln>
                <a:solidFill>
                  <a:schemeClr val="tx1">
                    <a:lumMod val="75000"/>
                    <a:lumOff val="25000"/>
                  </a:schemeClr>
                </a:solidFill>
              </a:rPr>
              <a:t>M</a:t>
            </a:r>
            <a:r>
              <a:rPr lang="en-US" sz="5400" dirty="0">
                <a:ln w="19050">
                  <a:solidFill>
                    <a:schemeClr val="tx1">
                      <a:lumMod val="65000"/>
                      <a:lumOff val="35000"/>
                    </a:schemeClr>
                  </a:solidFill>
                </a:ln>
                <a:solidFill>
                  <a:schemeClr val="tx1">
                    <a:lumMod val="75000"/>
                    <a:lumOff val="25000"/>
                  </a:schemeClr>
                </a:solidFill>
              </a:rPr>
              <a:t> </a:t>
            </a:r>
            <a:r>
              <a:rPr lang="en-US" sz="2400" dirty="0">
                <a:ln w="19050">
                  <a:solidFill>
                    <a:schemeClr val="tx1">
                      <a:lumMod val="65000"/>
                      <a:lumOff val="35000"/>
                    </a:schemeClr>
                  </a:solidFill>
                </a:ln>
                <a:solidFill>
                  <a:schemeClr val="tx1">
                    <a:lumMod val="75000"/>
                    <a:lumOff val="25000"/>
                  </a:schemeClr>
                </a:solidFill>
              </a:rPr>
              <a:t>(reviews)</a:t>
            </a:r>
            <a:endParaRPr lang="en-US" sz="3200" dirty="0">
              <a:ln w="19050">
                <a:solidFill>
                  <a:schemeClr val="tx1">
                    <a:lumMod val="65000"/>
                    <a:lumOff val="35000"/>
                  </a:schemeClr>
                </a:solidFill>
              </a:ln>
              <a:solidFill>
                <a:schemeClr val="tx1">
                  <a:lumMod val="75000"/>
                  <a:lumOff val="25000"/>
                </a:schemeClr>
              </a:solidFill>
            </a:endParaRPr>
          </a:p>
        </p:txBody>
      </p:sp>
      <p:sp>
        <p:nvSpPr>
          <p:cNvPr id="50" name="Rectangle: Rounded Corners 49">
            <a:extLst>
              <a:ext uri="{FF2B5EF4-FFF2-40B4-BE49-F238E27FC236}">
                <a16:creationId xmlns:a16="http://schemas.microsoft.com/office/drawing/2014/main" id="{EC0AAD6C-6B3F-49E3-BAE0-64130BA0E982}"/>
              </a:ext>
            </a:extLst>
          </p:cNvPr>
          <p:cNvSpPr/>
          <p:nvPr/>
        </p:nvSpPr>
        <p:spPr>
          <a:xfrm>
            <a:off x="7459216" y="1750739"/>
            <a:ext cx="734289" cy="2339998"/>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Data</a:t>
            </a:r>
          </a:p>
        </p:txBody>
      </p:sp>
      <p:sp>
        <p:nvSpPr>
          <p:cNvPr id="52" name="Rectangle: Rounded Corners 51">
            <a:extLst>
              <a:ext uri="{FF2B5EF4-FFF2-40B4-BE49-F238E27FC236}">
                <a16:creationId xmlns:a16="http://schemas.microsoft.com/office/drawing/2014/main" id="{DEA2853C-990D-4115-8003-9FCCB2CEBBBA}"/>
              </a:ext>
            </a:extLst>
          </p:cNvPr>
          <p:cNvSpPr/>
          <p:nvPr/>
        </p:nvSpPr>
        <p:spPr>
          <a:xfrm>
            <a:off x="7459215" y="4361590"/>
            <a:ext cx="734289" cy="2339998"/>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Metadata</a:t>
            </a:r>
          </a:p>
        </p:txBody>
      </p:sp>
      <p:sp>
        <p:nvSpPr>
          <p:cNvPr id="53" name="TextBox 52">
            <a:extLst>
              <a:ext uri="{FF2B5EF4-FFF2-40B4-BE49-F238E27FC236}">
                <a16:creationId xmlns:a16="http://schemas.microsoft.com/office/drawing/2014/main" id="{DDDE004D-8172-4AFA-9733-71198006815A}"/>
              </a:ext>
            </a:extLst>
          </p:cNvPr>
          <p:cNvSpPr txBox="1"/>
          <p:nvPr/>
        </p:nvSpPr>
        <p:spPr>
          <a:xfrm>
            <a:off x="8312145" y="4683096"/>
            <a:ext cx="1696298" cy="830997"/>
          </a:xfrm>
          <a:prstGeom prst="rect">
            <a:avLst/>
          </a:prstGeom>
          <a:noFill/>
        </p:spPr>
        <p:txBody>
          <a:bodyPr wrap="none" rtlCol="0">
            <a:spAutoFit/>
          </a:bodyPr>
          <a:lstStyle/>
          <a:p>
            <a:r>
              <a:rPr lang="en-US" sz="4800" dirty="0">
                <a:ln w="19050">
                  <a:solidFill>
                    <a:schemeClr val="tx1">
                      <a:lumMod val="65000"/>
                      <a:lumOff val="35000"/>
                    </a:schemeClr>
                  </a:solidFill>
                </a:ln>
                <a:solidFill>
                  <a:schemeClr val="tx1">
                    <a:lumMod val="75000"/>
                    <a:lumOff val="25000"/>
                  </a:schemeClr>
                </a:solidFill>
              </a:rPr>
              <a:t>3.1</a:t>
            </a:r>
            <a:r>
              <a:rPr lang="en-US" sz="4400" dirty="0">
                <a:ln w="19050">
                  <a:solidFill>
                    <a:schemeClr val="tx1">
                      <a:lumMod val="65000"/>
                      <a:lumOff val="35000"/>
                    </a:schemeClr>
                  </a:solidFill>
                </a:ln>
                <a:solidFill>
                  <a:schemeClr val="tx1">
                    <a:lumMod val="75000"/>
                    <a:lumOff val="25000"/>
                  </a:schemeClr>
                </a:solidFill>
              </a:rPr>
              <a:t> </a:t>
            </a:r>
            <a:r>
              <a:rPr lang="en-US" sz="4000" dirty="0">
                <a:ln w="19050">
                  <a:solidFill>
                    <a:schemeClr val="tx1">
                      <a:lumMod val="65000"/>
                      <a:lumOff val="35000"/>
                    </a:schemeClr>
                  </a:solidFill>
                </a:ln>
                <a:solidFill>
                  <a:schemeClr val="tx1">
                    <a:lumMod val="75000"/>
                    <a:lumOff val="25000"/>
                  </a:schemeClr>
                </a:solidFill>
              </a:rPr>
              <a:t>GB</a:t>
            </a:r>
            <a:endParaRPr lang="en-US" sz="5400" dirty="0">
              <a:ln w="19050">
                <a:solidFill>
                  <a:schemeClr val="tx1">
                    <a:lumMod val="65000"/>
                    <a:lumOff val="35000"/>
                  </a:schemeClr>
                </a:solidFill>
              </a:ln>
              <a:solidFill>
                <a:schemeClr val="tx1">
                  <a:lumMod val="75000"/>
                  <a:lumOff val="25000"/>
                </a:schemeClr>
              </a:solidFill>
            </a:endParaRPr>
          </a:p>
        </p:txBody>
      </p:sp>
      <p:sp>
        <p:nvSpPr>
          <p:cNvPr id="54" name="TextBox 53">
            <a:extLst>
              <a:ext uri="{FF2B5EF4-FFF2-40B4-BE49-F238E27FC236}">
                <a16:creationId xmlns:a16="http://schemas.microsoft.com/office/drawing/2014/main" id="{BE51C90C-9280-4CF5-BDE5-F8A8496E24A7}"/>
              </a:ext>
            </a:extLst>
          </p:cNvPr>
          <p:cNvSpPr txBox="1"/>
          <p:nvPr/>
        </p:nvSpPr>
        <p:spPr>
          <a:xfrm>
            <a:off x="8312145" y="5433669"/>
            <a:ext cx="3007426" cy="923330"/>
          </a:xfrm>
          <a:prstGeom prst="rect">
            <a:avLst/>
          </a:prstGeom>
          <a:noFill/>
        </p:spPr>
        <p:txBody>
          <a:bodyPr wrap="none" rtlCol="0">
            <a:spAutoFit/>
          </a:bodyPr>
          <a:lstStyle/>
          <a:p>
            <a:r>
              <a:rPr lang="en-US" sz="4800" dirty="0">
                <a:ln w="19050">
                  <a:solidFill>
                    <a:schemeClr val="tx1">
                      <a:lumMod val="65000"/>
                      <a:lumOff val="35000"/>
                    </a:schemeClr>
                  </a:solidFill>
                </a:ln>
                <a:solidFill>
                  <a:schemeClr val="tx1">
                    <a:lumMod val="75000"/>
                    <a:lumOff val="25000"/>
                  </a:schemeClr>
                </a:solidFill>
              </a:rPr>
              <a:t>9.4</a:t>
            </a:r>
            <a:r>
              <a:rPr lang="en-US" sz="5400" dirty="0">
                <a:ln w="19050">
                  <a:solidFill>
                    <a:schemeClr val="tx1">
                      <a:lumMod val="65000"/>
                      <a:lumOff val="35000"/>
                    </a:schemeClr>
                  </a:solidFill>
                </a:ln>
                <a:solidFill>
                  <a:schemeClr val="tx1">
                    <a:lumMod val="75000"/>
                    <a:lumOff val="25000"/>
                  </a:schemeClr>
                </a:solidFill>
              </a:rPr>
              <a:t> </a:t>
            </a:r>
            <a:r>
              <a:rPr lang="en-US" sz="4000" dirty="0">
                <a:ln w="19050">
                  <a:solidFill>
                    <a:schemeClr val="tx1">
                      <a:lumMod val="65000"/>
                      <a:lumOff val="35000"/>
                    </a:schemeClr>
                  </a:solidFill>
                </a:ln>
                <a:solidFill>
                  <a:schemeClr val="tx1">
                    <a:lumMod val="75000"/>
                    <a:lumOff val="25000"/>
                  </a:schemeClr>
                </a:solidFill>
              </a:rPr>
              <a:t>M</a:t>
            </a:r>
            <a:r>
              <a:rPr lang="en-US" sz="5400" dirty="0">
                <a:ln w="19050">
                  <a:solidFill>
                    <a:schemeClr val="tx1">
                      <a:lumMod val="65000"/>
                      <a:lumOff val="35000"/>
                    </a:schemeClr>
                  </a:solidFill>
                </a:ln>
                <a:solidFill>
                  <a:schemeClr val="tx1">
                    <a:lumMod val="75000"/>
                    <a:lumOff val="25000"/>
                  </a:schemeClr>
                </a:solidFill>
              </a:rPr>
              <a:t> </a:t>
            </a:r>
            <a:r>
              <a:rPr lang="en-US" sz="2400" dirty="0">
                <a:ln w="19050">
                  <a:solidFill>
                    <a:schemeClr val="tx1">
                      <a:lumMod val="65000"/>
                      <a:lumOff val="35000"/>
                    </a:schemeClr>
                  </a:solidFill>
                </a:ln>
                <a:solidFill>
                  <a:schemeClr val="tx1">
                    <a:lumMod val="75000"/>
                    <a:lumOff val="25000"/>
                  </a:schemeClr>
                </a:solidFill>
              </a:rPr>
              <a:t>(products)</a:t>
            </a:r>
            <a:endParaRPr lang="en-US" sz="3200" dirty="0">
              <a:ln w="19050">
                <a:solidFill>
                  <a:schemeClr val="tx1">
                    <a:lumMod val="65000"/>
                    <a:lumOff val="35000"/>
                  </a:schemeClr>
                </a:solidFill>
              </a:ln>
              <a:solidFill>
                <a:schemeClr val="tx1">
                  <a:lumMod val="75000"/>
                  <a:lumOff val="25000"/>
                </a:schemeClr>
              </a:solidFill>
            </a:endParaRPr>
          </a:p>
        </p:txBody>
      </p:sp>
    </p:spTree>
    <p:extLst>
      <p:ext uri="{BB962C8B-B14F-4D97-AF65-F5344CB8AC3E}">
        <p14:creationId xmlns:p14="http://schemas.microsoft.com/office/powerpoint/2010/main" val="91927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Znalezione obrazy dla zapytania windows">
            <a:extLst>
              <a:ext uri="{FF2B5EF4-FFF2-40B4-BE49-F238E27FC236}">
                <a16:creationId xmlns:a16="http://schemas.microsoft.com/office/drawing/2014/main" id="{27D1E3A5-D8DD-4B2C-B1E4-F2F802D7D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8508" y="3622719"/>
            <a:ext cx="595328" cy="4469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Znalezione obrazy dla zapytania python images">
            <a:extLst>
              <a:ext uri="{FF2B5EF4-FFF2-40B4-BE49-F238E27FC236}">
                <a16:creationId xmlns:a16="http://schemas.microsoft.com/office/drawing/2014/main" id="{270DDF59-A1F0-4C6D-B505-C47AA17FE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21032">
            <a:off x="5198145" y="4085145"/>
            <a:ext cx="819455" cy="81945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Znalezione obrazy dla zapytania python images">
            <a:extLst>
              <a:ext uri="{FF2B5EF4-FFF2-40B4-BE49-F238E27FC236}">
                <a16:creationId xmlns:a16="http://schemas.microsoft.com/office/drawing/2014/main" id="{AC7BC543-6724-43D0-827F-A6F387925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91480">
            <a:off x="1507571" y="5308407"/>
            <a:ext cx="819455" cy="81945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Znalezione obrazy dla zapytania python images">
            <a:extLst>
              <a:ext uri="{FF2B5EF4-FFF2-40B4-BE49-F238E27FC236}">
                <a16:creationId xmlns:a16="http://schemas.microsoft.com/office/drawing/2014/main" id="{0C2D252D-F106-492F-91B1-7C677EE42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91480">
            <a:off x="1516901" y="4159791"/>
            <a:ext cx="819455" cy="81945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Znalezione obrazy dla zapytania python images">
            <a:extLst>
              <a:ext uri="{FF2B5EF4-FFF2-40B4-BE49-F238E27FC236}">
                <a16:creationId xmlns:a16="http://schemas.microsoft.com/office/drawing/2014/main" id="{F0CD2EC1-E5E3-4967-BE4E-CC4F4EA8C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91480">
            <a:off x="1521131" y="2624248"/>
            <a:ext cx="819455" cy="81945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Znalezione obrazy dla zapytania python images">
            <a:extLst>
              <a:ext uri="{FF2B5EF4-FFF2-40B4-BE49-F238E27FC236}">
                <a16:creationId xmlns:a16="http://schemas.microsoft.com/office/drawing/2014/main" id="{0A065E92-4D60-46F9-9E3C-BE8069FEC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91480">
            <a:off x="1519512" y="1447400"/>
            <a:ext cx="819455" cy="81945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Podobny obraz">
            <a:extLst>
              <a:ext uri="{FF2B5EF4-FFF2-40B4-BE49-F238E27FC236}">
                <a16:creationId xmlns:a16="http://schemas.microsoft.com/office/drawing/2014/main" id="{EAC00B1A-DE01-4E82-BEE5-A60EF929D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1751">
            <a:off x="2114649" y="1206799"/>
            <a:ext cx="1584344" cy="11201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Podobny obraz">
            <a:extLst>
              <a:ext uri="{FF2B5EF4-FFF2-40B4-BE49-F238E27FC236}">
                <a16:creationId xmlns:a16="http://schemas.microsoft.com/office/drawing/2014/main" id="{D5C0D546-0EBE-45A4-B7A2-C4709FB408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1751">
            <a:off x="2109704" y="2369356"/>
            <a:ext cx="1584344" cy="112018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Podobny obraz">
            <a:extLst>
              <a:ext uri="{FF2B5EF4-FFF2-40B4-BE49-F238E27FC236}">
                <a16:creationId xmlns:a16="http://schemas.microsoft.com/office/drawing/2014/main" id="{64C0CDF0-5ED8-430D-B1B0-D59974ECA5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1751">
            <a:off x="2109705" y="3913902"/>
            <a:ext cx="1584344" cy="1120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dobny obraz">
            <a:extLst>
              <a:ext uri="{FF2B5EF4-FFF2-40B4-BE49-F238E27FC236}">
                <a16:creationId xmlns:a16="http://schemas.microsoft.com/office/drawing/2014/main" id="{187419C9-CC11-4582-AFED-7227E1485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1751">
            <a:off x="5108643" y="3060225"/>
            <a:ext cx="1584344" cy="11201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593724"/>
            <a:ext cx="10515600" cy="617481"/>
          </a:xfrm>
        </p:spPr>
        <p:txBody>
          <a:bodyPr/>
          <a:lstStyle/>
          <a:p>
            <a:r>
              <a:rPr lang="en-US" sz="3600" b="1" dirty="0">
                <a:solidFill>
                  <a:schemeClr val="tx1">
                    <a:lumMod val="75000"/>
                    <a:lumOff val="25000"/>
                  </a:schemeClr>
                </a:solidFill>
              </a:rPr>
              <a:t>Building blocks architecture</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943171" y="85279"/>
            <a:ext cx="2134713" cy="707886"/>
            <a:chOff x="838200" y="1113293"/>
            <a:chExt cx="2079082"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3</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687376" cy="510593"/>
            </a:xfrm>
            <a:prstGeom prst="rect">
              <a:avLst/>
            </a:prstGeom>
            <a:noFill/>
          </p:spPr>
          <p:txBody>
            <a:bodyPr wrap="none" rtlCol="0">
              <a:spAutoFit/>
            </a:bodyPr>
            <a:lstStyle/>
            <a:p>
              <a:r>
                <a:rPr lang="en-US" sz="2400" dirty="0">
                  <a:solidFill>
                    <a:schemeClr val="tx1">
                      <a:lumMod val="75000"/>
                      <a:lumOff val="25000"/>
                    </a:schemeClr>
                  </a:solidFill>
                </a:rPr>
                <a:t>Architecture</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028" name="Picture 4" descr="Podobny obraz">
            <a:extLst>
              <a:ext uri="{FF2B5EF4-FFF2-40B4-BE49-F238E27FC236}">
                <a16:creationId xmlns:a16="http://schemas.microsoft.com/office/drawing/2014/main" id="{5B3D859A-059B-4CA6-8444-C526C9E9DE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520" r="31637" b="35320"/>
          <a:stretch/>
        </p:blipFill>
        <p:spPr bwMode="auto">
          <a:xfrm>
            <a:off x="1744575" y="1346422"/>
            <a:ext cx="1263316" cy="14169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Podobny obraz">
            <a:extLst>
              <a:ext uri="{FF2B5EF4-FFF2-40B4-BE49-F238E27FC236}">
                <a16:creationId xmlns:a16="http://schemas.microsoft.com/office/drawing/2014/main" id="{8ADA9C7C-69C2-415C-B6A2-C05FCE5617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520" r="31637" b="35320"/>
          <a:stretch/>
        </p:blipFill>
        <p:spPr bwMode="auto">
          <a:xfrm>
            <a:off x="1744575" y="2506807"/>
            <a:ext cx="1263316" cy="14169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odobny obraz">
            <a:extLst>
              <a:ext uri="{FF2B5EF4-FFF2-40B4-BE49-F238E27FC236}">
                <a16:creationId xmlns:a16="http://schemas.microsoft.com/office/drawing/2014/main" id="{F946BD7D-AD43-429E-88FA-0AED39BC571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520" r="31637" b="35320"/>
          <a:stretch/>
        </p:blipFill>
        <p:spPr bwMode="auto">
          <a:xfrm>
            <a:off x="4743512" y="3239732"/>
            <a:ext cx="1263316" cy="141696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Podobny obraz">
            <a:extLst>
              <a:ext uri="{FF2B5EF4-FFF2-40B4-BE49-F238E27FC236}">
                <a16:creationId xmlns:a16="http://schemas.microsoft.com/office/drawing/2014/main" id="{64388EB8-0239-471B-AE43-502E83E34BE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520" r="31637" b="35320"/>
          <a:stretch/>
        </p:blipFill>
        <p:spPr bwMode="auto">
          <a:xfrm>
            <a:off x="1744575" y="4053279"/>
            <a:ext cx="1263316" cy="141696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F430379-C692-4237-ADA8-ECB4DDAAD930}"/>
              </a:ext>
            </a:extLst>
          </p:cNvPr>
          <p:cNvSpPr txBox="1"/>
          <p:nvPr/>
        </p:nvSpPr>
        <p:spPr>
          <a:xfrm>
            <a:off x="2138027" y="3640575"/>
            <a:ext cx="476412" cy="584775"/>
          </a:xfrm>
          <a:prstGeom prst="rect">
            <a:avLst/>
          </a:prstGeom>
          <a:noFill/>
        </p:spPr>
        <p:txBody>
          <a:bodyPr wrap="none" rtlCol="0">
            <a:spAutoFit/>
          </a:bodyPr>
          <a:lstStyle/>
          <a:p>
            <a:r>
              <a:rPr lang="en-US" sz="3200" b="1" dirty="0">
                <a:solidFill>
                  <a:schemeClr val="tx1">
                    <a:lumMod val="75000"/>
                    <a:lumOff val="25000"/>
                  </a:schemeClr>
                </a:solidFill>
              </a:rPr>
              <a:t>…</a:t>
            </a:r>
          </a:p>
        </p:txBody>
      </p:sp>
      <p:pic>
        <p:nvPicPr>
          <p:cNvPr id="27" name="Picture 6" descr="Podobny obraz">
            <a:extLst>
              <a:ext uri="{FF2B5EF4-FFF2-40B4-BE49-F238E27FC236}">
                <a16:creationId xmlns:a16="http://schemas.microsoft.com/office/drawing/2014/main" id="{5B2A6FF7-AD56-420E-9E0E-0922170A4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1751">
            <a:off x="2082051" y="5048732"/>
            <a:ext cx="1584344" cy="112018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Podobny obraz">
            <a:extLst>
              <a:ext uri="{FF2B5EF4-FFF2-40B4-BE49-F238E27FC236}">
                <a16:creationId xmlns:a16="http://schemas.microsoft.com/office/drawing/2014/main" id="{AE5E843D-3157-446B-9753-356DF50290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520" r="31637" b="35320"/>
          <a:stretch/>
        </p:blipFill>
        <p:spPr bwMode="auto">
          <a:xfrm>
            <a:off x="1716921" y="5188109"/>
            <a:ext cx="1263316" cy="14169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nalezione obrazy dla zapytania jupyter notebook logo">
            <a:extLst>
              <a:ext uri="{FF2B5EF4-FFF2-40B4-BE49-F238E27FC236}">
                <a16:creationId xmlns:a16="http://schemas.microsoft.com/office/drawing/2014/main" id="{8477DD77-A89B-4A2E-8B85-0CD3DDE5CD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4828" y="3845605"/>
            <a:ext cx="930644" cy="10795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dobny obraz">
            <a:extLst>
              <a:ext uri="{FF2B5EF4-FFF2-40B4-BE49-F238E27FC236}">
                <a16:creationId xmlns:a16="http://schemas.microsoft.com/office/drawing/2014/main" id="{3E346AFB-BF78-459A-BCF9-149803E921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1210" y="1209584"/>
            <a:ext cx="1516759" cy="151675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Curved 9">
            <a:extLst>
              <a:ext uri="{FF2B5EF4-FFF2-40B4-BE49-F238E27FC236}">
                <a16:creationId xmlns:a16="http://schemas.microsoft.com/office/drawing/2014/main" id="{E2A46EF0-0765-4FA3-9033-F7DC4C574186}"/>
              </a:ext>
            </a:extLst>
          </p:cNvPr>
          <p:cNvCxnSpPr>
            <a:cxnSpLocks/>
            <a:stCxn id="26" idx="3"/>
            <a:endCxn id="18" idx="1"/>
          </p:cNvCxnSpPr>
          <p:nvPr/>
        </p:nvCxnSpPr>
        <p:spPr>
          <a:xfrm>
            <a:off x="3551506" y="2227235"/>
            <a:ext cx="1192006" cy="1720980"/>
          </a:xfrm>
          <a:prstGeom prst="curvedConnector3">
            <a:avLst>
              <a:gd name="adj1" fmla="val 50000"/>
            </a:avLst>
          </a:prstGeom>
          <a:ln w="57150">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A0B63967-FE46-4AB5-98D2-F9BE8F17067B}"/>
              </a:ext>
            </a:extLst>
          </p:cNvPr>
          <p:cNvCxnSpPr>
            <a:cxnSpLocks/>
            <a:stCxn id="25" idx="3"/>
            <a:endCxn id="18" idx="1"/>
          </p:cNvCxnSpPr>
          <p:nvPr/>
        </p:nvCxnSpPr>
        <p:spPr>
          <a:xfrm>
            <a:off x="3546561" y="3389792"/>
            <a:ext cx="1196951" cy="558423"/>
          </a:xfrm>
          <a:prstGeom prst="curvedConnector3">
            <a:avLst>
              <a:gd name="adj1" fmla="val 50000"/>
            </a:avLst>
          </a:prstGeom>
          <a:ln w="57150">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7919E84E-42EC-4CF8-A085-A6E46E21D417}"/>
              </a:ext>
            </a:extLst>
          </p:cNvPr>
          <p:cNvCxnSpPr>
            <a:cxnSpLocks/>
            <a:stCxn id="24" idx="3"/>
            <a:endCxn id="18" idx="1"/>
          </p:cNvCxnSpPr>
          <p:nvPr/>
        </p:nvCxnSpPr>
        <p:spPr>
          <a:xfrm flipV="1">
            <a:off x="3546562" y="3948215"/>
            <a:ext cx="1196950" cy="986123"/>
          </a:xfrm>
          <a:prstGeom prst="curvedConnector3">
            <a:avLst>
              <a:gd name="adj1" fmla="val 50000"/>
            </a:avLst>
          </a:prstGeom>
          <a:ln w="57150">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95E9456D-341D-4A69-BE36-FC41EBC194FE}"/>
              </a:ext>
            </a:extLst>
          </p:cNvPr>
          <p:cNvCxnSpPr>
            <a:cxnSpLocks/>
            <a:stCxn id="27" idx="3"/>
            <a:endCxn id="18" idx="1"/>
          </p:cNvCxnSpPr>
          <p:nvPr/>
        </p:nvCxnSpPr>
        <p:spPr>
          <a:xfrm flipV="1">
            <a:off x="3518908" y="3948215"/>
            <a:ext cx="1224604" cy="2120953"/>
          </a:xfrm>
          <a:prstGeom prst="curvedConnector3">
            <a:avLst>
              <a:gd name="adj1" fmla="val 50000"/>
            </a:avLst>
          </a:prstGeom>
          <a:ln w="57150">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78A12B5A-4C24-4CFD-9476-AAABB39DFDAC}"/>
              </a:ext>
            </a:extLst>
          </p:cNvPr>
          <p:cNvCxnSpPr>
            <a:cxnSpLocks/>
            <a:stCxn id="1032" idx="0"/>
            <a:endCxn id="1034" idx="2"/>
          </p:cNvCxnSpPr>
          <p:nvPr/>
        </p:nvCxnSpPr>
        <p:spPr>
          <a:xfrm rot="5400000" flipH="1" flipV="1">
            <a:off x="6655239" y="2571254"/>
            <a:ext cx="1119262" cy="1429440"/>
          </a:xfrm>
          <a:prstGeom prst="curvedConnector3">
            <a:avLst>
              <a:gd name="adj1" fmla="val 50000"/>
            </a:avLst>
          </a:prstGeom>
          <a:ln w="57150">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Znalezione obrazy dla zapytania aws iam logo">
            <a:extLst>
              <a:ext uri="{FF2B5EF4-FFF2-40B4-BE49-F238E27FC236}">
                <a16:creationId xmlns:a16="http://schemas.microsoft.com/office/drawing/2014/main" id="{F0FE6D2A-C3EB-4316-AC18-F9DB8B76629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2111" t="19035" r="36324" b="25777"/>
          <a:stretch/>
        </p:blipFill>
        <p:spPr bwMode="auto">
          <a:xfrm>
            <a:off x="7022941" y="2971798"/>
            <a:ext cx="368067" cy="643529"/>
          </a:xfrm>
          <a:prstGeom prst="rect">
            <a:avLst/>
          </a:prstGeom>
          <a:noFill/>
          <a:extLst>
            <a:ext uri="{909E8E84-426E-40DD-AFC4-6F175D3DCCD1}">
              <a14:hiddenFill xmlns:a14="http://schemas.microsoft.com/office/drawing/2010/main">
                <a:solidFill>
                  <a:srgbClr val="FFFFFF"/>
                </a:solidFill>
              </a14:hiddenFill>
            </a:ext>
          </a:extLst>
        </p:spPr>
      </p:pic>
      <p:pic>
        <p:nvPicPr>
          <p:cNvPr id="57" name="Graphic 56" descr="Computer">
            <a:extLst>
              <a:ext uri="{FF2B5EF4-FFF2-40B4-BE49-F238E27FC236}">
                <a16:creationId xmlns:a16="http://schemas.microsoft.com/office/drawing/2014/main" id="{1CF10F07-76BF-477C-9F17-A39FB63B30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94064" y="3352392"/>
            <a:ext cx="1172050" cy="1172050"/>
          </a:xfrm>
          <a:prstGeom prst="rect">
            <a:avLst/>
          </a:prstGeom>
        </p:spPr>
      </p:pic>
      <p:cxnSp>
        <p:nvCxnSpPr>
          <p:cNvPr id="65" name="Connector: Curved 64">
            <a:extLst>
              <a:ext uri="{FF2B5EF4-FFF2-40B4-BE49-F238E27FC236}">
                <a16:creationId xmlns:a16="http://schemas.microsoft.com/office/drawing/2014/main" id="{E7C99821-8077-455F-B6BF-0F8D30FA00A5}"/>
              </a:ext>
            </a:extLst>
          </p:cNvPr>
          <p:cNvCxnSpPr>
            <a:cxnSpLocks/>
            <a:stCxn id="1032" idx="3"/>
            <a:endCxn id="57" idx="1"/>
          </p:cNvCxnSpPr>
          <p:nvPr/>
        </p:nvCxnSpPr>
        <p:spPr>
          <a:xfrm flipV="1">
            <a:off x="6965472" y="3938417"/>
            <a:ext cx="2928592" cy="446962"/>
          </a:xfrm>
          <a:prstGeom prst="curvedConnector3">
            <a:avLst>
              <a:gd name="adj1" fmla="val 50000"/>
            </a:avLst>
          </a:prstGeom>
          <a:ln w="57150">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2" name="Picture 18" descr="Znalezione obrazy dla zapytania ssh icon logo">
            <a:extLst>
              <a:ext uri="{FF2B5EF4-FFF2-40B4-BE49-F238E27FC236}">
                <a16:creationId xmlns:a16="http://schemas.microsoft.com/office/drawing/2014/main" id="{E2B0AA48-93A3-49AD-8962-40BA074A44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41006" y="3938415"/>
            <a:ext cx="446963" cy="44696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Podobny obraz">
            <a:extLst>
              <a:ext uri="{FF2B5EF4-FFF2-40B4-BE49-F238E27FC236}">
                <a16:creationId xmlns:a16="http://schemas.microsoft.com/office/drawing/2014/main" id="{E2797146-F9BB-4369-B7CE-7C001182737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520" r="31637" b="35320"/>
          <a:stretch/>
        </p:blipFill>
        <p:spPr bwMode="auto">
          <a:xfrm>
            <a:off x="7281054" y="5781256"/>
            <a:ext cx="930644" cy="104383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Podobny obraz">
            <a:extLst>
              <a:ext uri="{FF2B5EF4-FFF2-40B4-BE49-F238E27FC236}">
                <a16:creationId xmlns:a16="http://schemas.microsoft.com/office/drawing/2014/main" id="{BE7214BF-D22D-4245-BECA-562B82B50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4129" y="5814168"/>
            <a:ext cx="1043832" cy="1043832"/>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E95DDB2F-7737-485E-99B0-0F2482783AA9}"/>
              </a:ext>
            </a:extLst>
          </p:cNvPr>
          <p:cNvSpPr txBox="1"/>
          <p:nvPr/>
        </p:nvSpPr>
        <p:spPr>
          <a:xfrm>
            <a:off x="10533876" y="6089725"/>
            <a:ext cx="1559722" cy="461665"/>
          </a:xfrm>
          <a:prstGeom prst="rect">
            <a:avLst/>
          </a:prstGeom>
          <a:noFill/>
        </p:spPr>
        <p:txBody>
          <a:bodyPr wrap="none" rtlCol="0">
            <a:spAutoFit/>
          </a:bodyPr>
          <a:lstStyle/>
          <a:p>
            <a:r>
              <a:rPr lang="en-US" sz="2400" dirty="0">
                <a:solidFill>
                  <a:schemeClr val="tx1">
                    <a:lumMod val="75000"/>
                    <a:lumOff val="25000"/>
                  </a:schemeClr>
                </a:solidFill>
              </a:rPr>
              <a:t>Amazon S3</a:t>
            </a:r>
          </a:p>
        </p:txBody>
      </p:sp>
      <p:sp>
        <p:nvSpPr>
          <p:cNvPr id="72" name="TextBox 71">
            <a:extLst>
              <a:ext uri="{FF2B5EF4-FFF2-40B4-BE49-F238E27FC236}">
                <a16:creationId xmlns:a16="http://schemas.microsoft.com/office/drawing/2014/main" id="{78C42158-1939-403B-A81C-8F8209E06C25}"/>
              </a:ext>
            </a:extLst>
          </p:cNvPr>
          <p:cNvSpPr txBox="1"/>
          <p:nvPr/>
        </p:nvSpPr>
        <p:spPr>
          <a:xfrm>
            <a:off x="8088850" y="6108435"/>
            <a:ext cx="1729256" cy="461665"/>
          </a:xfrm>
          <a:prstGeom prst="rect">
            <a:avLst/>
          </a:prstGeom>
          <a:noFill/>
        </p:spPr>
        <p:txBody>
          <a:bodyPr wrap="none" rtlCol="0">
            <a:spAutoFit/>
          </a:bodyPr>
          <a:lstStyle/>
          <a:p>
            <a:r>
              <a:rPr lang="en-US" sz="2400" dirty="0">
                <a:solidFill>
                  <a:schemeClr val="tx1">
                    <a:lumMod val="75000"/>
                    <a:lumOff val="25000"/>
                  </a:schemeClr>
                </a:solidFill>
              </a:rPr>
              <a:t>Amazon EC2</a:t>
            </a:r>
          </a:p>
        </p:txBody>
      </p:sp>
      <p:pic>
        <p:nvPicPr>
          <p:cNvPr id="2050" name="Picture 2" descr="Znalezione obrazy dla zapytania ubuntu logo">
            <a:extLst>
              <a:ext uri="{FF2B5EF4-FFF2-40B4-BE49-F238E27FC236}">
                <a16:creationId xmlns:a16="http://schemas.microsoft.com/office/drawing/2014/main" id="{5A3B8C9C-DB92-43F6-8837-F0AA11D36E3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3269" y="1933195"/>
            <a:ext cx="416256" cy="41625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Znalezione obrazy dla zapytania ubuntu logo">
            <a:extLst>
              <a:ext uri="{FF2B5EF4-FFF2-40B4-BE49-F238E27FC236}">
                <a16:creationId xmlns:a16="http://schemas.microsoft.com/office/drawing/2014/main" id="{88C1CB26-5D3C-427B-84E3-52564AD31A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5975" y="3824419"/>
            <a:ext cx="416256" cy="41625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Znalezione obrazy dla zapytania ubuntu logo">
            <a:extLst>
              <a:ext uri="{FF2B5EF4-FFF2-40B4-BE49-F238E27FC236}">
                <a16:creationId xmlns:a16="http://schemas.microsoft.com/office/drawing/2014/main" id="{C7CFFD84-67AE-48BB-91C6-6AE8A147F8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4677" y="3060223"/>
            <a:ext cx="416256" cy="41625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Znalezione obrazy dla zapytania ubuntu logo">
            <a:extLst>
              <a:ext uri="{FF2B5EF4-FFF2-40B4-BE49-F238E27FC236}">
                <a16:creationId xmlns:a16="http://schemas.microsoft.com/office/drawing/2014/main" id="{CBE57A6A-9E1D-4373-B003-0BBD4E8F1C4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1726" y="4624272"/>
            <a:ext cx="416256" cy="41625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Znalezione obrazy dla zapytania ubuntu logo">
            <a:extLst>
              <a:ext uri="{FF2B5EF4-FFF2-40B4-BE49-F238E27FC236}">
                <a16:creationId xmlns:a16="http://schemas.microsoft.com/office/drawing/2014/main" id="{EB9E174A-D4E5-46BF-B3E6-9109B91C83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77662" y="5769224"/>
            <a:ext cx="416256" cy="416256"/>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36F3A096-F2D2-42CE-AF1E-FC0BC0C734B8}"/>
              </a:ext>
            </a:extLst>
          </p:cNvPr>
          <p:cNvSpPr/>
          <p:nvPr/>
        </p:nvSpPr>
        <p:spPr>
          <a:xfrm>
            <a:off x="8002000" y="669811"/>
            <a:ext cx="1682130" cy="853650"/>
          </a:xfrm>
          <a:prstGeom prst="wedgeEllipseCallout">
            <a:avLst>
              <a:gd name="adj1" fmla="val -27179"/>
              <a:gd name="adj2" fmla="val 63828"/>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25000"/>
                  </a:schemeClr>
                </a:solidFill>
              </a:rPr>
              <a:t>Create bucket in the same region</a:t>
            </a:r>
          </a:p>
        </p:txBody>
      </p:sp>
      <p:pic>
        <p:nvPicPr>
          <p:cNvPr id="45" name="Picture 16" descr="Znalezione obrazy dla zapytania aws iam logo">
            <a:extLst>
              <a:ext uri="{FF2B5EF4-FFF2-40B4-BE49-F238E27FC236}">
                <a16:creationId xmlns:a16="http://schemas.microsoft.com/office/drawing/2014/main" id="{CC0350E7-E4EE-41FA-AA8F-13FF1E24A5B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2111" t="19035" r="36324" b="25777"/>
          <a:stretch/>
        </p:blipFill>
        <p:spPr bwMode="auto">
          <a:xfrm>
            <a:off x="6042315" y="5927360"/>
            <a:ext cx="467540" cy="817448"/>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300DBC9B-0A4B-4F78-8331-8308533F8333}"/>
              </a:ext>
            </a:extLst>
          </p:cNvPr>
          <p:cNvSpPr txBox="1"/>
          <p:nvPr/>
        </p:nvSpPr>
        <p:spPr>
          <a:xfrm>
            <a:off x="6515632" y="6103336"/>
            <a:ext cx="702436" cy="461665"/>
          </a:xfrm>
          <a:prstGeom prst="rect">
            <a:avLst/>
          </a:prstGeom>
          <a:noFill/>
        </p:spPr>
        <p:txBody>
          <a:bodyPr wrap="none" rtlCol="0">
            <a:spAutoFit/>
          </a:bodyPr>
          <a:lstStyle/>
          <a:p>
            <a:r>
              <a:rPr lang="en-US" sz="2400" dirty="0">
                <a:solidFill>
                  <a:schemeClr val="tx1">
                    <a:lumMod val="75000"/>
                    <a:lumOff val="25000"/>
                  </a:schemeClr>
                </a:solidFill>
              </a:rPr>
              <a:t>IAM</a:t>
            </a:r>
          </a:p>
        </p:txBody>
      </p:sp>
    </p:spTree>
    <p:extLst>
      <p:ext uri="{BB962C8B-B14F-4D97-AF65-F5344CB8AC3E}">
        <p14:creationId xmlns:p14="http://schemas.microsoft.com/office/powerpoint/2010/main" val="214504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593724"/>
            <a:ext cx="10515600" cy="617481"/>
          </a:xfrm>
        </p:spPr>
        <p:txBody>
          <a:bodyPr/>
          <a:lstStyle/>
          <a:p>
            <a:r>
              <a:rPr lang="en-US" sz="3600" b="1" dirty="0">
                <a:solidFill>
                  <a:schemeClr val="tx1">
                    <a:lumMod val="75000"/>
                    <a:lumOff val="25000"/>
                  </a:schemeClr>
                </a:solidFill>
              </a:rPr>
              <a:t>Setting up infrastructure (code snippet)</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943171" y="85279"/>
            <a:ext cx="2134713" cy="707886"/>
            <a:chOff x="838200" y="1113293"/>
            <a:chExt cx="2079082"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3</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687376" cy="510593"/>
            </a:xfrm>
            <a:prstGeom prst="rect">
              <a:avLst/>
            </a:prstGeom>
            <a:noFill/>
          </p:spPr>
          <p:txBody>
            <a:bodyPr wrap="none" rtlCol="0">
              <a:spAutoFit/>
            </a:bodyPr>
            <a:lstStyle/>
            <a:p>
              <a:r>
                <a:rPr lang="en-US" sz="2400" dirty="0">
                  <a:solidFill>
                    <a:schemeClr val="tx1">
                      <a:lumMod val="75000"/>
                      <a:lumOff val="25000"/>
                    </a:schemeClr>
                  </a:solidFill>
                </a:rPr>
                <a:t>Architecture</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Footer Placeholder 2">
            <a:extLst>
              <a:ext uri="{FF2B5EF4-FFF2-40B4-BE49-F238E27FC236}">
                <a16:creationId xmlns:a16="http://schemas.microsoft.com/office/drawing/2014/main" id="{9A3E8CA7-CC3B-4155-92A9-3A8BD84D1ECD}"/>
              </a:ext>
            </a:extLst>
          </p:cNvPr>
          <p:cNvSpPr>
            <a:spLocks noGrp="1"/>
          </p:cNvSpPr>
          <p:nvPr>
            <p:ph type="ftr" sz="quarter" idx="11"/>
          </p:nvPr>
        </p:nvSpPr>
        <p:spPr/>
        <p:txBody>
          <a:bodyPr/>
          <a:lstStyle/>
          <a:p>
            <a:r>
              <a:rPr lang="en-US" dirty="0"/>
              <a:t>Check GitHub for details</a:t>
            </a:r>
          </a:p>
        </p:txBody>
      </p:sp>
      <p:sp>
        <p:nvSpPr>
          <p:cNvPr id="46" name="Title 1">
            <a:extLst>
              <a:ext uri="{FF2B5EF4-FFF2-40B4-BE49-F238E27FC236}">
                <a16:creationId xmlns:a16="http://schemas.microsoft.com/office/drawing/2014/main" id="{EE718615-3635-451D-8CA4-2DA3972E9556}"/>
              </a:ext>
            </a:extLst>
          </p:cNvPr>
          <p:cNvSpPr txBox="1">
            <a:spLocks/>
          </p:cNvSpPr>
          <p:nvPr/>
        </p:nvSpPr>
        <p:spPr>
          <a:xfrm>
            <a:off x="838200" y="1207331"/>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Repository for the entire project: https://github.com/tkachuksergiy/aws-spark-nlp</a:t>
            </a:r>
          </a:p>
        </p:txBody>
      </p:sp>
      <p:sp>
        <p:nvSpPr>
          <p:cNvPr id="47" name="Rectangle: Rounded Corners 46">
            <a:extLst>
              <a:ext uri="{FF2B5EF4-FFF2-40B4-BE49-F238E27FC236}">
                <a16:creationId xmlns:a16="http://schemas.microsoft.com/office/drawing/2014/main" id="{439321DF-8A92-4D6D-A74D-31D3A3E681B1}"/>
              </a:ext>
            </a:extLst>
          </p:cNvPr>
          <p:cNvSpPr/>
          <p:nvPr/>
        </p:nvSpPr>
        <p:spPr>
          <a:xfrm>
            <a:off x="838200" y="1714751"/>
            <a:ext cx="10515600" cy="4549525"/>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Consolas" panose="020B0609020204030204" pitchFamily="49" charset="0"/>
              </a:rPr>
              <a:t>sudo</a:t>
            </a:r>
            <a:r>
              <a:rPr lang="en-US" sz="2000" dirty="0">
                <a:latin typeface="Consolas" panose="020B0609020204030204" pitchFamily="49" charset="0"/>
              </a:rPr>
              <a:t> apt-get update</a:t>
            </a:r>
          </a:p>
          <a:p>
            <a:endParaRPr lang="en-US" sz="2000" dirty="0">
              <a:latin typeface="Consolas" panose="020B0609020204030204" pitchFamily="49" charset="0"/>
            </a:endParaRPr>
          </a:p>
          <a:p>
            <a:r>
              <a:rPr lang="en-US" sz="2000" dirty="0" err="1">
                <a:latin typeface="Consolas" panose="020B0609020204030204" pitchFamily="49" charset="0"/>
              </a:rPr>
              <a:t>sudo</a:t>
            </a:r>
            <a:r>
              <a:rPr lang="en-US" sz="2000" dirty="0">
                <a:latin typeface="Consolas" panose="020B0609020204030204" pitchFamily="49" charset="0"/>
              </a:rPr>
              <a:t> apt-get -y install openjdk-8-jre-headless</a:t>
            </a:r>
          </a:p>
          <a:p>
            <a:r>
              <a:rPr lang="en-US" sz="2000" dirty="0" err="1">
                <a:latin typeface="Consolas" panose="020B0609020204030204" pitchFamily="49" charset="0"/>
              </a:rPr>
              <a:t>sudo</a:t>
            </a:r>
            <a:r>
              <a:rPr lang="en-US" sz="2000" dirty="0">
                <a:latin typeface="Consolas" panose="020B0609020204030204" pitchFamily="49" charset="0"/>
              </a:rPr>
              <a:t> apt-get -y install </a:t>
            </a:r>
            <a:r>
              <a:rPr lang="en-US" sz="2000" dirty="0" err="1">
                <a:latin typeface="Consolas" panose="020B0609020204030204" pitchFamily="49" charset="0"/>
              </a:rPr>
              <a:t>scala</a:t>
            </a:r>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err="1">
                <a:latin typeface="Consolas" panose="020B0609020204030204" pitchFamily="49" charset="0"/>
              </a:rPr>
              <a:t>wget</a:t>
            </a:r>
            <a:r>
              <a:rPr lang="en-US" sz="2000" dirty="0">
                <a:latin typeface="Consolas" panose="020B0609020204030204" pitchFamily="49" charset="0"/>
              </a:rPr>
              <a:t> https://www-eu.apache.org/dist/spark/spark-2.3.2/spark-2.3.2-bin-hadoop2.7.tgz -P ~/Downloads</a:t>
            </a:r>
          </a:p>
          <a:p>
            <a:r>
              <a:rPr lang="en-US" sz="2000" dirty="0" err="1">
                <a:latin typeface="Consolas" panose="020B0609020204030204" pitchFamily="49" charset="0"/>
              </a:rPr>
              <a:t>sudo</a:t>
            </a:r>
            <a:r>
              <a:rPr lang="en-US" sz="2000" dirty="0">
                <a:latin typeface="Consolas" panose="020B0609020204030204" pitchFamily="49" charset="0"/>
              </a:rPr>
              <a:t> tar </a:t>
            </a:r>
            <a:r>
              <a:rPr lang="en-US" sz="2000" dirty="0" err="1">
                <a:latin typeface="Consolas" panose="020B0609020204030204" pitchFamily="49" charset="0"/>
              </a:rPr>
              <a:t>zxvf</a:t>
            </a:r>
            <a:r>
              <a:rPr lang="en-US" sz="2000" dirty="0">
                <a:latin typeface="Consolas" panose="020B0609020204030204" pitchFamily="49" charset="0"/>
              </a:rPr>
              <a:t> ~/Downloads/spark-2.3.2-bin-hadoop2.7.tgz -C /</a:t>
            </a:r>
            <a:r>
              <a:rPr lang="en-US" sz="2000" dirty="0" err="1">
                <a:latin typeface="Consolas" panose="020B0609020204030204" pitchFamily="49" charset="0"/>
              </a:rPr>
              <a:t>usr</a:t>
            </a:r>
            <a:r>
              <a:rPr lang="en-US" sz="2000" dirty="0">
                <a:latin typeface="Consolas" panose="020B0609020204030204" pitchFamily="49" charset="0"/>
              </a:rPr>
              <a:t>/local</a:t>
            </a:r>
          </a:p>
          <a:p>
            <a:endParaRPr lang="en-US" sz="2000" dirty="0">
              <a:latin typeface="Consolas" panose="020B0609020204030204" pitchFamily="49" charset="0"/>
            </a:endParaRPr>
          </a:p>
          <a:p>
            <a:r>
              <a:rPr lang="en-US" sz="2000" dirty="0">
                <a:latin typeface="Consolas" panose="020B0609020204030204" pitchFamily="49" charset="0"/>
              </a:rPr>
              <a:t>…</a:t>
            </a:r>
          </a:p>
        </p:txBody>
      </p:sp>
    </p:spTree>
    <p:extLst>
      <p:ext uri="{BB962C8B-B14F-4D97-AF65-F5344CB8AC3E}">
        <p14:creationId xmlns:p14="http://schemas.microsoft.com/office/powerpoint/2010/main" val="27009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499454"/>
            <a:ext cx="10515600" cy="617481"/>
          </a:xfrm>
        </p:spPr>
        <p:txBody>
          <a:bodyPr/>
          <a:lstStyle/>
          <a:p>
            <a:r>
              <a:rPr lang="en-US" sz="3600" b="1" dirty="0">
                <a:solidFill>
                  <a:schemeClr val="tx1">
                    <a:lumMod val="75000"/>
                    <a:lumOff val="25000"/>
                  </a:schemeClr>
                </a:solidFill>
              </a:rPr>
              <a:t>Apache Spark UI</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943171" y="85279"/>
            <a:ext cx="2134713" cy="707886"/>
            <a:chOff x="838200" y="1113293"/>
            <a:chExt cx="2079082"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3</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687376" cy="510593"/>
            </a:xfrm>
            <a:prstGeom prst="rect">
              <a:avLst/>
            </a:prstGeom>
            <a:noFill/>
          </p:spPr>
          <p:txBody>
            <a:bodyPr wrap="none" rtlCol="0">
              <a:spAutoFit/>
            </a:bodyPr>
            <a:lstStyle/>
            <a:p>
              <a:r>
                <a:rPr lang="en-US" sz="2400" dirty="0">
                  <a:solidFill>
                    <a:schemeClr val="tx1">
                      <a:lumMod val="75000"/>
                      <a:lumOff val="25000"/>
                    </a:schemeClr>
                  </a:solidFill>
                </a:rPr>
                <a:t>Architecture</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3E79B0FD-02CB-43F6-A537-F95636E8516B}"/>
              </a:ext>
            </a:extLst>
          </p:cNvPr>
          <p:cNvPicPr>
            <a:picLocks noChangeAspect="1"/>
          </p:cNvPicPr>
          <p:nvPr/>
        </p:nvPicPr>
        <p:blipFill>
          <a:blip r:embed="rId3"/>
          <a:stretch>
            <a:fillRect/>
          </a:stretch>
        </p:blipFill>
        <p:spPr>
          <a:xfrm>
            <a:off x="838199" y="1106376"/>
            <a:ext cx="7743047" cy="2720906"/>
          </a:xfrm>
          <a:prstGeom prst="rect">
            <a:avLst/>
          </a:prstGeom>
        </p:spPr>
      </p:pic>
      <p:pic>
        <p:nvPicPr>
          <p:cNvPr id="12" name="Picture 11">
            <a:extLst>
              <a:ext uri="{FF2B5EF4-FFF2-40B4-BE49-F238E27FC236}">
                <a16:creationId xmlns:a16="http://schemas.microsoft.com/office/drawing/2014/main" id="{2DACE56B-B137-47ED-98D5-C8F18B902D78}"/>
              </a:ext>
            </a:extLst>
          </p:cNvPr>
          <p:cNvPicPr>
            <a:picLocks noChangeAspect="1"/>
          </p:cNvPicPr>
          <p:nvPr/>
        </p:nvPicPr>
        <p:blipFill>
          <a:blip r:embed="rId4"/>
          <a:stretch>
            <a:fillRect/>
          </a:stretch>
        </p:blipFill>
        <p:spPr>
          <a:xfrm>
            <a:off x="8819155" y="1106375"/>
            <a:ext cx="2534645" cy="5538944"/>
          </a:xfrm>
          <a:prstGeom prst="rect">
            <a:avLst/>
          </a:prstGeom>
        </p:spPr>
      </p:pic>
      <p:pic>
        <p:nvPicPr>
          <p:cNvPr id="14" name="Picture 13">
            <a:extLst>
              <a:ext uri="{FF2B5EF4-FFF2-40B4-BE49-F238E27FC236}">
                <a16:creationId xmlns:a16="http://schemas.microsoft.com/office/drawing/2014/main" id="{E683A018-AC05-4942-9FDC-7D30F3755A43}"/>
              </a:ext>
            </a:extLst>
          </p:cNvPr>
          <p:cNvPicPr>
            <a:picLocks noChangeAspect="1"/>
          </p:cNvPicPr>
          <p:nvPr/>
        </p:nvPicPr>
        <p:blipFill>
          <a:blip r:embed="rId5"/>
          <a:stretch>
            <a:fillRect/>
          </a:stretch>
        </p:blipFill>
        <p:spPr>
          <a:xfrm>
            <a:off x="838199" y="4053526"/>
            <a:ext cx="7743047" cy="2591793"/>
          </a:xfrm>
          <a:prstGeom prst="rect">
            <a:avLst/>
          </a:prstGeom>
        </p:spPr>
      </p:pic>
    </p:spTree>
    <p:extLst>
      <p:ext uri="{BB962C8B-B14F-4D97-AF65-F5344CB8AC3E}">
        <p14:creationId xmlns:p14="http://schemas.microsoft.com/office/powerpoint/2010/main" val="365941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087B-E354-432F-BE13-35D31154A446}"/>
              </a:ext>
            </a:extLst>
          </p:cNvPr>
          <p:cNvSpPr>
            <a:spLocks noGrp="1"/>
          </p:cNvSpPr>
          <p:nvPr>
            <p:ph type="title"/>
          </p:nvPr>
        </p:nvSpPr>
        <p:spPr>
          <a:xfrm>
            <a:off x="838200" y="605756"/>
            <a:ext cx="10515600" cy="617481"/>
          </a:xfrm>
        </p:spPr>
        <p:txBody>
          <a:bodyPr/>
          <a:lstStyle/>
          <a:p>
            <a:r>
              <a:rPr lang="en-US" sz="3600" b="1" dirty="0">
                <a:solidFill>
                  <a:schemeClr val="tx1">
                    <a:lumMod val="75000"/>
                    <a:lumOff val="25000"/>
                  </a:schemeClr>
                </a:solidFill>
              </a:rPr>
              <a:t>EC2 spot or on demand? Or maybe EMR?</a:t>
            </a:r>
          </a:p>
        </p:txBody>
      </p:sp>
      <p:grpSp>
        <p:nvGrpSpPr>
          <p:cNvPr id="4" name="Group 3">
            <a:extLst>
              <a:ext uri="{FF2B5EF4-FFF2-40B4-BE49-F238E27FC236}">
                <a16:creationId xmlns:a16="http://schemas.microsoft.com/office/drawing/2014/main" id="{59B48985-7A2E-4331-A215-4D406CDE09C1}"/>
              </a:ext>
            </a:extLst>
          </p:cNvPr>
          <p:cNvGrpSpPr/>
          <p:nvPr/>
        </p:nvGrpSpPr>
        <p:grpSpPr>
          <a:xfrm>
            <a:off x="9690503" y="85279"/>
            <a:ext cx="2393886" cy="707886"/>
            <a:chOff x="838200" y="1113293"/>
            <a:chExt cx="2331501" cy="782909"/>
          </a:xfrm>
        </p:grpSpPr>
        <p:sp>
          <p:nvSpPr>
            <p:cNvPr id="5" name="TextBox 4">
              <a:extLst>
                <a:ext uri="{FF2B5EF4-FFF2-40B4-BE49-F238E27FC236}">
                  <a16:creationId xmlns:a16="http://schemas.microsoft.com/office/drawing/2014/main" id="{33BC15DC-7902-4AB1-ABDB-F5BECBC685BD}"/>
                </a:ext>
              </a:extLst>
            </p:cNvPr>
            <p:cNvSpPr txBox="1"/>
            <p:nvPr/>
          </p:nvSpPr>
          <p:spPr>
            <a:xfrm>
              <a:off x="838200" y="1113293"/>
              <a:ext cx="432772" cy="782909"/>
            </a:xfrm>
            <a:prstGeom prst="rect">
              <a:avLst/>
            </a:prstGeom>
            <a:noFill/>
          </p:spPr>
          <p:txBody>
            <a:bodyPr wrap="none" rtlCol="0">
              <a:spAutoFit/>
            </a:bodyPr>
            <a:lstStyle/>
            <a:p>
              <a:r>
                <a:rPr lang="en-US" sz="4000" dirty="0">
                  <a:ln w="19050">
                    <a:solidFill>
                      <a:schemeClr val="tx1">
                        <a:lumMod val="65000"/>
                        <a:lumOff val="35000"/>
                      </a:schemeClr>
                    </a:solidFill>
                  </a:ln>
                  <a:solidFill>
                    <a:schemeClr val="tx1">
                      <a:lumMod val="75000"/>
                      <a:lumOff val="25000"/>
                    </a:schemeClr>
                  </a:solidFill>
                </a:rPr>
                <a:t>4</a:t>
              </a:r>
            </a:p>
          </p:txBody>
        </p:sp>
        <p:sp>
          <p:nvSpPr>
            <p:cNvPr id="6" name="TextBox 5">
              <a:extLst>
                <a:ext uri="{FF2B5EF4-FFF2-40B4-BE49-F238E27FC236}">
                  <a16:creationId xmlns:a16="http://schemas.microsoft.com/office/drawing/2014/main" id="{9DB02E82-CFFB-477B-9654-A572DE268555}"/>
                </a:ext>
              </a:extLst>
            </p:cNvPr>
            <p:cNvSpPr txBox="1"/>
            <p:nvPr/>
          </p:nvSpPr>
          <p:spPr>
            <a:xfrm>
              <a:off x="1229906" y="1254197"/>
              <a:ext cx="1939795" cy="510593"/>
            </a:xfrm>
            <a:prstGeom prst="rect">
              <a:avLst/>
            </a:prstGeom>
            <a:noFill/>
          </p:spPr>
          <p:txBody>
            <a:bodyPr wrap="none" rtlCol="0">
              <a:spAutoFit/>
            </a:bodyPr>
            <a:lstStyle/>
            <a:p>
              <a:r>
                <a:rPr lang="en-US" sz="2400" dirty="0">
                  <a:solidFill>
                    <a:schemeClr val="tx1">
                      <a:lumMod val="75000"/>
                      <a:lumOff val="25000"/>
                    </a:schemeClr>
                  </a:solidFill>
                </a:rPr>
                <a:t>Cost efficiency</a:t>
              </a:r>
            </a:p>
          </p:txBody>
        </p:sp>
        <p:cxnSp>
          <p:nvCxnSpPr>
            <p:cNvPr id="7" name="Straight Connector 6">
              <a:extLst>
                <a:ext uri="{FF2B5EF4-FFF2-40B4-BE49-F238E27FC236}">
                  <a16:creationId xmlns:a16="http://schemas.microsoft.com/office/drawing/2014/main" id="{DDF570CB-1FDC-41AD-B225-C13DA79456A6}"/>
                </a:ext>
              </a:extLst>
            </p:cNvPr>
            <p:cNvCxnSpPr>
              <a:cxnSpLocks/>
            </p:cNvCxnSpPr>
            <p:nvPr/>
          </p:nvCxnSpPr>
          <p:spPr>
            <a:xfrm>
              <a:off x="1219096" y="1194945"/>
              <a:ext cx="0" cy="62623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 name="Title 1">
            <a:extLst>
              <a:ext uri="{FF2B5EF4-FFF2-40B4-BE49-F238E27FC236}">
                <a16:creationId xmlns:a16="http://schemas.microsoft.com/office/drawing/2014/main" id="{7D2D4C88-E7DF-40B5-8FC5-075861AC3066}"/>
              </a:ext>
            </a:extLst>
          </p:cNvPr>
          <p:cNvSpPr txBox="1">
            <a:spLocks/>
          </p:cNvSpPr>
          <p:nvPr/>
        </p:nvSpPr>
        <p:spPr>
          <a:xfrm>
            <a:off x="838200" y="1156082"/>
            <a:ext cx="10515600" cy="447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Estimation for N.Virginia region</a:t>
            </a:r>
          </a:p>
        </p:txBody>
      </p:sp>
      <p:sp>
        <p:nvSpPr>
          <p:cNvPr id="11" name="Rectangle: Rounded Corners 10">
            <a:extLst>
              <a:ext uri="{FF2B5EF4-FFF2-40B4-BE49-F238E27FC236}">
                <a16:creationId xmlns:a16="http://schemas.microsoft.com/office/drawing/2014/main" id="{FA67A9C6-207F-4D86-AF03-039EAD311ED0}"/>
              </a:ext>
            </a:extLst>
          </p:cNvPr>
          <p:cNvSpPr/>
          <p:nvPr/>
        </p:nvSpPr>
        <p:spPr>
          <a:xfrm>
            <a:off x="3686038" y="1966259"/>
            <a:ext cx="2365475" cy="7432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EC2 on demand</a:t>
            </a:r>
          </a:p>
        </p:txBody>
      </p:sp>
      <p:sp>
        <p:nvSpPr>
          <p:cNvPr id="12" name="Rectangle: Rounded Corners 11">
            <a:extLst>
              <a:ext uri="{FF2B5EF4-FFF2-40B4-BE49-F238E27FC236}">
                <a16:creationId xmlns:a16="http://schemas.microsoft.com/office/drawing/2014/main" id="{48661AE6-0AD2-48CD-BF1C-0428B598B494}"/>
              </a:ext>
            </a:extLst>
          </p:cNvPr>
          <p:cNvSpPr/>
          <p:nvPr/>
        </p:nvSpPr>
        <p:spPr>
          <a:xfrm>
            <a:off x="3686038" y="2811449"/>
            <a:ext cx="2365475" cy="2638855"/>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m4.2xlarge</a:t>
            </a:r>
          </a:p>
          <a:p>
            <a:pPr marL="342900" indent="-342900">
              <a:buFont typeface="Arial" panose="020B0604020202020204" pitchFamily="34" charset="0"/>
              <a:buChar char="•"/>
            </a:pPr>
            <a:r>
              <a:rPr lang="en-US" sz="2000" dirty="0"/>
              <a:t>3 instances</a:t>
            </a:r>
          </a:p>
          <a:p>
            <a:pPr marL="342900" indent="-342900">
              <a:buFont typeface="Arial" panose="020B0604020202020204" pitchFamily="34" charset="0"/>
              <a:buChar char="•"/>
            </a:pPr>
            <a:r>
              <a:rPr lang="en-US" sz="2000" dirty="0"/>
              <a:t>4h/day</a:t>
            </a:r>
          </a:p>
          <a:p>
            <a:pPr marL="342900" indent="-342900">
              <a:buFont typeface="Arial" panose="020B0604020202020204" pitchFamily="34" charset="0"/>
              <a:buChar char="•"/>
            </a:pPr>
            <a:r>
              <a:rPr lang="en-US" sz="2000" dirty="0"/>
              <a:t>~ 1.22$/h</a:t>
            </a:r>
          </a:p>
          <a:p>
            <a:pPr marL="342900" indent="-342900">
              <a:buFont typeface="Arial" panose="020B0604020202020204" pitchFamily="34" charset="0"/>
              <a:buChar char="•"/>
            </a:pPr>
            <a:endParaRPr lang="en-US" sz="2000" dirty="0"/>
          </a:p>
          <a:p>
            <a:r>
              <a:rPr lang="en-US" sz="2000" dirty="0"/>
              <a:t>Total monthly:</a:t>
            </a:r>
          </a:p>
          <a:p>
            <a:r>
              <a:rPr lang="en-US" sz="2000" b="1" dirty="0"/>
              <a:t>$146.4</a:t>
            </a:r>
          </a:p>
        </p:txBody>
      </p:sp>
      <p:sp>
        <p:nvSpPr>
          <p:cNvPr id="13" name="Rectangle: Rounded Corners 12">
            <a:extLst>
              <a:ext uri="{FF2B5EF4-FFF2-40B4-BE49-F238E27FC236}">
                <a16:creationId xmlns:a16="http://schemas.microsoft.com/office/drawing/2014/main" id="{B213F7FB-6B68-4BE4-AEA8-52B8F5EBA7B5}"/>
              </a:ext>
            </a:extLst>
          </p:cNvPr>
          <p:cNvSpPr/>
          <p:nvPr/>
        </p:nvSpPr>
        <p:spPr>
          <a:xfrm>
            <a:off x="6533877" y="1966259"/>
            <a:ext cx="2365475" cy="7432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EC2 (spot)</a:t>
            </a:r>
          </a:p>
        </p:txBody>
      </p:sp>
      <p:sp>
        <p:nvSpPr>
          <p:cNvPr id="14" name="Rectangle: Rounded Corners 13">
            <a:extLst>
              <a:ext uri="{FF2B5EF4-FFF2-40B4-BE49-F238E27FC236}">
                <a16:creationId xmlns:a16="http://schemas.microsoft.com/office/drawing/2014/main" id="{2012BCBB-4101-444E-8409-61E474FA4EC4}"/>
              </a:ext>
            </a:extLst>
          </p:cNvPr>
          <p:cNvSpPr/>
          <p:nvPr/>
        </p:nvSpPr>
        <p:spPr>
          <a:xfrm>
            <a:off x="6533876" y="2811449"/>
            <a:ext cx="2365475" cy="2638855"/>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m4.2xlarge</a:t>
            </a:r>
          </a:p>
          <a:p>
            <a:pPr marL="342900" indent="-342900">
              <a:buFont typeface="Arial" panose="020B0604020202020204" pitchFamily="34" charset="0"/>
              <a:buChar char="•"/>
            </a:pPr>
            <a:r>
              <a:rPr lang="en-US" sz="2000" dirty="0"/>
              <a:t>3 instances</a:t>
            </a:r>
          </a:p>
          <a:p>
            <a:pPr marL="342900" indent="-342900">
              <a:buFont typeface="Arial" panose="020B0604020202020204" pitchFamily="34" charset="0"/>
              <a:buChar char="•"/>
            </a:pPr>
            <a:r>
              <a:rPr lang="en-US" sz="2000" dirty="0"/>
              <a:t>4h/day</a:t>
            </a:r>
          </a:p>
          <a:p>
            <a:pPr marL="342900" indent="-342900">
              <a:buFont typeface="Arial" panose="020B0604020202020204" pitchFamily="34" charset="0"/>
              <a:buChar char="•"/>
            </a:pPr>
            <a:r>
              <a:rPr lang="en-US" sz="2000" dirty="0"/>
              <a:t>~ 0.35$/h</a:t>
            </a:r>
          </a:p>
          <a:p>
            <a:pPr marL="342900" indent="-342900">
              <a:buFont typeface="Arial" panose="020B0604020202020204" pitchFamily="34" charset="0"/>
              <a:buChar char="•"/>
            </a:pPr>
            <a:endParaRPr lang="en-US" sz="2000" dirty="0"/>
          </a:p>
          <a:p>
            <a:r>
              <a:rPr lang="en-US" sz="2000" dirty="0"/>
              <a:t>Total monthly:</a:t>
            </a:r>
          </a:p>
          <a:p>
            <a:r>
              <a:rPr lang="en-US" sz="2000" b="1" dirty="0"/>
              <a:t>$42.2</a:t>
            </a:r>
          </a:p>
        </p:txBody>
      </p:sp>
      <p:sp>
        <p:nvSpPr>
          <p:cNvPr id="15" name="Rectangle: Rounded Corners 14">
            <a:extLst>
              <a:ext uri="{FF2B5EF4-FFF2-40B4-BE49-F238E27FC236}">
                <a16:creationId xmlns:a16="http://schemas.microsoft.com/office/drawing/2014/main" id="{29368261-471F-4875-B394-DCD81979B952}"/>
              </a:ext>
            </a:extLst>
          </p:cNvPr>
          <p:cNvSpPr/>
          <p:nvPr/>
        </p:nvSpPr>
        <p:spPr>
          <a:xfrm>
            <a:off x="838200" y="1966260"/>
            <a:ext cx="2365475" cy="743222"/>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EMR Spark</a:t>
            </a:r>
          </a:p>
        </p:txBody>
      </p:sp>
      <p:sp>
        <p:nvSpPr>
          <p:cNvPr id="16" name="Rectangle: Rounded Corners 15">
            <a:extLst>
              <a:ext uri="{FF2B5EF4-FFF2-40B4-BE49-F238E27FC236}">
                <a16:creationId xmlns:a16="http://schemas.microsoft.com/office/drawing/2014/main" id="{2D1D14F1-31F3-445E-A226-4B51CD75C57D}"/>
              </a:ext>
            </a:extLst>
          </p:cNvPr>
          <p:cNvSpPr/>
          <p:nvPr/>
        </p:nvSpPr>
        <p:spPr>
          <a:xfrm>
            <a:off x="838200" y="2811450"/>
            <a:ext cx="2365475" cy="2638855"/>
          </a:xfrm>
          <a:prstGeom prst="roundRect">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m4.2xlarge</a:t>
            </a:r>
          </a:p>
          <a:p>
            <a:pPr marL="342900" indent="-342900">
              <a:buFont typeface="Arial" panose="020B0604020202020204" pitchFamily="34" charset="0"/>
              <a:buChar char="•"/>
            </a:pPr>
            <a:r>
              <a:rPr lang="en-US" sz="2000" dirty="0"/>
              <a:t>3 instances</a:t>
            </a:r>
          </a:p>
          <a:p>
            <a:pPr marL="342900" indent="-342900">
              <a:buFont typeface="Arial" panose="020B0604020202020204" pitchFamily="34" charset="0"/>
              <a:buChar char="•"/>
            </a:pPr>
            <a:r>
              <a:rPr lang="en-US" sz="2000" dirty="0"/>
              <a:t>4h/day</a:t>
            </a:r>
          </a:p>
          <a:p>
            <a:pPr marL="342900" indent="-342900">
              <a:buFont typeface="Arial" panose="020B0604020202020204" pitchFamily="34" charset="0"/>
              <a:buChar char="•"/>
            </a:pPr>
            <a:r>
              <a:rPr lang="en-US" sz="2000" dirty="0"/>
              <a:t>~ 1.59$/h</a:t>
            </a:r>
          </a:p>
          <a:p>
            <a:pPr marL="342900" indent="-342900">
              <a:buFont typeface="Arial" panose="020B0604020202020204" pitchFamily="34" charset="0"/>
              <a:buChar char="•"/>
            </a:pPr>
            <a:endParaRPr lang="en-US" sz="2000" dirty="0"/>
          </a:p>
          <a:p>
            <a:r>
              <a:rPr lang="en-US" sz="2000" dirty="0"/>
              <a:t>Total monthly:</a:t>
            </a:r>
          </a:p>
          <a:p>
            <a:r>
              <a:rPr lang="en-US" sz="2000" b="1" dirty="0"/>
              <a:t>$190.3</a:t>
            </a:r>
          </a:p>
        </p:txBody>
      </p:sp>
      <p:sp>
        <p:nvSpPr>
          <p:cNvPr id="17" name="Title 1">
            <a:extLst>
              <a:ext uri="{FF2B5EF4-FFF2-40B4-BE49-F238E27FC236}">
                <a16:creationId xmlns:a16="http://schemas.microsoft.com/office/drawing/2014/main" id="{19E8CD08-4F60-4425-A24A-A1F89A0858CD}"/>
              </a:ext>
            </a:extLst>
          </p:cNvPr>
          <p:cNvSpPr txBox="1">
            <a:spLocks/>
          </p:cNvSpPr>
          <p:nvPr/>
        </p:nvSpPr>
        <p:spPr>
          <a:xfrm>
            <a:off x="9083837" y="2952855"/>
            <a:ext cx="2951747" cy="44726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600" b="1" dirty="0">
                <a:solidFill>
                  <a:schemeClr val="tx1">
                    <a:lumMod val="75000"/>
                    <a:lumOff val="25000"/>
                  </a:schemeClr>
                </a:solidFill>
              </a:rPr>
              <a:t>~70%</a:t>
            </a:r>
          </a:p>
          <a:p>
            <a:endParaRPr lang="en-US" sz="7200" b="1" dirty="0">
              <a:solidFill>
                <a:schemeClr val="tx1">
                  <a:lumMod val="75000"/>
                  <a:lumOff val="25000"/>
                </a:schemeClr>
              </a:solidFill>
            </a:endParaRPr>
          </a:p>
          <a:p>
            <a:r>
              <a:rPr lang="en-US" sz="7200" b="1" dirty="0">
                <a:solidFill>
                  <a:schemeClr val="tx1">
                    <a:lumMod val="75000"/>
                    <a:lumOff val="25000"/>
                  </a:schemeClr>
                </a:solidFill>
              </a:rPr>
              <a:t>saving on using spot instances</a:t>
            </a:r>
          </a:p>
        </p:txBody>
      </p:sp>
      <p:sp>
        <p:nvSpPr>
          <p:cNvPr id="18" name="Title 1">
            <a:extLst>
              <a:ext uri="{FF2B5EF4-FFF2-40B4-BE49-F238E27FC236}">
                <a16:creationId xmlns:a16="http://schemas.microsoft.com/office/drawing/2014/main" id="{E5FEC3FC-4952-4FED-A779-2D3E1A1A467E}"/>
              </a:ext>
            </a:extLst>
          </p:cNvPr>
          <p:cNvSpPr txBox="1">
            <a:spLocks/>
          </p:cNvSpPr>
          <p:nvPr/>
        </p:nvSpPr>
        <p:spPr>
          <a:xfrm>
            <a:off x="9143997" y="3881852"/>
            <a:ext cx="2940392" cy="892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chemeClr val="tx1">
                  <a:lumMod val="75000"/>
                  <a:lumOff val="25000"/>
                </a:schemeClr>
              </a:solidFill>
            </a:endParaRPr>
          </a:p>
        </p:txBody>
      </p:sp>
      <p:sp>
        <p:nvSpPr>
          <p:cNvPr id="3" name="Rectangle 2">
            <a:extLst>
              <a:ext uri="{FF2B5EF4-FFF2-40B4-BE49-F238E27FC236}">
                <a16:creationId xmlns:a16="http://schemas.microsoft.com/office/drawing/2014/main" id="{EF9A7358-25E9-4FC5-BA8A-B30F58DC9C8D}"/>
              </a:ext>
            </a:extLst>
          </p:cNvPr>
          <p:cNvSpPr/>
          <p:nvPr/>
        </p:nvSpPr>
        <p:spPr>
          <a:xfrm>
            <a:off x="9083837" y="4054646"/>
            <a:ext cx="3003516" cy="923330"/>
          </a:xfrm>
          <a:prstGeom prst="rect">
            <a:avLst/>
          </a:prstGeom>
        </p:spPr>
        <p:txBody>
          <a:bodyPr wrap="square">
            <a:spAutoFit/>
          </a:bodyPr>
          <a:lstStyle/>
          <a:p>
            <a:pPr algn="just"/>
            <a:r>
              <a:rPr lang="en-US" b="1" dirty="0">
                <a:solidFill>
                  <a:schemeClr val="tx1">
                    <a:lumMod val="75000"/>
                    <a:lumOff val="25000"/>
                  </a:schemeClr>
                </a:solidFill>
                <a:latin typeface="+mj-lt"/>
                <a:ea typeface="+mj-ea"/>
                <a:cs typeface="+mj-cs"/>
              </a:rPr>
              <a:t>Amazon EC2 Spot Instances offer spare compute capacity available in the AWS cloud.</a:t>
            </a:r>
          </a:p>
        </p:txBody>
      </p:sp>
      <p:sp>
        <p:nvSpPr>
          <p:cNvPr id="19" name="Arrow: Bent-Up 18">
            <a:extLst>
              <a:ext uri="{FF2B5EF4-FFF2-40B4-BE49-F238E27FC236}">
                <a16:creationId xmlns:a16="http://schemas.microsoft.com/office/drawing/2014/main" id="{D9139C81-59C4-4DA0-995A-F7320C2C8FF7}"/>
              </a:ext>
            </a:extLst>
          </p:cNvPr>
          <p:cNvSpPr/>
          <p:nvPr/>
        </p:nvSpPr>
        <p:spPr>
          <a:xfrm>
            <a:off x="1710487" y="5437222"/>
            <a:ext cx="6316578" cy="1208106"/>
          </a:xfrm>
          <a:prstGeom prst="bentUpArrow">
            <a:avLst>
              <a:gd name="adj1" fmla="val 45914"/>
              <a:gd name="adj2" fmla="val 24191"/>
              <a:gd name="adj3" fmla="val 25000"/>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it yourself </a:t>
            </a:r>
            <a:r>
              <a:rPr lang="en-US" sz="2000" b="1" dirty="0">
                <a:sym typeface="Wingdings" panose="05000000000000000000" pitchFamily="2" charset="2"/>
              </a:rPr>
              <a:t></a:t>
            </a:r>
            <a:endParaRPr lang="en-US" sz="2000" b="1" dirty="0"/>
          </a:p>
        </p:txBody>
      </p:sp>
    </p:spTree>
    <p:extLst>
      <p:ext uri="{BB962C8B-B14F-4D97-AF65-F5344CB8AC3E}">
        <p14:creationId xmlns:p14="http://schemas.microsoft.com/office/powerpoint/2010/main" val="2810841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1423</Words>
  <Application>Microsoft Office PowerPoint</Application>
  <PresentationFormat>Widescreen</PresentationFormat>
  <Paragraphs>311</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Consolas</vt:lpstr>
      <vt:lpstr>Wingdings</vt:lpstr>
      <vt:lpstr>Office Theme</vt:lpstr>
      <vt:lpstr>PowerPoint Presentation</vt:lpstr>
      <vt:lpstr>Agenda</vt:lpstr>
      <vt:lpstr>Education and professional background</vt:lpstr>
      <vt:lpstr>Master thesis inspiration</vt:lpstr>
      <vt:lpstr>Books reviews on amazon.com</vt:lpstr>
      <vt:lpstr>Building blocks architecture</vt:lpstr>
      <vt:lpstr>Setting up infrastructure (code snippet)</vt:lpstr>
      <vt:lpstr>Apache Spark UI</vt:lpstr>
      <vt:lpstr>EC2 spot or on demand? Or maybe EMR?</vt:lpstr>
      <vt:lpstr>Machine learning scenario</vt:lpstr>
      <vt:lpstr>Read in the data (code snippet)</vt:lpstr>
      <vt:lpstr>Exploratory data analysis</vt:lpstr>
      <vt:lpstr>Text feature engineering pipeline</vt:lpstr>
      <vt:lpstr>Text feature engineering pipeline (code snippet)</vt:lpstr>
      <vt:lpstr>Word on Naïve Bayes for text classification</vt:lpstr>
      <vt:lpstr>Modeling *</vt:lpstr>
      <vt:lpstr>Modeling *</vt:lpstr>
      <vt:lpstr>Key takeaways and open points</vt:lpstr>
      <vt:lpstr>Q&amp;A</vt:lpstr>
      <vt:lpstr>Thank you and let’s keep in touch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on AWS EC2 use case for NLP exercise: Amazon comments mining</dc:title>
  <dc:creator>Sergiy Tkachuk</dc:creator>
  <cp:lastModifiedBy>Sergiy Tkachuk</cp:lastModifiedBy>
  <cp:revision>562</cp:revision>
  <cp:lastPrinted>2019-02-10T13:27:54Z</cp:lastPrinted>
  <dcterms:created xsi:type="dcterms:W3CDTF">2019-02-02T13:36:04Z</dcterms:created>
  <dcterms:modified xsi:type="dcterms:W3CDTF">2019-02-14T08:10:27Z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